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8"/>
  </p:notesMasterIdLst>
  <p:sldIdLst>
    <p:sldId id="256" r:id="rId2"/>
    <p:sldId id="269" r:id="rId3"/>
    <p:sldId id="258" r:id="rId4"/>
    <p:sldId id="259" r:id="rId5"/>
    <p:sldId id="260" r:id="rId6"/>
    <p:sldId id="261" r:id="rId7"/>
    <p:sldId id="273" r:id="rId8"/>
    <p:sldId id="275" r:id="rId9"/>
    <p:sldId id="277" r:id="rId10"/>
    <p:sldId id="262" r:id="rId11"/>
    <p:sldId id="263" r:id="rId12"/>
    <p:sldId id="264" r:id="rId13"/>
    <p:sldId id="265" r:id="rId14"/>
    <p:sldId id="266" r:id="rId15"/>
    <p:sldId id="267" r:id="rId16"/>
    <p:sldId id="268" r:id="rId17"/>
  </p:sldIdLst>
  <p:sldSz cx="9144000" cy="5143500" type="screen16x9"/>
  <p:notesSz cx="6858000" cy="9144000"/>
  <p:embeddedFontLst>
    <p:embeddedFont>
      <p:font typeface="EB Garamond Medium"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7"/>
    <p:restoredTop sz="61551"/>
  </p:normalViewPr>
  <p:slideViewPr>
    <p:cSldViewPr snapToGrid="0">
      <p:cViewPr varScale="1">
        <p:scale>
          <a:sx n="168" d="100"/>
          <a:sy n="168" d="100"/>
        </p:scale>
        <p:origin x="307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40d3627f9f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40d3627f9f_1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Even with all of the benefits of AI, there are still risks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Earlier, I talked about the lengthy lag between the arrival of new technology and its broad adoption that humans experienced in previous industrial revolutions is significantly shortened</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While it’s still early, corporate technology managers are already sampling generative AI software at an unprecedented rate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The increased speed of adoption can lead to risks, especially when humans feel a connection to a machine that is interacting with them and speaking in a natural language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If we don’t manage it, it will get managed for us (government)</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Risks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There isn’t a playbook on how to adapt and change our technical skills on how to interact with AI technology</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Open source means anyone can access the technology, leaving the door open for the wrong people to cause harm and wreak havoc</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The volume of new content being generated by Chat GPT and LLM, some of which contains hallucinations, is polluting the quality of the data from which models learn. Learning from erroneous data will have compounding adverse effects.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Good news travels fast, but bad news travels faster and one misstep with technology this advanced can set us all back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So, how do we help mitigate these risks?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
        <p:nvSpPr>
          <p:cNvPr id="374" name="Google Shape;374;g240d3627f9f_1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7a6844c6a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7a6844c6a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Empowerment and accountability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 a leader, you have to go beyond just passively using the technology, you also have help shape how this technology will be used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This means empowering one another to democratize AI and actively use the power of open source to guide the future of the technology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also have to hold each other accountable and lead by example, by ensuring AI is used in a way that is clear, compliant and consenting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can achieve this by abiding by guardrails like transparency, trust, security and compliance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With the right governance and right approach, eventually fear and risk will be replaced by accountability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Because if we don’t manage it, it will be managed for us and we may lose the ability to safely enjoy AI and all of its benefits</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795bf264a7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795bf264a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a:t>Individuals</a:t>
            </a:r>
            <a:endParaRPr sz="1300"/>
          </a:p>
          <a:p>
            <a:pPr marL="914400" lvl="1" indent="-311150" algn="l" rtl="0">
              <a:spcBef>
                <a:spcPts val="0"/>
              </a:spcBef>
              <a:spcAft>
                <a:spcPts val="0"/>
              </a:spcAft>
              <a:buSzPts val="1300"/>
              <a:buChar char="○"/>
            </a:pPr>
            <a:r>
              <a:rPr lang="en" sz="1300" b="1"/>
              <a:t>Empowerment: </a:t>
            </a:r>
            <a:r>
              <a:rPr lang="en" sz="1300"/>
              <a:t>People using GenAI will become the teachers, the orchestrators and the “engineers” that will design and evolve synthetic media to improve business processes and meet the insatiable demand for personalized experiences.</a:t>
            </a:r>
            <a:endParaRPr sz="1300"/>
          </a:p>
          <a:p>
            <a:pPr marL="457200" lvl="0" indent="-311150" algn="l" rtl="0">
              <a:spcBef>
                <a:spcPts val="0"/>
              </a:spcBef>
              <a:spcAft>
                <a:spcPts val="0"/>
              </a:spcAft>
              <a:buSzPts val="1300"/>
              <a:buChar char="●"/>
            </a:pPr>
            <a:r>
              <a:rPr lang="en" sz="1300"/>
              <a:t>Companies</a:t>
            </a:r>
            <a:endParaRPr sz="1300"/>
          </a:p>
          <a:p>
            <a:pPr marL="914400" lvl="1" indent="-311150" algn="l" rtl="0">
              <a:spcBef>
                <a:spcPts val="0"/>
              </a:spcBef>
              <a:spcAft>
                <a:spcPts val="0"/>
              </a:spcAft>
              <a:buSzPts val="1300"/>
              <a:buChar char="○"/>
            </a:pPr>
            <a:r>
              <a:rPr lang="en" sz="1300" b="1"/>
              <a:t>Speed:</a:t>
            </a:r>
            <a:r>
              <a:rPr lang="en" sz="1300"/>
              <a:t> Move the collection, organization and delivery of data faster through the organization.</a:t>
            </a:r>
            <a:endParaRPr sz="1300"/>
          </a:p>
          <a:p>
            <a:pPr marL="914400" lvl="1" indent="-311150" algn="l" rtl="0">
              <a:spcBef>
                <a:spcPts val="0"/>
              </a:spcBef>
              <a:spcAft>
                <a:spcPts val="0"/>
              </a:spcAft>
              <a:buSzPts val="1300"/>
              <a:buChar char="○"/>
            </a:pPr>
            <a:r>
              <a:rPr lang="en" sz="1300" b="1"/>
              <a:t>Scale:</a:t>
            </a:r>
            <a:r>
              <a:rPr lang="en" sz="1300"/>
              <a:t> Expand analysis, outputs and activations without adding resources.</a:t>
            </a:r>
            <a:endParaRPr sz="1300"/>
          </a:p>
          <a:p>
            <a:pPr marL="914400" lvl="1" indent="-311150" algn="l" rtl="0">
              <a:spcBef>
                <a:spcPts val="0"/>
              </a:spcBef>
              <a:spcAft>
                <a:spcPts val="0"/>
              </a:spcAft>
              <a:buSzPts val="1300"/>
              <a:buChar char="○"/>
            </a:pPr>
            <a:r>
              <a:rPr lang="en" sz="1300" b="1"/>
              <a:t>Creativity: </a:t>
            </a:r>
            <a:r>
              <a:rPr lang="en" sz="1300"/>
              <a:t>Generate, harness, and evaluate more ideas from individuals across the organization.</a:t>
            </a:r>
            <a:endParaRPr sz="1300"/>
          </a:p>
          <a:p>
            <a:pPr marL="914400" lvl="1" indent="-311150" algn="l" rtl="0">
              <a:spcBef>
                <a:spcPts val="0"/>
              </a:spcBef>
              <a:spcAft>
                <a:spcPts val="0"/>
              </a:spcAft>
              <a:buSzPts val="1300"/>
              <a:buChar char="○"/>
            </a:pPr>
            <a:r>
              <a:rPr lang="en" sz="1300" b="1"/>
              <a:t>Employee Experience: </a:t>
            </a:r>
            <a:r>
              <a:rPr lang="en" sz="1300"/>
              <a:t>Provide tools that empower employees across multiple functions with more intelligence, creative contributions and better workflows. </a:t>
            </a:r>
            <a:endParaRPr sz="1300"/>
          </a:p>
          <a:p>
            <a:pPr marL="914400" lvl="1" indent="-311150" algn="l" rtl="0">
              <a:spcBef>
                <a:spcPts val="0"/>
              </a:spcBef>
              <a:spcAft>
                <a:spcPts val="0"/>
              </a:spcAft>
              <a:buSzPts val="1300"/>
              <a:buChar char="○"/>
            </a:pPr>
            <a:r>
              <a:rPr lang="en" sz="1300" b="1"/>
              <a:t>Customer Experience: </a:t>
            </a:r>
            <a:r>
              <a:rPr lang="en" sz="1300"/>
              <a:t>Deliver more personalized brand experiences across multiple channels and languages.</a:t>
            </a:r>
            <a:endParaRPr sz="1300"/>
          </a:p>
          <a:p>
            <a:pPr marL="914400" lvl="1" indent="-311150" algn="l" rtl="0">
              <a:spcBef>
                <a:spcPts val="0"/>
              </a:spcBef>
              <a:spcAft>
                <a:spcPts val="0"/>
              </a:spcAft>
              <a:buSzPts val="1300"/>
              <a:buChar char="○"/>
            </a:pPr>
            <a:r>
              <a:rPr lang="en" sz="1300"/>
              <a:t>The net result is that companies will create more powerful brand experiences for employees and customers alike, increasing engagement and loyalty, while getting to market faster and keeping costs contained. </a:t>
            </a:r>
            <a:endParaRPr sz="1300"/>
          </a:p>
          <a:p>
            <a:pPr marL="457200" lvl="0" indent="-311150" algn="l" rtl="0">
              <a:spcBef>
                <a:spcPts val="0"/>
              </a:spcBef>
              <a:spcAft>
                <a:spcPts val="0"/>
              </a:spcAft>
              <a:buSzPts val="1300"/>
              <a:buChar char="●"/>
            </a:pPr>
            <a:r>
              <a:rPr lang="en" sz="1300"/>
              <a:t>Society</a:t>
            </a:r>
            <a:endParaRPr sz="1300"/>
          </a:p>
          <a:p>
            <a:pPr marL="914400" lvl="1" indent="-311150" algn="l" rtl="0">
              <a:spcBef>
                <a:spcPts val="0"/>
              </a:spcBef>
              <a:spcAft>
                <a:spcPts val="0"/>
              </a:spcAft>
              <a:buSzPts val="1300"/>
              <a:buChar char="○"/>
            </a:pPr>
            <a:r>
              <a:rPr lang="en" sz="1300"/>
              <a:t>Ultimately, GenAI will have a massive cultural impact on the way we:</a:t>
            </a:r>
            <a:endParaRPr sz="1300"/>
          </a:p>
          <a:p>
            <a:pPr marL="1371600" lvl="2" indent="-311150" algn="l" rtl="0">
              <a:spcBef>
                <a:spcPts val="0"/>
              </a:spcBef>
              <a:spcAft>
                <a:spcPts val="0"/>
              </a:spcAft>
              <a:buSzPts val="1300"/>
              <a:buChar char="■"/>
            </a:pPr>
            <a:r>
              <a:rPr lang="en" sz="1300" b="1"/>
              <a:t>Learn: </a:t>
            </a:r>
            <a:r>
              <a:rPr lang="en" sz="1300"/>
              <a:t>Improved access to and the process of learning. More individuals accessing a greater pool of knowledge.</a:t>
            </a:r>
            <a:endParaRPr sz="1300"/>
          </a:p>
          <a:p>
            <a:pPr marL="1371600" lvl="2" indent="-311150" algn="l" rtl="0">
              <a:spcBef>
                <a:spcPts val="0"/>
              </a:spcBef>
              <a:spcAft>
                <a:spcPts val="0"/>
              </a:spcAft>
              <a:buSzPts val="1300"/>
              <a:buChar char="■"/>
            </a:pPr>
            <a:r>
              <a:rPr lang="en" sz="1300" b="1"/>
              <a:t>Create:</a:t>
            </a:r>
            <a:r>
              <a:rPr lang="en" sz="1300"/>
              <a:t> More trusted, relevant content at scale.</a:t>
            </a:r>
            <a:endParaRPr sz="1300"/>
          </a:p>
          <a:p>
            <a:pPr marL="1371600" lvl="2" indent="-311150" algn="l" rtl="0">
              <a:spcBef>
                <a:spcPts val="0"/>
              </a:spcBef>
              <a:spcAft>
                <a:spcPts val="0"/>
              </a:spcAft>
              <a:buSzPts val="1300"/>
              <a:buChar char="■"/>
            </a:pPr>
            <a:r>
              <a:rPr lang="en" sz="1300" b="1"/>
              <a:t>Engage:</a:t>
            </a:r>
            <a:r>
              <a:rPr lang="en" sz="1300"/>
              <a:t> “Always on” brand-consumer and consumer-consumer relationships that keep people engaged.</a:t>
            </a:r>
            <a:endParaRPr sz="1300"/>
          </a:p>
          <a:p>
            <a:pPr marL="1371600" lvl="2" indent="-311150" algn="l" rtl="0">
              <a:spcBef>
                <a:spcPts val="0"/>
              </a:spcBef>
              <a:spcAft>
                <a:spcPts val="0"/>
              </a:spcAft>
              <a:buSzPts val="1300"/>
              <a:buChar char="■"/>
            </a:pPr>
            <a:r>
              <a:rPr lang="en" sz="1300" b="1"/>
              <a:t>Experience: </a:t>
            </a:r>
            <a:r>
              <a:rPr lang="en" sz="1300"/>
              <a:t>Highly personalized, seamless, immersive human experiences across digital and real-world environments.</a:t>
            </a:r>
            <a:endParaRPr sz="1300"/>
          </a:p>
          <a:p>
            <a:pPr marL="1371600" lvl="2" indent="-311150" algn="l" rtl="0">
              <a:spcBef>
                <a:spcPts val="0"/>
              </a:spcBef>
              <a:spcAft>
                <a:spcPts val="0"/>
              </a:spcAft>
              <a:buSzPts val="1300"/>
              <a:buChar char="■"/>
            </a:pPr>
            <a:r>
              <a:rPr lang="en" sz="1300" b="1"/>
              <a:t>Thrive: </a:t>
            </a:r>
            <a:r>
              <a:rPr lang="en" sz="1300"/>
              <a:t>The line between synthetic and real is already blurring and soon it will fade to enable unfathomable breakthroughs and advances for mankind.</a:t>
            </a:r>
            <a:endParaRPr sz="1300"/>
          </a:p>
          <a:p>
            <a:pPr marL="0" lvl="0" indent="0" algn="l" rtl="0">
              <a:spcBef>
                <a:spcPts val="0"/>
              </a:spcBef>
              <a:spcAft>
                <a:spcPts val="0"/>
              </a:spcAft>
              <a:buNone/>
            </a:pPr>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795bf264a7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2795bf264a7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Early innings of the fifth industrial revolution but we see endless opportunities to improve the quality of life of humans.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Henry Ford quote: “There is no [person] living who isn’t capable of doing more than [they] think [they] can do.” … with AI.</a:t>
            </a: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403" name="Google Shape;403;g2795bf264a7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40d3627f9f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40d3627f9f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As first movers, we must be committed to maintaining the discipline required to ensure our AI technology is being used for good.</a:t>
            </a:r>
            <a:endParaRPr/>
          </a:p>
          <a:p>
            <a:pPr marL="457200" lvl="0" indent="-298450" algn="l" rtl="0">
              <a:spcBef>
                <a:spcPts val="0"/>
              </a:spcBef>
              <a:spcAft>
                <a:spcPts val="0"/>
              </a:spcAft>
              <a:buSzPts val="1100"/>
              <a:buChar char="●"/>
            </a:pPr>
            <a:r>
              <a:rPr lang="en"/>
              <a:t>We are responsible for ensuring AI is used in a way that is clear, compliant and consenting.</a:t>
            </a:r>
            <a:endParaRPr/>
          </a:p>
          <a:p>
            <a:pPr marL="457200" lvl="0" indent="-298450" algn="l" rtl="0">
              <a:spcBef>
                <a:spcPts val="0"/>
              </a:spcBef>
              <a:spcAft>
                <a:spcPts val="0"/>
              </a:spcAft>
              <a:buSzPts val="1100"/>
              <a:buChar char="●"/>
            </a:pPr>
            <a:r>
              <a:rPr lang="en"/>
              <a:t>To ensure our AI technology is used for good, I recommend the following guardrails:</a:t>
            </a:r>
            <a:endParaRPr/>
          </a:p>
          <a:p>
            <a:pPr marL="914400" lvl="1" indent="-298450" algn="l" rtl="0">
              <a:spcBef>
                <a:spcPts val="0"/>
              </a:spcBef>
              <a:spcAft>
                <a:spcPts val="0"/>
              </a:spcAft>
              <a:buSzPts val="1100"/>
              <a:buChar char="○"/>
            </a:pPr>
            <a:r>
              <a:rPr lang="en" b="1"/>
              <a:t>Transparency: </a:t>
            </a:r>
            <a:r>
              <a:rPr lang="en"/>
              <a:t>Ensuring AI is easily explainable and produces outputs that are intended, reliable and understandable within the boundaries of what is possible with the technology.</a:t>
            </a:r>
            <a:endParaRPr/>
          </a:p>
          <a:p>
            <a:pPr marL="914400" lvl="1" indent="-298450" algn="l" rtl="0">
              <a:spcBef>
                <a:spcPts val="0"/>
              </a:spcBef>
              <a:spcAft>
                <a:spcPts val="0"/>
              </a:spcAft>
              <a:buSzPts val="1100"/>
              <a:buChar char="○"/>
            </a:pPr>
            <a:r>
              <a:rPr lang="en" b="1"/>
              <a:t>Trust:</a:t>
            </a:r>
            <a:r>
              <a:rPr lang="en"/>
              <a:t> Ensuring AI and the outcomes it drives are designed to uphold fairness and avoid discrimination against those who use, engage and interact with it while mitigating the improper use of bias in AI models and their results. </a:t>
            </a:r>
            <a:endParaRPr/>
          </a:p>
          <a:p>
            <a:pPr marL="914400" lvl="1" indent="-298450" algn="l" rtl="0">
              <a:spcBef>
                <a:spcPts val="0"/>
              </a:spcBef>
              <a:spcAft>
                <a:spcPts val="0"/>
              </a:spcAft>
              <a:buSzPts val="1100"/>
              <a:buChar char="○"/>
            </a:pPr>
            <a:r>
              <a:rPr lang="en" b="1"/>
              <a:t>Security and compliance: </a:t>
            </a:r>
            <a:r>
              <a:rPr lang="en"/>
              <a:t>Designing and continuously reviewing all AI systems in accordance with security best practices to protect data, including following compliance guidelines and standards and adhering to current laws and operationalizing policies. </a:t>
            </a:r>
            <a:endParaRPr/>
          </a:p>
          <a:p>
            <a:pPr marL="914400" lvl="1" indent="-298450" algn="l" rtl="0">
              <a:spcBef>
                <a:spcPts val="0"/>
              </a:spcBef>
              <a:spcAft>
                <a:spcPts val="0"/>
              </a:spcAft>
              <a:buSzPts val="1100"/>
              <a:buChar char="○"/>
            </a:pPr>
            <a:r>
              <a:rPr lang="en" b="1"/>
              <a:t>Empowerment:</a:t>
            </a:r>
            <a:r>
              <a:rPr lang="en"/>
              <a:t> Democratizing AI technology to empower people to make an impact by doing more with less. </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795bf264a7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2795bf264a7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Everyone is this room is here because they are a leader – you are important to the success of this technology</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Which means, you have a responsibility to take these concerns seriously and scrutinize what you will hear from your colleagues and experts over the coming days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In the coming days, let’s hold each other accountable to ensure we’re using the technology responsibly so we all have the opportunity to experience the benefits of AI</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
        <p:nvSpPr>
          <p:cNvPr id="426" name="Google Shape;426;g2795bf264a7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5ea64f27e2_0_9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5ea64f27e2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95bf264a7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795bf264a7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dirty="0"/>
              <a:t>We are living in, shaping and fueling the fifth industrial revolution (it’s fully underway)</a:t>
            </a:r>
            <a:endParaRPr dirty="0"/>
          </a:p>
          <a:p>
            <a:pPr marL="457200" lvl="0" indent="-298450" algn="l" rtl="0">
              <a:spcBef>
                <a:spcPts val="0"/>
              </a:spcBef>
              <a:spcAft>
                <a:spcPts val="0"/>
              </a:spcAft>
              <a:buSzPts val="1100"/>
              <a:buChar char="●"/>
            </a:pPr>
            <a:r>
              <a:rPr lang="en" dirty="0"/>
              <a:t>All three prior industrial revolutions were defined by tech and innovation.</a:t>
            </a:r>
            <a:endParaRPr dirty="0"/>
          </a:p>
          <a:p>
            <a:pPr marL="914400" lvl="1" indent="-298450" algn="l" rtl="0">
              <a:spcBef>
                <a:spcPts val="0"/>
              </a:spcBef>
              <a:spcAft>
                <a:spcPts val="0"/>
              </a:spcAft>
              <a:buSzPts val="1100"/>
              <a:buChar char="○"/>
            </a:pPr>
            <a:r>
              <a:rPr lang="en" dirty="0"/>
              <a:t>1: Steam power and mechanization of production </a:t>
            </a:r>
            <a:endParaRPr dirty="0"/>
          </a:p>
          <a:p>
            <a:pPr marL="1371600" lvl="2" indent="-298450" algn="l" rtl="0">
              <a:spcBef>
                <a:spcPts val="0"/>
              </a:spcBef>
              <a:spcAft>
                <a:spcPts val="0"/>
              </a:spcAft>
              <a:buSzPts val="1100"/>
              <a:buChar char="■"/>
            </a:pPr>
            <a:r>
              <a:rPr lang="en" dirty="0"/>
              <a:t>Quarry Bank Mill – first to benefit from technology to create textiles.</a:t>
            </a:r>
            <a:endParaRPr dirty="0"/>
          </a:p>
          <a:p>
            <a:pPr marL="914400" lvl="1" indent="-298450" algn="l" rtl="0">
              <a:spcBef>
                <a:spcPts val="0"/>
              </a:spcBef>
              <a:spcAft>
                <a:spcPts val="0"/>
              </a:spcAft>
              <a:buSzPts val="1100"/>
              <a:buChar char="○"/>
            </a:pPr>
            <a:r>
              <a:rPr lang="en" dirty="0"/>
              <a:t>2: Electricity and Mass Production </a:t>
            </a:r>
            <a:endParaRPr dirty="0"/>
          </a:p>
          <a:p>
            <a:pPr marL="1371600" lvl="2" indent="-298450" algn="l" rtl="0">
              <a:spcBef>
                <a:spcPts val="0"/>
              </a:spcBef>
              <a:spcAft>
                <a:spcPts val="0"/>
              </a:spcAft>
              <a:buSzPts val="1100"/>
              <a:buChar char="■"/>
            </a:pPr>
            <a:r>
              <a:rPr lang="en" dirty="0"/>
              <a:t>Ford – transformed manufacturing through electricity and assembly lines.</a:t>
            </a:r>
            <a:endParaRPr dirty="0"/>
          </a:p>
          <a:p>
            <a:pPr marL="914400" lvl="1" indent="-298450" algn="l" rtl="0">
              <a:spcBef>
                <a:spcPts val="0"/>
              </a:spcBef>
              <a:spcAft>
                <a:spcPts val="0"/>
              </a:spcAft>
              <a:buSzPts val="1100"/>
              <a:buChar char="○"/>
            </a:pPr>
            <a:r>
              <a:rPr lang="en" dirty="0"/>
              <a:t>3: Digital Technology </a:t>
            </a:r>
            <a:endParaRPr dirty="0"/>
          </a:p>
          <a:p>
            <a:pPr marL="1371600" lvl="2" indent="-298450" algn="l" rtl="0">
              <a:spcBef>
                <a:spcPts val="0"/>
              </a:spcBef>
              <a:spcAft>
                <a:spcPts val="0"/>
              </a:spcAft>
              <a:buSzPts val="1100"/>
              <a:buChar char="■"/>
            </a:pPr>
            <a:r>
              <a:rPr lang="en" dirty="0"/>
              <a:t>HP – orchestrated the movement to electronic testing, measurement, growth of computer usage</a:t>
            </a:r>
            <a:endParaRPr dirty="0"/>
          </a:p>
          <a:p>
            <a:pPr marL="914400" lvl="1" indent="-298450" algn="l" rtl="0">
              <a:spcBef>
                <a:spcPts val="0"/>
              </a:spcBef>
              <a:spcAft>
                <a:spcPts val="0"/>
              </a:spcAft>
              <a:buSzPts val="1100"/>
              <a:buChar char="○"/>
            </a:pPr>
            <a:r>
              <a:rPr lang="en" dirty="0"/>
              <a:t>4:  Physical/Digital Convergence and Datafication</a:t>
            </a:r>
            <a:endParaRPr dirty="0"/>
          </a:p>
          <a:p>
            <a:pPr marL="1371600" lvl="2" indent="-298450" algn="l" rtl="0">
              <a:spcBef>
                <a:spcPts val="0"/>
              </a:spcBef>
              <a:spcAft>
                <a:spcPts val="0"/>
              </a:spcAft>
              <a:buSzPts val="1100"/>
              <a:buChar char="■"/>
            </a:pPr>
            <a:r>
              <a:rPr lang="en" dirty="0"/>
              <a:t>Salesforce – SaaS-based, customer-centric software development; transformed the way we understand, organize and engage customers</a:t>
            </a:r>
            <a:endParaRPr dirty="0"/>
          </a:p>
          <a:p>
            <a:pPr marL="457200" lvl="0" indent="-298450" algn="l" rtl="0">
              <a:spcBef>
                <a:spcPts val="0"/>
              </a:spcBef>
              <a:spcAft>
                <a:spcPts val="0"/>
              </a:spcAft>
              <a:buSzPts val="1100"/>
              <a:buChar char="●"/>
            </a:pPr>
            <a:r>
              <a:rPr lang="en" dirty="0"/>
              <a:t>Beyond technology and innovation, each revolution shares the same theme of improving lives for humans by extending their capabilities.</a:t>
            </a:r>
            <a:endParaRPr dirty="0"/>
          </a:p>
          <a:p>
            <a:pPr marL="0" lvl="0" indent="0" algn="l" rtl="0">
              <a:spcBef>
                <a:spcPts val="0"/>
              </a:spcBef>
              <a:spcAft>
                <a:spcPts val="0"/>
              </a:spcAft>
              <a:buClr>
                <a:schemeClr val="dk1"/>
              </a:buClr>
              <a:buSzPts val="1100"/>
              <a:buFont typeface="Arial"/>
              <a:buNone/>
            </a:pPr>
            <a:endParaRPr dirty="0"/>
          </a:p>
        </p:txBody>
      </p:sp>
      <p:sp>
        <p:nvSpPr>
          <p:cNvPr id="225" name="Google Shape;225;g2795bf264a7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4419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95bf264a7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795bf264a7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As we enter Industry 5.0, we can expect to see similar elements – technology, innovation and enhanced human capabilities. </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Marked by purpose-driven technology that is human-centered and sustainable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However, we are at an inflection point - we have the elemental tools to innovate at a scale like never before, but companies are struggling with the possibility, risk, and scope. </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The unveiling of ChatGPT is merely the beginning of the synthetic media era in which algorithms can learn and extend their capabilities beyond what was explicitly programmed. The capacity to reflect on its output and modify responses based on ongoing conversation gives GenAi a new level of cognitive prowess.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According to the “Generative AI Revolutionizes Marketing Creativity” blog post by Forrester Analyst Jay Pattisall, “large language models bring tremendous computing power, speed and scale to the human act of creativity and ideation.”</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When it comes to creating content, AI technology can help:</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Enhance human reasoning with machine intelligence (e.g. using image generation to help execute meaningful advertising campaigns with significance and scale).</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Amplify creators’ work (e.g. aid creative teams with idea generation, content development and evaluation).</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Add scale and speed to creative quality (e.g. using AI, you can produce entire advertising campaigns in less than 10 minutes that are ready to publish to multiple social APIs at the click of a button, increasing the efficiency and velocity of content development).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
        <p:nvSpPr>
          <p:cNvPr id="253" name="Google Shape;253;g2795bf264a7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e122c4e96_0_10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5e122c4e96_0_10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As we continue to work our way into the fifth industrial revolution, I believe some of the key differences we will see compared to previous revolutions is increased speed of adoption and accelerated skepticism, which can lead to significant risks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In previous industrial revolutions, while the population was smaller, it still took longer for users to understand, integrate and benefit from new technologies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The lengthy lag between the arrival of new technology and its broad adoption that humans experienced in previous industrial revolutions is significantly shortened</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However, in the digital age, it’s easier than before to gather and share information, increasing the speed of adoption and accelerating disbelief, fear or mistrust in technology</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As first movers in AI, we have the ability to overcome the skeptics by embodying the characteristics of the revolutionary icons listed here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Each of the icons played a significant role in shepherding new technology to the masses because of their commitment to advancing society and humans: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1.0 Eli Whitney (Cotton Gin, mass increase in agricultural productivity)</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2.0 Henry Ford (production assembly)</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3.0 David Packard (electronic testing/measurement/computers)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4.0 Marc Benioff (customer-centric solutioning, mass datafication)</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5.0 ????  (The person to be featured in this graphic for Industry 5.0 could literally be in this room today!)</a:t>
            </a:r>
            <a:endParaRPr sz="1200">
              <a:solidFill>
                <a:schemeClr val="dk1"/>
              </a:solidFill>
            </a:endParaRPr>
          </a:p>
          <a:p>
            <a:pPr marL="457200" lvl="0" indent="0" algn="l" rtl="0">
              <a:spcBef>
                <a:spcPts val="0"/>
              </a:spcBef>
              <a:spcAft>
                <a:spcPts val="0"/>
              </a:spcAft>
              <a:buNone/>
            </a:pPr>
            <a:endParaRPr sz="1200">
              <a:solidFill>
                <a:schemeClr val="dk1"/>
              </a:solidFill>
            </a:endParaRPr>
          </a:p>
        </p:txBody>
      </p:sp>
      <p:sp>
        <p:nvSpPr>
          <p:cNvPr id="263" name="Google Shape;263;g25e122c4e96_0_10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7ab80f4b5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7ab80f4b5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key indicator in increased adoption is the speed at which business are already integrating AI into their processes:</a:t>
            </a:r>
            <a:endParaRPr/>
          </a:p>
          <a:p>
            <a:pPr marL="914400" lvl="1" indent="-298450" algn="l" rtl="0">
              <a:spcBef>
                <a:spcPts val="0"/>
              </a:spcBef>
              <a:spcAft>
                <a:spcPts val="0"/>
              </a:spcAft>
              <a:buSzPts val="1100"/>
              <a:buChar char="○"/>
            </a:pPr>
            <a:r>
              <a:rPr lang="en"/>
              <a:t>37% of marketing and advertising companies have already integrated AI technology to help with work related tasks</a:t>
            </a:r>
            <a:endParaRPr/>
          </a:p>
          <a:p>
            <a:pPr marL="914400" lvl="1" indent="-298450" algn="l" rtl="0">
              <a:spcBef>
                <a:spcPts val="0"/>
              </a:spcBef>
              <a:spcAft>
                <a:spcPts val="0"/>
              </a:spcAft>
              <a:buSzPts val="1100"/>
              <a:buChar char="○"/>
            </a:pPr>
            <a:r>
              <a:rPr lang="en"/>
              <a:t>35% of technology companies and 30% of consulting organizations have also integrated AI into their business processes</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795bf264a7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795bf264a7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There is a nagging fear around AI replacing humans, but as with the four previous industrial revolutions, AI is already improving human output and quality of life.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While that may seem threatening to the creative industry, we believe that creatives will lead this new frontier.</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This is driven by the premise that GenAI unlocks exponential opportunities to expand creativity.</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Pattisall also shares in a recent interview with SHRM that, "While generative AI can enhance or assist creative-problem solvers by speeding up and scaling their work, AI cannot replace creative thinking or creative-problem solving. Our forecast finds that the least likely job trait to be automated is originality."</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But it’s not just about quantity. QUALITY is going to be the bigger outcome:</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A recent article by Harvard Business Review articulates this POV: “Humans have boundless creativity. However, the challenge of communicating their concepts in written or visual form restricts vast numbers of people from contributing new ideas. Generative AI can remove this obstacle.”</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HBR goes on to outline 5 key ways GenAI promotes creativity:</a:t>
            </a:r>
            <a:endParaRPr sz="1200">
              <a:solidFill>
                <a:schemeClr val="dk1"/>
              </a:solidFill>
            </a:endParaRPr>
          </a:p>
          <a:p>
            <a:pPr marL="1371600" lvl="2" indent="-304800" algn="l" rtl="0">
              <a:spcBef>
                <a:spcPts val="0"/>
              </a:spcBef>
              <a:spcAft>
                <a:spcPts val="0"/>
              </a:spcAft>
              <a:buClr>
                <a:schemeClr val="dk1"/>
              </a:buClr>
              <a:buSzPts val="1200"/>
              <a:buChar char="■"/>
            </a:pPr>
            <a:r>
              <a:rPr lang="en" sz="1200">
                <a:solidFill>
                  <a:schemeClr val="dk1"/>
                </a:solidFill>
              </a:rPr>
              <a:t>Promotes Divergent Thinking</a:t>
            </a:r>
            <a:endParaRPr sz="1200">
              <a:solidFill>
                <a:schemeClr val="dk1"/>
              </a:solidFill>
            </a:endParaRPr>
          </a:p>
          <a:p>
            <a:pPr marL="1371600" lvl="2" indent="-304800" algn="l" rtl="0">
              <a:spcBef>
                <a:spcPts val="0"/>
              </a:spcBef>
              <a:spcAft>
                <a:spcPts val="0"/>
              </a:spcAft>
              <a:buClr>
                <a:schemeClr val="dk1"/>
              </a:buClr>
              <a:buSzPts val="1200"/>
              <a:buChar char="■"/>
            </a:pPr>
            <a:r>
              <a:rPr lang="en" sz="1200">
                <a:solidFill>
                  <a:schemeClr val="dk1"/>
                </a:solidFill>
              </a:rPr>
              <a:t>Challenges Expert Bias</a:t>
            </a:r>
            <a:endParaRPr sz="1200">
              <a:solidFill>
                <a:schemeClr val="dk1"/>
              </a:solidFill>
            </a:endParaRPr>
          </a:p>
          <a:p>
            <a:pPr marL="1371600" lvl="2" indent="-304800" algn="l" rtl="0">
              <a:spcBef>
                <a:spcPts val="0"/>
              </a:spcBef>
              <a:spcAft>
                <a:spcPts val="0"/>
              </a:spcAft>
              <a:buClr>
                <a:schemeClr val="dk1"/>
              </a:buClr>
              <a:buSzPts val="1200"/>
              <a:buChar char="■"/>
            </a:pPr>
            <a:r>
              <a:rPr lang="en" sz="1200">
                <a:solidFill>
                  <a:schemeClr val="dk1"/>
                </a:solidFill>
              </a:rPr>
              <a:t>Assist in Idea Evaluation</a:t>
            </a:r>
            <a:endParaRPr sz="1200">
              <a:solidFill>
                <a:schemeClr val="dk1"/>
              </a:solidFill>
            </a:endParaRPr>
          </a:p>
          <a:p>
            <a:pPr marL="1371600" lvl="2" indent="-304800" algn="l" rtl="0">
              <a:spcBef>
                <a:spcPts val="0"/>
              </a:spcBef>
              <a:spcAft>
                <a:spcPts val="0"/>
              </a:spcAft>
              <a:buClr>
                <a:schemeClr val="dk1"/>
              </a:buClr>
              <a:buSzPts val="1200"/>
              <a:buChar char="■"/>
            </a:pPr>
            <a:r>
              <a:rPr lang="en" sz="1200">
                <a:solidFill>
                  <a:schemeClr val="dk1"/>
                </a:solidFill>
              </a:rPr>
              <a:t>Support Idea Refinement</a:t>
            </a:r>
            <a:endParaRPr sz="1200">
              <a:solidFill>
                <a:schemeClr val="dk1"/>
              </a:solidFill>
            </a:endParaRPr>
          </a:p>
          <a:p>
            <a:pPr marL="1371600" lvl="2" indent="-304800" algn="l" rtl="0">
              <a:spcBef>
                <a:spcPts val="0"/>
              </a:spcBef>
              <a:spcAft>
                <a:spcPts val="0"/>
              </a:spcAft>
              <a:buClr>
                <a:schemeClr val="dk1"/>
              </a:buClr>
              <a:buSzPts val="1200"/>
              <a:buChar char="■"/>
            </a:pPr>
            <a:r>
              <a:rPr lang="en" sz="1200">
                <a:solidFill>
                  <a:schemeClr val="dk1"/>
                </a:solidFill>
              </a:rPr>
              <a:t>Facilitates Collaboration</a:t>
            </a:r>
            <a:endParaRPr sz="1200">
              <a:solidFill>
                <a:schemeClr val="dk1"/>
              </a:solidFill>
            </a:endParaRPr>
          </a:p>
        </p:txBody>
      </p:sp>
      <p:sp>
        <p:nvSpPr>
          <p:cNvPr id="356" name="Google Shape;356;g2795bf264a7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95bf264a7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795bf264a7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25" name="Google Shape;225;g2795bf264a7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1804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95bf264a7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795bf264a7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25" name="Google Shape;225;g2795bf264a7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3551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95bf264a7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795bf264a7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25" name="Google Shape;225;g2795bf264a7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07730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1_Section 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2810" cy="5142830"/>
          </a:xfrm>
          <a:prstGeom prst="rect">
            <a:avLst/>
          </a:prstGeom>
          <a:noFill/>
          <a:ln>
            <a:noFill/>
          </a:ln>
        </p:spPr>
      </p:pic>
      <p:sp>
        <p:nvSpPr>
          <p:cNvPr id="10" name="Google Shape;10;p2"/>
          <p:cNvSpPr txBox="1"/>
          <p:nvPr/>
        </p:nvSpPr>
        <p:spPr>
          <a:xfrm>
            <a:off x="506531" y="4897322"/>
            <a:ext cx="3990300" cy="136800"/>
          </a:xfrm>
          <a:prstGeom prst="rect">
            <a:avLst/>
          </a:prstGeom>
          <a:noFill/>
          <a:ln>
            <a:noFill/>
          </a:ln>
        </p:spPr>
        <p:txBody>
          <a:bodyPr spcFirstLastPara="1" wrap="square" lIns="7150" tIns="7150" rIns="7150" bIns="7150" anchor="t" anchorCtr="0">
            <a:noAutofit/>
          </a:bodyPr>
          <a:lstStyle/>
          <a:p>
            <a:pPr marL="0" marR="0" lvl="0" indent="0" algn="l" rtl="0">
              <a:spcBef>
                <a:spcPts val="0"/>
              </a:spcBef>
              <a:spcAft>
                <a:spcPts val="0"/>
              </a:spcAft>
              <a:buNone/>
            </a:pPr>
            <a:r>
              <a:rPr lang="en" sz="500" b="0" i="0" u="none" strike="noStrike" cap="none">
                <a:solidFill>
                  <a:schemeClr val="lt1"/>
                </a:solidFill>
                <a:latin typeface="Arial"/>
                <a:ea typeface="Arial"/>
                <a:cs typeface="Arial"/>
                <a:sym typeface="Arial"/>
              </a:rPr>
              <a:t>Copyright © 20</a:t>
            </a:r>
            <a:r>
              <a:rPr lang="en" sz="500">
                <a:solidFill>
                  <a:schemeClr val="lt1"/>
                </a:solidFill>
              </a:rPr>
              <a:t>23</a:t>
            </a:r>
            <a:r>
              <a:rPr lang="en" sz="5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600">
              <a:solidFill>
                <a:schemeClr val="lt1"/>
              </a:solidFill>
            </a:endParaRPr>
          </a:p>
        </p:txBody>
      </p:sp>
      <p:sp>
        <p:nvSpPr>
          <p:cNvPr id="11" name="Google Shape;11;p2"/>
          <p:cNvSpPr txBox="1">
            <a:spLocks noGrp="1"/>
          </p:cNvSpPr>
          <p:nvPr>
            <p:ph type="title"/>
          </p:nvPr>
        </p:nvSpPr>
        <p:spPr>
          <a:xfrm>
            <a:off x="506525" y="2080800"/>
            <a:ext cx="5880600" cy="5817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3200"/>
              <a:buNone/>
              <a:defRPr sz="3200" b="1">
                <a:solidFill>
                  <a:schemeClr val="lt1"/>
                </a:solidFill>
              </a:defRPr>
            </a:lvl1pPr>
            <a:lvl2pPr lvl="1" rtl="0">
              <a:spcBef>
                <a:spcPts val="0"/>
              </a:spcBef>
              <a:spcAft>
                <a:spcPts val="0"/>
              </a:spcAft>
              <a:buSzPts val="1400"/>
              <a:buNone/>
              <a:defRPr sz="1400" b="1"/>
            </a:lvl2pPr>
            <a:lvl3pPr lvl="2" rtl="0">
              <a:spcBef>
                <a:spcPts val="0"/>
              </a:spcBef>
              <a:spcAft>
                <a:spcPts val="0"/>
              </a:spcAft>
              <a:buSzPts val="1400"/>
              <a:buNone/>
              <a:defRPr sz="1400" b="1"/>
            </a:lvl3pPr>
            <a:lvl4pPr lvl="3" rtl="0">
              <a:spcBef>
                <a:spcPts val="0"/>
              </a:spcBef>
              <a:spcAft>
                <a:spcPts val="0"/>
              </a:spcAft>
              <a:buSzPts val="1400"/>
              <a:buNone/>
              <a:defRPr sz="1400" b="1"/>
            </a:lvl4pPr>
            <a:lvl5pPr lvl="4" rtl="0">
              <a:spcBef>
                <a:spcPts val="0"/>
              </a:spcBef>
              <a:spcAft>
                <a:spcPts val="0"/>
              </a:spcAft>
              <a:buSzPts val="1400"/>
              <a:buNone/>
              <a:defRPr sz="1400" b="1"/>
            </a:lvl5pPr>
            <a:lvl6pPr lvl="5" rtl="0">
              <a:spcBef>
                <a:spcPts val="0"/>
              </a:spcBef>
              <a:spcAft>
                <a:spcPts val="0"/>
              </a:spcAft>
              <a:buSzPts val="1400"/>
              <a:buNone/>
              <a:defRPr sz="1400" b="1"/>
            </a:lvl6pPr>
            <a:lvl7pPr lvl="6" rtl="0">
              <a:spcBef>
                <a:spcPts val="0"/>
              </a:spcBef>
              <a:spcAft>
                <a:spcPts val="0"/>
              </a:spcAft>
              <a:buSzPts val="1400"/>
              <a:buNone/>
              <a:defRPr sz="1400" b="1"/>
            </a:lvl7pPr>
            <a:lvl8pPr lvl="7" rtl="0">
              <a:spcBef>
                <a:spcPts val="0"/>
              </a:spcBef>
              <a:spcAft>
                <a:spcPts val="0"/>
              </a:spcAft>
              <a:buSzPts val="1400"/>
              <a:buNone/>
              <a:defRPr sz="1400" b="1"/>
            </a:lvl8pPr>
            <a:lvl9pPr lvl="8" rtl="0">
              <a:spcBef>
                <a:spcPts val="0"/>
              </a:spcBef>
              <a:spcAft>
                <a:spcPts val="0"/>
              </a:spcAft>
              <a:buSzPts val="1400"/>
              <a:buNone/>
              <a:defRPr sz="1400" b="1"/>
            </a:lvl9pPr>
          </a:lstStyle>
          <a:p>
            <a:endParaRPr/>
          </a:p>
        </p:txBody>
      </p:sp>
      <p:sp>
        <p:nvSpPr>
          <p:cNvPr id="12" name="Google Shape;12;p2"/>
          <p:cNvSpPr txBox="1">
            <a:spLocks noGrp="1"/>
          </p:cNvSpPr>
          <p:nvPr>
            <p:ph type="subTitle" idx="1"/>
          </p:nvPr>
        </p:nvSpPr>
        <p:spPr>
          <a:xfrm>
            <a:off x="506525" y="2581213"/>
            <a:ext cx="5413200" cy="3879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900"/>
              <a:buNone/>
              <a:defRPr sz="900">
                <a:solidFill>
                  <a:schemeClr val="lt1"/>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pic>
        <p:nvPicPr>
          <p:cNvPr id="13" name="Google Shape;13;p2"/>
          <p:cNvPicPr preferRelativeResize="0"/>
          <p:nvPr/>
        </p:nvPicPr>
        <p:blipFill>
          <a:blip r:embed="rId3">
            <a:alphaModFix/>
          </a:blip>
          <a:stretch>
            <a:fillRect/>
          </a:stretch>
        </p:blipFill>
        <p:spPr>
          <a:xfrm>
            <a:off x="514876" y="609875"/>
            <a:ext cx="1097231" cy="207873"/>
          </a:xfrm>
          <a:prstGeom prst="rect">
            <a:avLst/>
          </a:prstGeom>
          <a:noFill/>
          <a:ln>
            <a:noFill/>
          </a:ln>
        </p:spPr>
      </p:pic>
      <p:sp>
        <p:nvSpPr>
          <p:cNvPr id="14" name="Google Shape;14;p2"/>
          <p:cNvSpPr txBox="1"/>
          <p:nvPr/>
        </p:nvSpPr>
        <p:spPr>
          <a:xfrm>
            <a:off x="1816025" y="422975"/>
            <a:ext cx="4780500" cy="58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MEDIA, SPORTS &amp; ENTERTAINMENT</a:t>
            </a:r>
            <a:endParaRPr sz="1300">
              <a:solidFill>
                <a:schemeClr val="lt1"/>
              </a:solidFill>
            </a:endParaRPr>
          </a:p>
        </p:txBody>
      </p:sp>
      <p:cxnSp>
        <p:nvCxnSpPr>
          <p:cNvPr id="15" name="Google Shape;15;p2"/>
          <p:cNvCxnSpPr/>
          <p:nvPr/>
        </p:nvCxnSpPr>
        <p:spPr>
          <a:xfrm>
            <a:off x="1741375" y="563675"/>
            <a:ext cx="0" cy="3003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ergy Markets 1 3">
  <p:cSld name="OBJECT_1_3">
    <p:spTree>
      <p:nvGrpSpPr>
        <p:cNvPr id="1" name="Shape 78"/>
        <p:cNvGrpSpPr/>
        <p:nvPr/>
      </p:nvGrpSpPr>
      <p:grpSpPr>
        <a:xfrm>
          <a:off x="0" y="0"/>
          <a:ext cx="0" cy="0"/>
          <a:chOff x="0" y="0"/>
          <a:chExt cx="0" cy="0"/>
        </a:xfrm>
      </p:grpSpPr>
      <p:pic>
        <p:nvPicPr>
          <p:cNvPr id="79" name="Google Shape;79;p11"/>
          <p:cNvPicPr preferRelativeResize="0"/>
          <p:nvPr/>
        </p:nvPicPr>
        <p:blipFill>
          <a:blip r:embed="rId2">
            <a:alphaModFix/>
          </a:blip>
          <a:stretch>
            <a:fillRect/>
          </a:stretch>
        </p:blipFill>
        <p:spPr>
          <a:xfrm>
            <a:off x="0" y="0"/>
            <a:ext cx="9142810" cy="5142830"/>
          </a:xfrm>
          <a:prstGeom prst="rect">
            <a:avLst/>
          </a:prstGeom>
          <a:noFill/>
          <a:ln>
            <a:noFill/>
          </a:ln>
        </p:spPr>
      </p:pic>
      <p:sp>
        <p:nvSpPr>
          <p:cNvPr id="80" name="Google Shape;80;p11"/>
          <p:cNvSpPr/>
          <p:nvPr/>
        </p:nvSpPr>
        <p:spPr>
          <a:xfrm>
            <a:off x="5122000" y="-374200"/>
            <a:ext cx="5929800" cy="5929800"/>
          </a:xfrm>
          <a:prstGeom prst="chord">
            <a:avLst>
              <a:gd name="adj1" fmla="val 5379944"/>
              <a:gd name="adj2" fmla="val 162200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b="1"/>
          </a:p>
        </p:txBody>
      </p:sp>
      <p:sp>
        <p:nvSpPr>
          <p:cNvPr id="81" name="Google Shape;81;p11"/>
          <p:cNvSpPr/>
          <p:nvPr/>
        </p:nvSpPr>
        <p:spPr>
          <a:xfrm>
            <a:off x="7648200" y="-27075"/>
            <a:ext cx="1495800" cy="517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b="1"/>
          </a:p>
        </p:txBody>
      </p:sp>
      <p:sp>
        <p:nvSpPr>
          <p:cNvPr id="82" name="Google Shape;82;p11"/>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1"/>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9E9E9E"/>
                </a:solidFill>
                <a:latin typeface="Arial"/>
                <a:ea typeface="Arial"/>
                <a:cs typeface="Arial"/>
                <a:sym typeface="Arial"/>
              </a:rPr>
              <a:t>NASDAQ: </a:t>
            </a:r>
            <a:r>
              <a:rPr lang="en" sz="700" b="1" i="0" u="none" strike="noStrike" cap="none">
                <a:solidFill>
                  <a:srgbClr val="9E9E9E"/>
                </a:solidFill>
                <a:latin typeface="Arial"/>
                <a:ea typeface="Arial"/>
                <a:cs typeface="Arial"/>
                <a:sym typeface="Arial"/>
              </a:rPr>
              <a:t>VERI</a:t>
            </a:r>
            <a:endParaRPr sz="500" b="0" i="0" u="none" strike="noStrike" cap="none">
              <a:solidFill>
                <a:srgbClr val="9E9E9E"/>
              </a:solidFill>
              <a:latin typeface="Arial"/>
              <a:ea typeface="Arial"/>
              <a:cs typeface="Arial"/>
              <a:sym typeface="Arial"/>
            </a:endParaRPr>
          </a:p>
        </p:txBody>
      </p:sp>
      <p:sp>
        <p:nvSpPr>
          <p:cNvPr id="84" name="Google Shape;84;p11"/>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85" name="Google Shape;85;p11"/>
          <p:cNvPicPr preferRelativeResize="0"/>
          <p:nvPr/>
        </p:nvPicPr>
        <p:blipFill>
          <a:blip r:embed="rId3">
            <a:alphaModFix/>
          </a:blip>
          <a:stretch>
            <a:fillRect/>
          </a:stretch>
        </p:blipFill>
        <p:spPr>
          <a:xfrm>
            <a:off x="243450" y="4847619"/>
            <a:ext cx="671314" cy="12718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ergy Markets 1 2">
  <p:cSld name="OBJECT_1_2">
    <p:spTree>
      <p:nvGrpSpPr>
        <p:cNvPr id="1" name="Shape 86"/>
        <p:cNvGrpSpPr/>
        <p:nvPr/>
      </p:nvGrpSpPr>
      <p:grpSpPr>
        <a:xfrm>
          <a:off x="0" y="0"/>
          <a:ext cx="0" cy="0"/>
          <a:chOff x="0" y="0"/>
          <a:chExt cx="0" cy="0"/>
        </a:xfrm>
      </p:grpSpPr>
      <p:pic>
        <p:nvPicPr>
          <p:cNvPr id="87" name="Google Shape;87;p12"/>
          <p:cNvPicPr preferRelativeResize="0"/>
          <p:nvPr/>
        </p:nvPicPr>
        <p:blipFill>
          <a:blip r:embed="rId2">
            <a:alphaModFix/>
          </a:blip>
          <a:stretch>
            <a:fillRect/>
          </a:stretch>
        </p:blipFill>
        <p:spPr>
          <a:xfrm>
            <a:off x="0" y="0"/>
            <a:ext cx="9142810" cy="5142830"/>
          </a:xfrm>
          <a:prstGeom prst="rect">
            <a:avLst/>
          </a:prstGeom>
          <a:noFill/>
          <a:ln>
            <a:noFill/>
          </a:ln>
        </p:spPr>
      </p:pic>
      <p:sp>
        <p:nvSpPr>
          <p:cNvPr id="88" name="Google Shape;88;p12"/>
          <p:cNvSpPr/>
          <p:nvPr/>
        </p:nvSpPr>
        <p:spPr>
          <a:xfrm>
            <a:off x="5122000" y="-374200"/>
            <a:ext cx="5929800" cy="5929800"/>
          </a:xfrm>
          <a:prstGeom prst="chord">
            <a:avLst>
              <a:gd name="adj1" fmla="val 5379944"/>
              <a:gd name="adj2" fmla="val 162200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12"/>
          <p:cNvSpPr/>
          <p:nvPr/>
        </p:nvSpPr>
        <p:spPr>
          <a:xfrm>
            <a:off x="7648200" y="-27075"/>
            <a:ext cx="1495800" cy="517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2"/>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2"/>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9E9E9E"/>
                </a:solidFill>
                <a:latin typeface="Arial"/>
                <a:ea typeface="Arial"/>
                <a:cs typeface="Arial"/>
                <a:sym typeface="Arial"/>
              </a:rPr>
              <a:t>NASDAQ: </a:t>
            </a:r>
            <a:r>
              <a:rPr lang="en" sz="700" b="1" i="0" u="none" strike="noStrike" cap="none">
                <a:solidFill>
                  <a:srgbClr val="9E9E9E"/>
                </a:solidFill>
                <a:latin typeface="Arial"/>
                <a:ea typeface="Arial"/>
                <a:cs typeface="Arial"/>
                <a:sym typeface="Arial"/>
              </a:rPr>
              <a:t>VERI</a:t>
            </a:r>
            <a:endParaRPr sz="500" b="0" i="0" u="none" strike="noStrike" cap="none">
              <a:solidFill>
                <a:srgbClr val="9E9E9E"/>
              </a:solidFill>
              <a:latin typeface="Arial"/>
              <a:ea typeface="Arial"/>
              <a:cs typeface="Arial"/>
              <a:sym typeface="Arial"/>
            </a:endParaRPr>
          </a:p>
        </p:txBody>
      </p:sp>
      <p:sp>
        <p:nvSpPr>
          <p:cNvPr id="92" name="Google Shape;92;p12"/>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93" name="Google Shape;93;p12"/>
          <p:cNvPicPr preferRelativeResize="0"/>
          <p:nvPr/>
        </p:nvPicPr>
        <p:blipFill>
          <a:blip r:embed="rId3">
            <a:alphaModFix/>
          </a:blip>
          <a:stretch>
            <a:fillRect/>
          </a:stretch>
        </p:blipFill>
        <p:spPr>
          <a:xfrm>
            <a:off x="243450" y="4847619"/>
            <a:ext cx="671314" cy="12718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ergy Markets 1 1">
  <p:cSld name="OBJECT_1_1">
    <p:spTree>
      <p:nvGrpSpPr>
        <p:cNvPr id="1" name="Shape 94"/>
        <p:cNvGrpSpPr/>
        <p:nvPr/>
      </p:nvGrpSpPr>
      <p:grpSpPr>
        <a:xfrm>
          <a:off x="0" y="0"/>
          <a:ext cx="0" cy="0"/>
          <a:chOff x="0" y="0"/>
          <a:chExt cx="0" cy="0"/>
        </a:xfrm>
      </p:grpSpPr>
      <p:pic>
        <p:nvPicPr>
          <p:cNvPr id="95" name="Google Shape;95;p13"/>
          <p:cNvPicPr preferRelativeResize="0"/>
          <p:nvPr/>
        </p:nvPicPr>
        <p:blipFill rotWithShape="1">
          <a:blip r:embed="rId2">
            <a:alphaModFix/>
          </a:blip>
          <a:srcRect/>
          <a:stretch/>
        </p:blipFill>
        <p:spPr>
          <a:xfrm>
            <a:off x="0" y="0"/>
            <a:ext cx="9142810" cy="5142830"/>
          </a:xfrm>
          <a:prstGeom prst="rect">
            <a:avLst/>
          </a:prstGeom>
          <a:noFill/>
          <a:ln>
            <a:noFill/>
          </a:ln>
        </p:spPr>
      </p:pic>
      <p:sp>
        <p:nvSpPr>
          <p:cNvPr id="96" name="Google Shape;96;p13"/>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3"/>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98" name="Google Shape;98;p13"/>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99" name="Google Shape;99;p13"/>
          <p:cNvPicPr preferRelativeResize="0"/>
          <p:nvPr/>
        </p:nvPicPr>
        <p:blipFill>
          <a:blip r:embed="rId3">
            <a:alphaModFix/>
          </a:blip>
          <a:stretch>
            <a:fillRect/>
          </a:stretch>
        </p:blipFill>
        <p:spPr>
          <a:xfrm>
            <a:off x="243450" y="4847619"/>
            <a:ext cx="671314" cy="127183"/>
          </a:xfrm>
          <a:prstGeom prst="rect">
            <a:avLst/>
          </a:prstGeom>
          <a:noFill/>
          <a:ln>
            <a:noFill/>
          </a:ln>
        </p:spPr>
      </p:pic>
      <p:sp>
        <p:nvSpPr>
          <p:cNvPr id="100" name="Google Shape;100;p13"/>
          <p:cNvSpPr/>
          <p:nvPr/>
        </p:nvSpPr>
        <p:spPr>
          <a:xfrm>
            <a:off x="3078850" y="0"/>
            <a:ext cx="6065100" cy="5143500"/>
          </a:xfrm>
          <a:prstGeom prst="rect">
            <a:avLst/>
          </a:prstGeom>
          <a:solidFill>
            <a:srgbClr val="000000">
              <a:alpha val="19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2 Line Title and Content 1 2">
  <p:cSld name="2_2 Line Title and Content_1_4_3">
    <p:spTree>
      <p:nvGrpSpPr>
        <p:cNvPr id="1" name="Shape 101"/>
        <p:cNvGrpSpPr/>
        <p:nvPr/>
      </p:nvGrpSpPr>
      <p:grpSpPr>
        <a:xfrm>
          <a:off x="0" y="0"/>
          <a:ext cx="0" cy="0"/>
          <a:chOff x="0" y="0"/>
          <a:chExt cx="0" cy="0"/>
        </a:xfrm>
      </p:grpSpPr>
      <p:pic>
        <p:nvPicPr>
          <p:cNvPr id="102" name="Google Shape;102;p14"/>
          <p:cNvPicPr preferRelativeResize="0"/>
          <p:nvPr/>
        </p:nvPicPr>
        <p:blipFill rotWithShape="1">
          <a:blip r:embed="rId2">
            <a:alphaModFix/>
          </a:blip>
          <a:srcRect t="576"/>
          <a:stretch/>
        </p:blipFill>
        <p:spPr>
          <a:xfrm rot="5400000">
            <a:off x="1892937" y="-2030586"/>
            <a:ext cx="5187550" cy="9230874"/>
          </a:xfrm>
          <a:prstGeom prst="rect">
            <a:avLst/>
          </a:prstGeom>
          <a:noFill/>
          <a:ln>
            <a:noFill/>
          </a:ln>
        </p:spPr>
      </p:pic>
      <p:pic>
        <p:nvPicPr>
          <p:cNvPr id="103" name="Google Shape;103;p14"/>
          <p:cNvPicPr preferRelativeResize="0"/>
          <p:nvPr/>
        </p:nvPicPr>
        <p:blipFill>
          <a:blip r:embed="rId3">
            <a:alphaModFix/>
          </a:blip>
          <a:stretch>
            <a:fillRect/>
          </a:stretch>
        </p:blipFill>
        <p:spPr>
          <a:xfrm>
            <a:off x="-206280" y="-64663"/>
            <a:ext cx="9358689" cy="5236638"/>
          </a:xfrm>
          <a:prstGeom prst="rect">
            <a:avLst/>
          </a:prstGeom>
          <a:noFill/>
          <a:ln>
            <a:noFill/>
          </a:ln>
        </p:spPr>
      </p:pic>
      <p:sp>
        <p:nvSpPr>
          <p:cNvPr id="104" name="Google Shape;104;p14"/>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14"/>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06" name="Google Shape;106;p14"/>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107" name="Google Shape;107;p14"/>
          <p:cNvPicPr preferRelativeResize="0"/>
          <p:nvPr/>
        </p:nvPicPr>
        <p:blipFill>
          <a:blip r:embed="rId4">
            <a:alphaModFix/>
          </a:blip>
          <a:stretch>
            <a:fillRect/>
          </a:stretch>
        </p:blipFill>
        <p:spPr>
          <a:xfrm>
            <a:off x="248621" y="4828022"/>
            <a:ext cx="791916" cy="1481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2 Line Title and Content 1 2 3">
  <p:cSld name="2_2 Line Title and Content_1_4_9">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2">
            <a:alphaModFix/>
          </a:blip>
          <a:srcRect t="576"/>
          <a:stretch/>
        </p:blipFill>
        <p:spPr>
          <a:xfrm rot="5400000">
            <a:off x="1892937" y="-2030586"/>
            <a:ext cx="5187550" cy="9230874"/>
          </a:xfrm>
          <a:prstGeom prst="rect">
            <a:avLst/>
          </a:prstGeom>
          <a:noFill/>
          <a:ln>
            <a:noFill/>
          </a:ln>
        </p:spPr>
      </p:pic>
      <p:pic>
        <p:nvPicPr>
          <p:cNvPr id="110" name="Google Shape;110;p15"/>
          <p:cNvPicPr preferRelativeResize="0"/>
          <p:nvPr/>
        </p:nvPicPr>
        <p:blipFill rotWithShape="1">
          <a:blip r:embed="rId3">
            <a:alphaModFix/>
          </a:blip>
          <a:srcRect t="1283" r="1941"/>
          <a:stretch/>
        </p:blipFill>
        <p:spPr>
          <a:xfrm rot="10800000">
            <a:off x="-205064" y="-81077"/>
            <a:ext cx="9358689" cy="5272202"/>
          </a:xfrm>
          <a:prstGeom prst="rect">
            <a:avLst/>
          </a:prstGeom>
          <a:noFill/>
          <a:ln>
            <a:noFill/>
          </a:ln>
        </p:spPr>
      </p:pic>
      <p:sp>
        <p:nvSpPr>
          <p:cNvPr id="111" name="Google Shape;111;p15"/>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15"/>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13" name="Google Shape;113;p15"/>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114" name="Google Shape;114;p15"/>
          <p:cNvPicPr preferRelativeResize="0"/>
          <p:nvPr/>
        </p:nvPicPr>
        <p:blipFill>
          <a:blip r:embed="rId4">
            <a:alphaModFix/>
          </a:blip>
          <a:stretch>
            <a:fillRect/>
          </a:stretch>
        </p:blipFill>
        <p:spPr>
          <a:xfrm>
            <a:off x="248621" y="4828022"/>
            <a:ext cx="791916" cy="1481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ight Sidebar Voice">
  <p:cSld name="2_2 Line Title and Content_2_2_1_1_2_1_1_1">
    <p:spTree>
      <p:nvGrpSpPr>
        <p:cNvPr id="1" name="Shape 115"/>
        <p:cNvGrpSpPr/>
        <p:nvPr/>
      </p:nvGrpSpPr>
      <p:grpSpPr>
        <a:xfrm>
          <a:off x="0" y="0"/>
          <a:ext cx="0" cy="0"/>
          <a:chOff x="0" y="0"/>
          <a:chExt cx="0" cy="0"/>
        </a:xfrm>
      </p:grpSpPr>
      <p:sp>
        <p:nvSpPr>
          <p:cNvPr id="116" name="Google Shape;116;p16"/>
          <p:cNvSpPr/>
          <p:nvPr/>
        </p:nvSpPr>
        <p:spPr>
          <a:xfrm>
            <a:off x="6700675" y="-125"/>
            <a:ext cx="2443200" cy="5143500"/>
          </a:xfrm>
          <a:prstGeom prst="rect">
            <a:avLst/>
          </a:prstGeom>
          <a:solidFill>
            <a:srgbClr val="000000">
              <a:alpha val="61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6"/>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19" name="Google Shape;119;p16"/>
          <p:cNvSpPr txBox="1">
            <a:spLocks noGrp="1"/>
          </p:cNvSpPr>
          <p:nvPr>
            <p:ph type="sldNum" idx="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16"/>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 </a:t>
            </a:r>
            <a:r>
              <a:rPr lang="en" sz="400" b="0" i="0" u="none" strike="noStrike" cap="none">
                <a:solidFill>
                  <a:schemeClr val="lt1"/>
                </a:solidFill>
                <a:latin typeface="Arial"/>
                <a:ea typeface="Arial"/>
                <a:cs typeface="Arial"/>
                <a:sym typeface="Arial"/>
              </a:rPr>
              <a:t>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121" name="Google Shape;121;p16"/>
          <p:cNvPicPr preferRelativeResize="0"/>
          <p:nvPr/>
        </p:nvPicPr>
        <p:blipFill>
          <a:blip r:embed="rId2">
            <a:alphaModFix/>
          </a:blip>
          <a:stretch>
            <a:fillRect/>
          </a:stretch>
        </p:blipFill>
        <p:spPr>
          <a:xfrm>
            <a:off x="248621" y="4828022"/>
            <a:ext cx="791916" cy="1481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2 Line Title and Content 1 2 5 2">
  <p:cSld name="2_2 Line Title and Content_1_4_3_1">
    <p:spTree>
      <p:nvGrpSpPr>
        <p:cNvPr id="1" name="Shape 122"/>
        <p:cNvGrpSpPr/>
        <p:nvPr/>
      </p:nvGrpSpPr>
      <p:grpSpPr>
        <a:xfrm>
          <a:off x="0" y="0"/>
          <a:ext cx="0" cy="0"/>
          <a:chOff x="0" y="0"/>
          <a:chExt cx="0" cy="0"/>
        </a:xfrm>
      </p:grpSpPr>
      <p:pic>
        <p:nvPicPr>
          <p:cNvPr id="123" name="Google Shape;123;p17"/>
          <p:cNvPicPr preferRelativeResize="0"/>
          <p:nvPr/>
        </p:nvPicPr>
        <p:blipFill rotWithShape="1">
          <a:blip r:embed="rId2">
            <a:alphaModFix/>
          </a:blip>
          <a:srcRect t="576"/>
          <a:stretch/>
        </p:blipFill>
        <p:spPr>
          <a:xfrm rot="5400000">
            <a:off x="1892937" y="-2030586"/>
            <a:ext cx="5187550" cy="9230874"/>
          </a:xfrm>
          <a:prstGeom prst="rect">
            <a:avLst/>
          </a:prstGeom>
          <a:noFill/>
          <a:ln>
            <a:noFill/>
          </a:ln>
        </p:spPr>
      </p:pic>
      <p:pic>
        <p:nvPicPr>
          <p:cNvPr id="124" name="Google Shape;124;p17"/>
          <p:cNvPicPr preferRelativeResize="0"/>
          <p:nvPr/>
        </p:nvPicPr>
        <p:blipFill rotWithShape="1">
          <a:blip r:embed="rId3">
            <a:alphaModFix/>
          </a:blip>
          <a:srcRect/>
          <a:stretch/>
        </p:blipFill>
        <p:spPr>
          <a:xfrm>
            <a:off x="-206280" y="-64663"/>
            <a:ext cx="9358689" cy="5236638"/>
          </a:xfrm>
          <a:prstGeom prst="rect">
            <a:avLst/>
          </a:prstGeom>
          <a:noFill/>
          <a:ln>
            <a:noFill/>
          </a:ln>
        </p:spPr>
      </p:pic>
      <p:sp>
        <p:nvSpPr>
          <p:cNvPr id="125" name="Google Shape;125;p17"/>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17"/>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27" name="Google Shape;127;p17"/>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128" name="Google Shape;128;p17"/>
          <p:cNvPicPr preferRelativeResize="0"/>
          <p:nvPr/>
        </p:nvPicPr>
        <p:blipFill>
          <a:blip r:embed="rId4">
            <a:alphaModFix/>
          </a:blip>
          <a:stretch>
            <a:fillRect/>
          </a:stretch>
        </p:blipFill>
        <p:spPr>
          <a:xfrm>
            <a:off x="248621" y="4828022"/>
            <a:ext cx="791916" cy="1481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ergy Markets 1 2 1">
  <p:cSld name="OBJECT_1_2_1">
    <p:spTree>
      <p:nvGrpSpPr>
        <p:cNvPr id="1" name="Shape 129"/>
        <p:cNvGrpSpPr/>
        <p:nvPr/>
      </p:nvGrpSpPr>
      <p:grpSpPr>
        <a:xfrm>
          <a:off x="0" y="0"/>
          <a:ext cx="0" cy="0"/>
          <a:chOff x="0" y="0"/>
          <a:chExt cx="0" cy="0"/>
        </a:xfrm>
      </p:grpSpPr>
      <p:pic>
        <p:nvPicPr>
          <p:cNvPr id="130" name="Google Shape;130;p18"/>
          <p:cNvPicPr preferRelativeResize="0"/>
          <p:nvPr/>
        </p:nvPicPr>
        <p:blipFill>
          <a:blip r:embed="rId2">
            <a:alphaModFix/>
          </a:blip>
          <a:stretch>
            <a:fillRect/>
          </a:stretch>
        </p:blipFill>
        <p:spPr>
          <a:xfrm>
            <a:off x="0" y="0"/>
            <a:ext cx="9142810" cy="5142830"/>
          </a:xfrm>
          <a:prstGeom prst="rect">
            <a:avLst/>
          </a:prstGeom>
          <a:noFill/>
          <a:ln>
            <a:noFill/>
          </a:ln>
        </p:spPr>
      </p:pic>
      <p:sp>
        <p:nvSpPr>
          <p:cNvPr id="131" name="Google Shape;131;p18"/>
          <p:cNvSpPr/>
          <p:nvPr/>
        </p:nvSpPr>
        <p:spPr>
          <a:xfrm>
            <a:off x="5122000" y="-374200"/>
            <a:ext cx="5929800" cy="5929800"/>
          </a:xfrm>
          <a:prstGeom prst="chord">
            <a:avLst>
              <a:gd name="adj1" fmla="val 5379944"/>
              <a:gd name="adj2" fmla="val 162200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18"/>
          <p:cNvSpPr/>
          <p:nvPr/>
        </p:nvSpPr>
        <p:spPr>
          <a:xfrm>
            <a:off x="7648200" y="-27075"/>
            <a:ext cx="1495800" cy="517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18"/>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9E9E9E"/>
                </a:solidFill>
                <a:latin typeface="Arial"/>
                <a:ea typeface="Arial"/>
                <a:cs typeface="Arial"/>
                <a:sym typeface="Arial"/>
              </a:rPr>
              <a:t>NASDAQ: </a:t>
            </a:r>
            <a:r>
              <a:rPr lang="en" sz="700" b="1" i="0" u="none" strike="noStrike" cap="none">
                <a:solidFill>
                  <a:srgbClr val="9E9E9E"/>
                </a:solidFill>
                <a:latin typeface="Arial"/>
                <a:ea typeface="Arial"/>
                <a:cs typeface="Arial"/>
                <a:sym typeface="Arial"/>
              </a:rPr>
              <a:t>VERI</a:t>
            </a:r>
            <a:endParaRPr sz="500" b="0" i="0" u="none" strike="noStrike" cap="none">
              <a:solidFill>
                <a:srgbClr val="9E9E9E"/>
              </a:solidFill>
              <a:latin typeface="Arial"/>
              <a:ea typeface="Arial"/>
              <a:cs typeface="Arial"/>
              <a:sym typeface="Arial"/>
            </a:endParaRPr>
          </a:p>
        </p:txBody>
      </p:sp>
      <p:sp>
        <p:nvSpPr>
          <p:cNvPr id="135" name="Google Shape;135;p18"/>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136" name="Google Shape;136;p18"/>
          <p:cNvPicPr preferRelativeResize="0"/>
          <p:nvPr/>
        </p:nvPicPr>
        <p:blipFill>
          <a:blip r:embed="rId3">
            <a:alphaModFix/>
          </a:blip>
          <a:stretch>
            <a:fillRect/>
          </a:stretch>
        </p:blipFill>
        <p:spPr>
          <a:xfrm>
            <a:off x="243450" y="4847619"/>
            <a:ext cx="671314" cy="12718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ergy Markets 1 2 2">
  <p:cSld name="OBJECT_1_2_2">
    <p:spTree>
      <p:nvGrpSpPr>
        <p:cNvPr id="1" name="Shape 137"/>
        <p:cNvGrpSpPr/>
        <p:nvPr/>
      </p:nvGrpSpPr>
      <p:grpSpPr>
        <a:xfrm>
          <a:off x="0" y="0"/>
          <a:ext cx="0" cy="0"/>
          <a:chOff x="0" y="0"/>
          <a:chExt cx="0" cy="0"/>
        </a:xfrm>
      </p:grpSpPr>
      <p:pic>
        <p:nvPicPr>
          <p:cNvPr id="138" name="Google Shape;138;p19"/>
          <p:cNvPicPr preferRelativeResize="0"/>
          <p:nvPr/>
        </p:nvPicPr>
        <p:blipFill>
          <a:blip r:embed="rId2">
            <a:alphaModFix/>
          </a:blip>
          <a:stretch>
            <a:fillRect/>
          </a:stretch>
        </p:blipFill>
        <p:spPr>
          <a:xfrm>
            <a:off x="0" y="0"/>
            <a:ext cx="9142810" cy="5142830"/>
          </a:xfrm>
          <a:prstGeom prst="rect">
            <a:avLst/>
          </a:prstGeom>
          <a:noFill/>
          <a:ln>
            <a:noFill/>
          </a:ln>
        </p:spPr>
      </p:pic>
      <p:sp>
        <p:nvSpPr>
          <p:cNvPr id="139" name="Google Shape;139;p19"/>
          <p:cNvSpPr/>
          <p:nvPr/>
        </p:nvSpPr>
        <p:spPr>
          <a:xfrm>
            <a:off x="5122000" y="-374200"/>
            <a:ext cx="5929800" cy="5929800"/>
          </a:xfrm>
          <a:prstGeom prst="chord">
            <a:avLst>
              <a:gd name="adj1" fmla="val 5379944"/>
              <a:gd name="adj2" fmla="val 162200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 name="Google Shape;140;p19"/>
          <p:cNvSpPr/>
          <p:nvPr/>
        </p:nvSpPr>
        <p:spPr>
          <a:xfrm>
            <a:off x="7648200" y="-27075"/>
            <a:ext cx="1495800" cy="517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19"/>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9E9E9E"/>
                </a:solidFill>
                <a:latin typeface="Arial"/>
                <a:ea typeface="Arial"/>
                <a:cs typeface="Arial"/>
                <a:sym typeface="Arial"/>
              </a:rPr>
              <a:t>NASDAQ: </a:t>
            </a:r>
            <a:r>
              <a:rPr lang="en" sz="700" b="1" i="0" u="none" strike="noStrike" cap="none">
                <a:solidFill>
                  <a:srgbClr val="9E9E9E"/>
                </a:solidFill>
                <a:latin typeface="Arial"/>
                <a:ea typeface="Arial"/>
                <a:cs typeface="Arial"/>
                <a:sym typeface="Arial"/>
              </a:rPr>
              <a:t>VERI</a:t>
            </a:r>
            <a:endParaRPr sz="500" b="0" i="0" u="none" strike="noStrike" cap="none">
              <a:solidFill>
                <a:srgbClr val="9E9E9E"/>
              </a:solidFill>
              <a:latin typeface="Arial"/>
              <a:ea typeface="Arial"/>
              <a:cs typeface="Arial"/>
              <a:sym typeface="Arial"/>
            </a:endParaRPr>
          </a:p>
        </p:txBody>
      </p:sp>
      <p:sp>
        <p:nvSpPr>
          <p:cNvPr id="143" name="Google Shape;143;p19"/>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144" name="Google Shape;144;p19"/>
          <p:cNvPicPr preferRelativeResize="0"/>
          <p:nvPr/>
        </p:nvPicPr>
        <p:blipFill>
          <a:blip r:embed="rId3">
            <a:alphaModFix/>
          </a:blip>
          <a:stretch>
            <a:fillRect/>
          </a:stretch>
        </p:blipFill>
        <p:spPr>
          <a:xfrm>
            <a:off x="243450" y="4847619"/>
            <a:ext cx="671314" cy="12718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ergy Markets 1 2 3">
  <p:cSld name="OBJECT_1_2_3">
    <p:spTree>
      <p:nvGrpSpPr>
        <p:cNvPr id="1" name="Shape 145"/>
        <p:cNvGrpSpPr/>
        <p:nvPr/>
      </p:nvGrpSpPr>
      <p:grpSpPr>
        <a:xfrm>
          <a:off x="0" y="0"/>
          <a:ext cx="0" cy="0"/>
          <a:chOff x="0" y="0"/>
          <a:chExt cx="0" cy="0"/>
        </a:xfrm>
      </p:grpSpPr>
      <p:pic>
        <p:nvPicPr>
          <p:cNvPr id="146" name="Google Shape;146;p20"/>
          <p:cNvPicPr preferRelativeResize="0"/>
          <p:nvPr/>
        </p:nvPicPr>
        <p:blipFill>
          <a:blip r:embed="rId2">
            <a:alphaModFix/>
          </a:blip>
          <a:stretch>
            <a:fillRect/>
          </a:stretch>
        </p:blipFill>
        <p:spPr>
          <a:xfrm>
            <a:off x="0" y="0"/>
            <a:ext cx="9142810" cy="5142830"/>
          </a:xfrm>
          <a:prstGeom prst="rect">
            <a:avLst/>
          </a:prstGeom>
          <a:noFill/>
          <a:ln>
            <a:noFill/>
          </a:ln>
        </p:spPr>
      </p:pic>
      <p:pic>
        <p:nvPicPr>
          <p:cNvPr id="147" name="Google Shape;147;p20"/>
          <p:cNvPicPr preferRelativeResize="0"/>
          <p:nvPr/>
        </p:nvPicPr>
        <p:blipFill>
          <a:blip r:embed="rId2">
            <a:alphaModFix/>
          </a:blip>
          <a:stretch>
            <a:fillRect/>
          </a:stretch>
        </p:blipFill>
        <p:spPr>
          <a:xfrm>
            <a:off x="0" y="0"/>
            <a:ext cx="9142810" cy="5142830"/>
          </a:xfrm>
          <a:prstGeom prst="rect">
            <a:avLst/>
          </a:prstGeom>
          <a:noFill/>
          <a:ln>
            <a:noFill/>
          </a:ln>
        </p:spPr>
      </p:pic>
      <p:sp>
        <p:nvSpPr>
          <p:cNvPr id="148" name="Google Shape;148;p20"/>
          <p:cNvSpPr/>
          <p:nvPr/>
        </p:nvSpPr>
        <p:spPr>
          <a:xfrm>
            <a:off x="5122000" y="-374200"/>
            <a:ext cx="5929800" cy="5929800"/>
          </a:xfrm>
          <a:prstGeom prst="chord">
            <a:avLst>
              <a:gd name="adj1" fmla="val 5379944"/>
              <a:gd name="adj2" fmla="val 162200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20"/>
          <p:cNvSpPr/>
          <p:nvPr/>
        </p:nvSpPr>
        <p:spPr>
          <a:xfrm>
            <a:off x="7648200" y="-27075"/>
            <a:ext cx="1495800" cy="517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20"/>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9E9E9E"/>
                </a:solidFill>
                <a:latin typeface="Arial"/>
                <a:ea typeface="Arial"/>
                <a:cs typeface="Arial"/>
                <a:sym typeface="Arial"/>
              </a:rPr>
              <a:t>NASDAQ: </a:t>
            </a:r>
            <a:r>
              <a:rPr lang="en" sz="700" b="1" i="0" u="none" strike="noStrike" cap="none">
                <a:solidFill>
                  <a:srgbClr val="9E9E9E"/>
                </a:solidFill>
                <a:latin typeface="Arial"/>
                <a:ea typeface="Arial"/>
                <a:cs typeface="Arial"/>
                <a:sym typeface="Arial"/>
              </a:rPr>
              <a:t>VERI</a:t>
            </a:r>
            <a:endParaRPr sz="500" b="0" i="0" u="none" strike="noStrike" cap="none">
              <a:solidFill>
                <a:srgbClr val="9E9E9E"/>
              </a:solidFill>
              <a:latin typeface="Arial"/>
              <a:ea typeface="Arial"/>
              <a:cs typeface="Arial"/>
              <a:sym typeface="Arial"/>
            </a:endParaRPr>
          </a:p>
        </p:txBody>
      </p:sp>
      <p:sp>
        <p:nvSpPr>
          <p:cNvPr id="152" name="Google Shape;152;p20"/>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153" name="Google Shape;153;p20"/>
          <p:cNvPicPr preferRelativeResize="0"/>
          <p:nvPr/>
        </p:nvPicPr>
        <p:blipFill>
          <a:blip r:embed="rId3">
            <a:alphaModFix/>
          </a:blip>
          <a:stretch>
            <a:fillRect/>
          </a:stretch>
        </p:blipFill>
        <p:spPr>
          <a:xfrm>
            <a:off x="243450" y="4847619"/>
            <a:ext cx="671314" cy="1271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Layout (Add Graphic background)">
  <p:cSld name="1_Section Title_1">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t="793"/>
          <a:stretch/>
        </p:blipFill>
        <p:spPr>
          <a:xfrm rot="-5400000">
            <a:off x="1963925" y="-2022300"/>
            <a:ext cx="5212375" cy="9167025"/>
          </a:xfrm>
          <a:prstGeom prst="rect">
            <a:avLst/>
          </a:prstGeom>
          <a:noFill/>
          <a:ln>
            <a:noFill/>
          </a:ln>
        </p:spPr>
      </p:pic>
      <p:pic>
        <p:nvPicPr>
          <p:cNvPr id="18" name="Google Shape;18;p3"/>
          <p:cNvPicPr preferRelativeResize="0"/>
          <p:nvPr/>
        </p:nvPicPr>
        <p:blipFill>
          <a:blip r:embed="rId3">
            <a:alphaModFix/>
          </a:blip>
          <a:stretch>
            <a:fillRect/>
          </a:stretch>
        </p:blipFill>
        <p:spPr>
          <a:xfrm>
            <a:off x="514876" y="445100"/>
            <a:ext cx="1097231" cy="207873"/>
          </a:xfrm>
          <a:prstGeom prst="rect">
            <a:avLst/>
          </a:prstGeom>
          <a:noFill/>
          <a:ln>
            <a:noFill/>
          </a:ln>
        </p:spPr>
      </p:pic>
      <p:sp>
        <p:nvSpPr>
          <p:cNvPr id="19" name="Google Shape;19;p3"/>
          <p:cNvSpPr txBox="1">
            <a:spLocks noGrp="1"/>
          </p:cNvSpPr>
          <p:nvPr>
            <p:ph type="title"/>
          </p:nvPr>
        </p:nvSpPr>
        <p:spPr>
          <a:xfrm>
            <a:off x="514875" y="2112625"/>
            <a:ext cx="5880600" cy="5817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3200"/>
              <a:buNone/>
              <a:defRPr sz="3200" b="1">
                <a:solidFill>
                  <a:schemeClr val="lt1"/>
                </a:solidFill>
              </a:defRPr>
            </a:lvl1pPr>
            <a:lvl2pPr lvl="1" rtl="0">
              <a:spcBef>
                <a:spcPts val="0"/>
              </a:spcBef>
              <a:spcAft>
                <a:spcPts val="0"/>
              </a:spcAft>
              <a:buSzPts val="1400"/>
              <a:buNone/>
              <a:defRPr sz="1400" b="1"/>
            </a:lvl2pPr>
            <a:lvl3pPr lvl="2" rtl="0">
              <a:spcBef>
                <a:spcPts val="0"/>
              </a:spcBef>
              <a:spcAft>
                <a:spcPts val="0"/>
              </a:spcAft>
              <a:buSzPts val="1400"/>
              <a:buNone/>
              <a:defRPr sz="1400" b="1"/>
            </a:lvl3pPr>
            <a:lvl4pPr lvl="3" rtl="0">
              <a:spcBef>
                <a:spcPts val="0"/>
              </a:spcBef>
              <a:spcAft>
                <a:spcPts val="0"/>
              </a:spcAft>
              <a:buSzPts val="1400"/>
              <a:buNone/>
              <a:defRPr sz="1400" b="1"/>
            </a:lvl4pPr>
            <a:lvl5pPr lvl="4" rtl="0">
              <a:spcBef>
                <a:spcPts val="0"/>
              </a:spcBef>
              <a:spcAft>
                <a:spcPts val="0"/>
              </a:spcAft>
              <a:buSzPts val="1400"/>
              <a:buNone/>
              <a:defRPr sz="1400" b="1"/>
            </a:lvl5pPr>
            <a:lvl6pPr lvl="5" rtl="0">
              <a:spcBef>
                <a:spcPts val="0"/>
              </a:spcBef>
              <a:spcAft>
                <a:spcPts val="0"/>
              </a:spcAft>
              <a:buSzPts val="1400"/>
              <a:buNone/>
              <a:defRPr sz="1400" b="1"/>
            </a:lvl6pPr>
            <a:lvl7pPr lvl="6" rtl="0">
              <a:spcBef>
                <a:spcPts val="0"/>
              </a:spcBef>
              <a:spcAft>
                <a:spcPts val="0"/>
              </a:spcAft>
              <a:buSzPts val="1400"/>
              <a:buNone/>
              <a:defRPr sz="1400" b="1"/>
            </a:lvl7pPr>
            <a:lvl8pPr lvl="7" rtl="0">
              <a:spcBef>
                <a:spcPts val="0"/>
              </a:spcBef>
              <a:spcAft>
                <a:spcPts val="0"/>
              </a:spcAft>
              <a:buSzPts val="1400"/>
              <a:buNone/>
              <a:defRPr sz="1400" b="1"/>
            </a:lvl8pPr>
            <a:lvl9pPr lvl="8" rtl="0">
              <a:spcBef>
                <a:spcPts val="0"/>
              </a:spcBef>
              <a:spcAft>
                <a:spcPts val="0"/>
              </a:spcAft>
              <a:buSzPts val="1400"/>
              <a:buNone/>
              <a:defRPr sz="1400" b="1"/>
            </a:lvl9pPr>
          </a:lstStyle>
          <a:p>
            <a:endParaRPr/>
          </a:p>
        </p:txBody>
      </p:sp>
      <p:sp>
        <p:nvSpPr>
          <p:cNvPr id="20" name="Google Shape;20;p3"/>
          <p:cNvSpPr txBox="1"/>
          <p:nvPr/>
        </p:nvSpPr>
        <p:spPr>
          <a:xfrm>
            <a:off x="514885" y="4875000"/>
            <a:ext cx="3191700" cy="75900"/>
          </a:xfrm>
          <a:prstGeom prst="rect">
            <a:avLst/>
          </a:prstGeom>
          <a:noFill/>
          <a:ln>
            <a:noFill/>
          </a:ln>
        </p:spPr>
        <p:txBody>
          <a:bodyPr spcFirstLastPara="1" wrap="square" lIns="7150" tIns="7150" rIns="7150" bIns="7150" anchor="t" anchorCtr="0">
            <a:spAutoFit/>
          </a:bodyPr>
          <a:lstStyle/>
          <a:p>
            <a:pPr marL="0" marR="0" lvl="0" indent="0" algn="l"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sp>
        <p:nvSpPr>
          <p:cNvPr id="21" name="Google Shape;21;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ergy Markets 1 2 4">
  <p:cSld name="OBJECT_1_2_4">
    <p:spTree>
      <p:nvGrpSpPr>
        <p:cNvPr id="1" name="Shape 154"/>
        <p:cNvGrpSpPr/>
        <p:nvPr/>
      </p:nvGrpSpPr>
      <p:grpSpPr>
        <a:xfrm>
          <a:off x="0" y="0"/>
          <a:ext cx="0" cy="0"/>
          <a:chOff x="0" y="0"/>
          <a:chExt cx="0" cy="0"/>
        </a:xfrm>
      </p:grpSpPr>
      <p:pic>
        <p:nvPicPr>
          <p:cNvPr id="155" name="Google Shape;155;p21"/>
          <p:cNvPicPr preferRelativeResize="0"/>
          <p:nvPr/>
        </p:nvPicPr>
        <p:blipFill>
          <a:blip r:embed="rId2">
            <a:alphaModFix/>
          </a:blip>
          <a:stretch>
            <a:fillRect/>
          </a:stretch>
        </p:blipFill>
        <p:spPr>
          <a:xfrm>
            <a:off x="0" y="0"/>
            <a:ext cx="9142810" cy="5142830"/>
          </a:xfrm>
          <a:prstGeom prst="rect">
            <a:avLst/>
          </a:prstGeom>
          <a:noFill/>
          <a:ln>
            <a:noFill/>
          </a:ln>
        </p:spPr>
      </p:pic>
      <p:sp>
        <p:nvSpPr>
          <p:cNvPr id="156" name="Google Shape;156;p21"/>
          <p:cNvSpPr/>
          <p:nvPr/>
        </p:nvSpPr>
        <p:spPr>
          <a:xfrm>
            <a:off x="5122000" y="-374200"/>
            <a:ext cx="5929800" cy="5929800"/>
          </a:xfrm>
          <a:prstGeom prst="chord">
            <a:avLst>
              <a:gd name="adj1" fmla="val 5379944"/>
              <a:gd name="adj2" fmla="val 162200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21"/>
          <p:cNvSpPr/>
          <p:nvPr/>
        </p:nvSpPr>
        <p:spPr>
          <a:xfrm>
            <a:off x="7648200" y="-27075"/>
            <a:ext cx="1495800" cy="517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1"/>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9E9E9E"/>
                </a:solidFill>
                <a:latin typeface="Arial"/>
                <a:ea typeface="Arial"/>
                <a:cs typeface="Arial"/>
                <a:sym typeface="Arial"/>
              </a:rPr>
              <a:t>NASDAQ: </a:t>
            </a:r>
            <a:r>
              <a:rPr lang="en" sz="700" b="1" i="0" u="none" strike="noStrike" cap="none">
                <a:solidFill>
                  <a:srgbClr val="9E9E9E"/>
                </a:solidFill>
                <a:latin typeface="Arial"/>
                <a:ea typeface="Arial"/>
                <a:cs typeface="Arial"/>
                <a:sym typeface="Arial"/>
              </a:rPr>
              <a:t>VERI</a:t>
            </a:r>
            <a:endParaRPr sz="500" b="0" i="0" u="none" strike="noStrike" cap="none">
              <a:solidFill>
                <a:srgbClr val="9E9E9E"/>
              </a:solidFill>
              <a:latin typeface="Arial"/>
              <a:ea typeface="Arial"/>
              <a:cs typeface="Arial"/>
              <a:sym typeface="Arial"/>
            </a:endParaRPr>
          </a:p>
        </p:txBody>
      </p:sp>
      <p:sp>
        <p:nvSpPr>
          <p:cNvPr id="160" name="Google Shape;160;p21"/>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161" name="Google Shape;161;p21"/>
          <p:cNvPicPr preferRelativeResize="0"/>
          <p:nvPr/>
        </p:nvPicPr>
        <p:blipFill>
          <a:blip r:embed="rId3">
            <a:alphaModFix/>
          </a:blip>
          <a:stretch>
            <a:fillRect/>
          </a:stretch>
        </p:blipFill>
        <p:spPr>
          <a:xfrm>
            <a:off x="243450" y="4847619"/>
            <a:ext cx="671314" cy="12718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2 Line Title and Content 1 2 6">
  <p:cSld name="2_2 Line Title and Content_1_4_3_2">
    <p:spTree>
      <p:nvGrpSpPr>
        <p:cNvPr id="1" name="Shape 162"/>
        <p:cNvGrpSpPr/>
        <p:nvPr/>
      </p:nvGrpSpPr>
      <p:grpSpPr>
        <a:xfrm>
          <a:off x="0" y="0"/>
          <a:ext cx="0" cy="0"/>
          <a:chOff x="0" y="0"/>
          <a:chExt cx="0" cy="0"/>
        </a:xfrm>
      </p:grpSpPr>
      <p:pic>
        <p:nvPicPr>
          <p:cNvPr id="163" name="Google Shape;163;p22"/>
          <p:cNvPicPr preferRelativeResize="0"/>
          <p:nvPr/>
        </p:nvPicPr>
        <p:blipFill rotWithShape="1">
          <a:blip r:embed="rId2">
            <a:alphaModFix/>
          </a:blip>
          <a:srcRect t="576"/>
          <a:stretch/>
        </p:blipFill>
        <p:spPr>
          <a:xfrm rot="5400000">
            <a:off x="1892937" y="-2030586"/>
            <a:ext cx="5187550" cy="9230874"/>
          </a:xfrm>
          <a:prstGeom prst="rect">
            <a:avLst/>
          </a:prstGeom>
          <a:noFill/>
          <a:ln>
            <a:noFill/>
          </a:ln>
        </p:spPr>
      </p:pic>
      <p:pic>
        <p:nvPicPr>
          <p:cNvPr id="164" name="Google Shape;164;p22"/>
          <p:cNvPicPr preferRelativeResize="0"/>
          <p:nvPr/>
        </p:nvPicPr>
        <p:blipFill rotWithShape="1">
          <a:blip r:embed="rId3">
            <a:alphaModFix/>
          </a:blip>
          <a:srcRect/>
          <a:stretch/>
        </p:blipFill>
        <p:spPr>
          <a:xfrm>
            <a:off x="-206280" y="-64663"/>
            <a:ext cx="9358689" cy="5236638"/>
          </a:xfrm>
          <a:prstGeom prst="rect">
            <a:avLst/>
          </a:prstGeom>
          <a:noFill/>
          <a:ln>
            <a:noFill/>
          </a:ln>
        </p:spPr>
      </p:pic>
      <p:sp>
        <p:nvSpPr>
          <p:cNvPr id="165" name="Google Shape;165;p22"/>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2"/>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67" name="Google Shape;167;p22"/>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168" name="Google Shape;168;p22"/>
          <p:cNvPicPr preferRelativeResize="0"/>
          <p:nvPr/>
        </p:nvPicPr>
        <p:blipFill>
          <a:blip r:embed="rId4">
            <a:alphaModFix/>
          </a:blip>
          <a:stretch>
            <a:fillRect/>
          </a:stretch>
        </p:blipFill>
        <p:spPr>
          <a:xfrm>
            <a:off x="248621" y="4828022"/>
            <a:ext cx="791916" cy="1481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
        <p:cNvGrpSpPr/>
        <p:nvPr/>
      </p:nvGrpSpPr>
      <p:grpSpPr>
        <a:xfrm>
          <a:off x="0" y="0"/>
          <a:ext cx="0" cy="0"/>
          <a:chOff x="0" y="0"/>
          <a:chExt cx="0" cy="0"/>
        </a:xfrm>
      </p:grpSpPr>
      <p:sp>
        <p:nvSpPr>
          <p:cNvPr id="170" name="Google Shape;170;p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71" name="Google Shape;171;p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2 Line Title and Content 1 1 1 1">
  <p:cSld name="2_2 Line Title and Content_1_1_1_1">
    <p:spTree>
      <p:nvGrpSpPr>
        <p:cNvPr id="1" name="Shape 173"/>
        <p:cNvGrpSpPr/>
        <p:nvPr/>
      </p:nvGrpSpPr>
      <p:grpSpPr>
        <a:xfrm>
          <a:off x="0" y="0"/>
          <a:ext cx="0" cy="0"/>
          <a:chOff x="0" y="0"/>
          <a:chExt cx="0" cy="0"/>
        </a:xfrm>
      </p:grpSpPr>
      <p:pic>
        <p:nvPicPr>
          <p:cNvPr id="174" name="Google Shape;174;p2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5" name="Google Shape;175;p24"/>
          <p:cNvSpPr txBox="1">
            <a:spLocks noGrp="1"/>
          </p:cNvSpPr>
          <p:nvPr>
            <p:ph type="title"/>
          </p:nvPr>
        </p:nvSpPr>
        <p:spPr>
          <a:xfrm>
            <a:off x="237362" y="270891"/>
            <a:ext cx="8657100" cy="711300"/>
          </a:xfrm>
          <a:prstGeom prst="rect">
            <a:avLst/>
          </a:prstGeom>
          <a:noFill/>
          <a:ln>
            <a:noFill/>
          </a:ln>
        </p:spPr>
        <p:txBody>
          <a:bodyPr spcFirstLastPara="1" wrap="square" lIns="34275" tIns="17125" rIns="34275" bIns="17125" anchor="ctr" anchorCtr="0">
            <a:normAutofit/>
          </a:bodyPr>
          <a:lstStyle>
            <a:lvl1pPr lvl="0" algn="l" rtl="0">
              <a:lnSpc>
                <a:spcPct val="90000"/>
              </a:lnSpc>
              <a:spcBef>
                <a:spcPts val="0"/>
              </a:spcBef>
              <a:spcAft>
                <a:spcPts val="0"/>
              </a:spcAft>
              <a:buClr>
                <a:schemeClr val="lt1"/>
              </a:buClr>
              <a:buSzPts val="700"/>
              <a:buNone/>
              <a:defRPr>
                <a:solidFill>
                  <a:schemeClr val="lt1"/>
                </a:solidFill>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2 Line Title and Content 1 2 1">
  <p:cSld name="2_2 Line Title and Content_1_4_10">
    <p:spTree>
      <p:nvGrpSpPr>
        <p:cNvPr id="1" name="Shape 176"/>
        <p:cNvGrpSpPr/>
        <p:nvPr/>
      </p:nvGrpSpPr>
      <p:grpSpPr>
        <a:xfrm>
          <a:off x="0" y="0"/>
          <a:ext cx="0" cy="0"/>
          <a:chOff x="0" y="0"/>
          <a:chExt cx="0" cy="0"/>
        </a:xfrm>
      </p:grpSpPr>
      <p:sp>
        <p:nvSpPr>
          <p:cNvPr id="177" name="Google Shape;177;p25"/>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8" name="Google Shape;178;p25"/>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79" name="Google Shape;179;p25"/>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180" name="Google Shape;180;p25"/>
          <p:cNvPicPr preferRelativeResize="0"/>
          <p:nvPr/>
        </p:nvPicPr>
        <p:blipFill>
          <a:blip r:embed="rId2">
            <a:alphaModFix/>
          </a:blip>
          <a:stretch>
            <a:fillRect/>
          </a:stretch>
        </p:blipFill>
        <p:spPr>
          <a:xfrm>
            <a:off x="248621" y="4828022"/>
            <a:ext cx="792120" cy="148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2 Line Title and Content 1 2 11">
  <p:cSld name="2_2 Line Title and Content_1_4_11">
    <p:spTree>
      <p:nvGrpSpPr>
        <p:cNvPr id="1" name="Shape 181"/>
        <p:cNvGrpSpPr/>
        <p:nvPr/>
      </p:nvGrpSpPr>
      <p:grpSpPr>
        <a:xfrm>
          <a:off x="0" y="0"/>
          <a:ext cx="0" cy="0"/>
          <a:chOff x="0" y="0"/>
          <a:chExt cx="0" cy="0"/>
        </a:xfrm>
      </p:grpSpPr>
      <p:pic>
        <p:nvPicPr>
          <p:cNvPr id="182" name="Google Shape;182;p26"/>
          <p:cNvPicPr preferRelativeResize="0"/>
          <p:nvPr/>
        </p:nvPicPr>
        <p:blipFill>
          <a:blip r:embed="rId2">
            <a:alphaModFix/>
          </a:blip>
          <a:stretch>
            <a:fillRect/>
          </a:stretch>
        </p:blipFill>
        <p:spPr>
          <a:xfrm>
            <a:off x="0" y="0"/>
            <a:ext cx="9143990" cy="5143500"/>
          </a:xfrm>
          <a:prstGeom prst="rect">
            <a:avLst/>
          </a:prstGeom>
          <a:noFill/>
          <a:ln>
            <a:noFill/>
          </a:ln>
        </p:spPr>
      </p:pic>
      <p:sp>
        <p:nvSpPr>
          <p:cNvPr id="183" name="Google Shape;183;p26"/>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26"/>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85" name="Google Shape;185;p26"/>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186" name="Google Shape;186;p26"/>
          <p:cNvPicPr preferRelativeResize="0"/>
          <p:nvPr/>
        </p:nvPicPr>
        <p:blipFill>
          <a:blip r:embed="rId3">
            <a:alphaModFix/>
          </a:blip>
          <a:stretch>
            <a:fillRect/>
          </a:stretch>
        </p:blipFill>
        <p:spPr>
          <a:xfrm>
            <a:off x="248621" y="4828022"/>
            <a:ext cx="792120" cy="148143"/>
          </a:xfrm>
          <a:prstGeom prst="rect">
            <a:avLst/>
          </a:prstGeom>
          <a:noFill/>
          <a:ln>
            <a:noFill/>
          </a:ln>
        </p:spPr>
      </p:pic>
      <p:sp>
        <p:nvSpPr>
          <p:cNvPr id="187" name="Google Shape;187;p26"/>
          <p:cNvSpPr txBox="1">
            <a:spLocks noGrp="1"/>
          </p:cNvSpPr>
          <p:nvPr>
            <p:ph type="sldNum" idx="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6"/>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89" name="Google Shape;189;p26"/>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190" name="Google Shape;190;p26"/>
          <p:cNvPicPr preferRelativeResize="0"/>
          <p:nvPr/>
        </p:nvPicPr>
        <p:blipFill>
          <a:blip r:embed="rId3">
            <a:alphaModFix/>
          </a:blip>
          <a:stretch>
            <a:fillRect/>
          </a:stretch>
        </p:blipFill>
        <p:spPr>
          <a:xfrm>
            <a:off x="248621" y="4828022"/>
            <a:ext cx="792120" cy="148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roadcast Tracking 1">
  <p:cSld name="2_2 Line Title and Content_2_2_7_1_1_1_1_3_1">
    <p:spTree>
      <p:nvGrpSpPr>
        <p:cNvPr id="1" name="Shape 191"/>
        <p:cNvGrpSpPr/>
        <p:nvPr/>
      </p:nvGrpSpPr>
      <p:grpSpPr>
        <a:xfrm>
          <a:off x="0" y="0"/>
          <a:ext cx="0" cy="0"/>
          <a:chOff x="0" y="0"/>
          <a:chExt cx="0" cy="0"/>
        </a:xfrm>
      </p:grpSpPr>
      <p:pic>
        <p:nvPicPr>
          <p:cNvPr id="192" name="Google Shape;192;p27"/>
          <p:cNvPicPr preferRelativeResize="0"/>
          <p:nvPr/>
        </p:nvPicPr>
        <p:blipFill rotWithShape="1">
          <a:blip r:embed="rId2">
            <a:alphaModFix/>
          </a:blip>
          <a:srcRect r="10"/>
          <a:stretch/>
        </p:blipFill>
        <p:spPr>
          <a:xfrm>
            <a:off x="-95621" y="-48950"/>
            <a:ext cx="9306998" cy="5237498"/>
          </a:xfrm>
          <a:prstGeom prst="rect">
            <a:avLst/>
          </a:prstGeom>
          <a:noFill/>
          <a:ln>
            <a:noFill/>
          </a:ln>
        </p:spPr>
      </p:pic>
      <p:sp>
        <p:nvSpPr>
          <p:cNvPr id="193" name="Google Shape;193;p27"/>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27"/>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195" name="Google Shape;195;p27"/>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chemeClr val="lt1"/>
                </a:solidFill>
                <a:latin typeface="Arial"/>
                <a:ea typeface="Arial"/>
                <a:cs typeface="Arial"/>
                <a:sym typeface="Arial"/>
              </a:rPr>
              <a:t>Copyright © 2023 Veritone, Inc. All rights reserved. CONFIDENTIAL. Trademarks are the property of their respective owners.</a:t>
            </a:r>
            <a:endParaRPr sz="600" b="0" i="0" u="none" strike="noStrike" cap="none">
              <a:solidFill>
                <a:schemeClr val="lt1"/>
              </a:solidFill>
              <a:latin typeface="Arial"/>
              <a:ea typeface="Arial"/>
              <a:cs typeface="Arial"/>
              <a:sym typeface="Arial"/>
            </a:endParaRPr>
          </a:p>
        </p:txBody>
      </p:sp>
      <p:pic>
        <p:nvPicPr>
          <p:cNvPr id="196" name="Google Shape;196;p27"/>
          <p:cNvPicPr preferRelativeResize="0"/>
          <p:nvPr/>
        </p:nvPicPr>
        <p:blipFill rotWithShape="1">
          <a:blip r:embed="rId3">
            <a:alphaModFix/>
          </a:blip>
          <a:srcRect/>
          <a:stretch/>
        </p:blipFill>
        <p:spPr>
          <a:xfrm>
            <a:off x="243450" y="4847619"/>
            <a:ext cx="671401" cy="12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2 Line Title and Content 1 2 2">
  <p:cSld name="2_2 Line Title and Content_1_4_12">
    <p:spTree>
      <p:nvGrpSpPr>
        <p:cNvPr id="1" name="Shape 197"/>
        <p:cNvGrpSpPr/>
        <p:nvPr/>
      </p:nvGrpSpPr>
      <p:grpSpPr>
        <a:xfrm>
          <a:off x="0" y="0"/>
          <a:ext cx="0" cy="0"/>
          <a:chOff x="0" y="0"/>
          <a:chExt cx="0" cy="0"/>
        </a:xfrm>
      </p:grpSpPr>
      <p:pic>
        <p:nvPicPr>
          <p:cNvPr id="198" name="Google Shape;198;p28"/>
          <p:cNvPicPr preferRelativeResize="0"/>
          <p:nvPr/>
        </p:nvPicPr>
        <p:blipFill rotWithShape="1">
          <a:blip r:embed="rId2">
            <a:alphaModFix/>
          </a:blip>
          <a:srcRect t="576"/>
          <a:stretch/>
        </p:blipFill>
        <p:spPr>
          <a:xfrm rot="5400000">
            <a:off x="1892937" y="-2030586"/>
            <a:ext cx="5187550" cy="9230874"/>
          </a:xfrm>
          <a:prstGeom prst="rect">
            <a:avLst/>
          </a:prstGeom>
          <a:noFill/>
          <a:ln>
            <a:noFill/>
          </a:ln>
        </p:spPr>
      </p:pic>
      <p:pic>
        <p:nvPicPr>
          <p:cNvPr id="199" name="Google Shape;199;p28"/>
          <p:cNvPicPr preferRelativeResize="0"/>
          <p:nvPr/>
        </p:nvPicPr>
        <p:blipFill rotWithShape="1">
          <a:blip r:embed="rId3">
            <a:alphaModFix/>
          </a:blip>
          <a:srcRect t="1283" r="1941"/>
          <a:stretch/>
        </p:blipFill>
        <p:spPr>
          <a:xfrm rot="10800000">
            <a:off x="-207499" y="-82450"/>
            <a:ext cx="9361124" cy="5273575"/>
          </a:xfrm>
          <a:prstGeom prst="rect">
            <a:avLst/>
          </a:prstGeom>
          <a:noFill/>
          <a:ln>
            <a:noFill/>
          </a:ln>
        </p:spPr>
      </p:pic>
      <p:sp>
        <p:nvSpPr>
          <p:cNvPr id="200" name="Google Shape;200;p28"/>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28"/>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202" name="Google Shape;202;p28"/>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203" name="Google Shape;203;p28"/>
          <p:cNvPicPr preferRelativeResize="0"/>
          <p:nvPr/>
        </p:nvPicPr>
        <p:blipFill>
          <a:blip r:embed="rId4">
            <a:alphaModFix/>
          </a:blip>
          <a:stretch>
            <a:fillRect/>
          </a:stretch>
        </p:blipFill>
        <p:spPr>
          <a:xfrm>
            <a:off x="248621" y="4828022"/>
            <a:ext cx="792120" cy="148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2 Line Title and Content 1 2 4">
  <p:cSld name="2_2 Line Title and Content_1_4_13">
    <p:spTree>
      <p:nvGrpSpPr>
        <p:cNvPr id="1" name="Shape 204"/>
        <p:cNvGrpSpPr/>
        <p:nvPr/>
      </p:nvGrpSpPr>
      <p:grpSpPr>
        <a:xfrm>
          <a:off x="0" y="0"/>
          <a:ext cx="0" cy="0"/>
          <a:chOff x="0" y="0"/>
          <a:chExt cx="0" cy="0"/>
        </a:xfrm>
      </p:grpSpPr>
      <p:pic>
        <p:nvPicPr>
          <p:cNvPr id="205" name="Google Shape;205;p29"/>
          <p:cNvPicPr preferRelativeResize="0"/>
          <p:nvPr/>
        </p:nvPicPr>
        <p:blipFill rotWithShape="1">
          <a:blip r:embed="rId2">
            <a:alphaModFix/>
          </a:blip>
          <a:srcRect t="576"/>
          <a:stretch/>
        </p:blipFill>
        <p:spPr>
          <a:xfrm rot="5400000">
            <a:off x="1892937" y="-2030586"/>
            <a:ext cx="5187550" cy="9230874"/>
          </a:xfrm>
          <a:prstGeom prst="rect">
            <a:avLst/>
          </a:prstGeom>
          <a:noFill/>
          <a:ln>
            <a:noFill/>
          </a:ln>
        </p:spPr>
      </p:pic>
      <p:pic>
        <p:nvPicPr>
          <p:cNvPr id="206" name="Google Shape;206;p29"/>
          <p:cNvPicPr preferRelativeResize="0"/>
          <p:nvPr/>
        </p:nvPicPr>
        <p:blipFill rotWithShape="1">
          <a:blip r:embed="rId3">
            <a:alphaModFix/>
          </a:blip>
          <a:srcRect t="1283" r="1941"/>
          <a:stretch/>
        </p:blipFill>
        <p:spPr>
          <a:xfrm rot="10800000">
            <a:off x="-207499" y="-82450"/>
            <a:ext cx="9361124" cy="5273575"/>
          </a:xfrm>
          <a:prstGeom prst="rect">
            <a:avLst/>
          </a:prstGeom>
          <a:noFill/>
          <a:ln>
            <a:noFill/>
          </a:ln>
        </p:spPr>
      </p:pic>
      <p:sp>
        <p:nvSpPr>
          <p:cNvPr id="207" name="Google Shape;207;p29"/>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lvl="0"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900"/>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p29"/>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209" name="Google Shape;209;p29"/>
          <p:cNvSpPr txBox="1"/>
          <p:nvPr/>
        </p:nvSpPr>
        <p:spPr>
          <a:xfrm>
            <a:off x="1137760" y="4875000"/>
            <a:ext cx="3191700" cy="75900"/>
          </a:xfrm>
          <a:prstGeom prst="rect">
            <a:avLst/>
          </a:prstGeom>
          <a:noFill/>
          <a:ln>
            <a:noFill/>
          </a:ln>
        </p:spPr>
        <p:txBody>
          <a:bodyPr spcFirstLastPara="1" wrap="square" lIns="7150" tIns="7150" rIns="7150" bIns="715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Arial"/>
                <a:ea typeface="Arial"/>
                <a:cs typeface="Arial"/>
                <a:sym typeface="Arial"/>
              </a:rPr>
              <a:t>Copyright © 202</a:t>
            </a:r>
            <a:r>
              <a:rPr lang="en" sz="400">
                <a:solidFill>
                  <a:schemeClr val="lt1"/>
                </a:solidFill>
              </a:rPr>
              <a:t>3</a:t>
            </a:r>
            <a:r>
              <a:rPr lang="en" sz="400" b="0" i="0" u="none" strike="noStrike" cap="none">
                <a:solidFill>
                  <a:schemeClr val="lt1"/>
                </a:solidFill>
                <a:latin typeface="Arial"/>
                <a:ea typeface="Arial"/>
                <a:cs typeface="Arial"/>
                <a:sym typeface="Arial"/>
              </a:rPr>
              <a:t> Veritone, Inc. All rights reserved. CONFIDENTIAL. Trademarks are the property of their respective owners.</a:t>
            </a:r>
            <a:endParaRPr sz="500" b="0" i="0" u="none" strike="noStrike" cap="none">
              <a:solidFill>
                <a:schemeClr val="lt1"/>
              </a:solidFill>
              <a:latin typeface="Arial"/>
              <a:ea typeface="Arial"/>
              <a:cs typeface="Arial"/>
              <a:sym typeface="Arial"/>
            </a:endParaRPr>
          </a:p>
        </p:txBody>
      </p:sp>
      <p:pic>
        <p:nvPicPr>
          <p:cNvPr id="210" name="Google Shape;210;p29"/>
          <p:cNvPicPr preferRelativeResize="0"/>
          <p:nvPr/>
        </p:nvPicPr>
        <p:blipFill>
          <a:blip r:embed="rId4">
            <a:alphaModFix/>
          </a:blip>
          <a:stretch>
            <a:fillRect/>
          </a:stretch>
        </p:blipFill>
        <p:spPr>
          <a:xfrm>
            <a:off x="248621" y="4828022"/>
            <a:ext cx="792120" cy="148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AI">
  <p:cSld name="6_Section Title Blue_1">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98275" y="-68275"/>
            <a:ext cx="9450014" cy="5309229"/>
          </a:xfrm>
          <a:prstGeom prst="rect">
            <a:avLst/>
          </a:prstGeom>
          <a:noFill/>
          <a:ln>
            <a:noFill/>
          </a:ln>
        </p:spPr>
      </p:pic>
      <p:sp>
        <p:nvSpPr>
          <p:cNvPr id="24" name="Google Shape;24;p4"/>
          <p:cNvSpPr txBox="1">
            <a:spLocks noGrp="1"/>
          </p:cNvSpPr>
          <p:nvPr>
            <p:ph type="sldNum" idx="12"/>
          </p:nvPr>
        </p:nvSpPr>
        <p:spPr>
          <a:xfrm>
            <a:off x="8373989" y="4760400"/>
            <a:ext cx="396900" cy="273900"/>
          </a:xfrm>
          <a:prstGeom prst="rect">
            <a:avLst/>
          </a:prstGeom>
          <a:noFill/>
          <a:ln>
            <a:noFill/>
          </a:ln>
        </p:spPr>
        <p:txBody>
          <a:bodyPr spcFirstLastPara="1" wrap="square" lIns="34275" tIns="17125" rIns="34275" bIns="171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p:nvPr/>
        </p:nvSpPr>
        <p:spPr>
          <a:xfrm>
            <a:off x="7634316" y="4828022"/>
            <a:ext cx="7398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26" name="Google Shape;26;p4"/>
          <p:cNvSpPr txBox="1">
            <a:spLocks noGrp="1"/>
          </p:cNvSpPr>
          <p:nvPr>
            <p:ph type="sldNum" idx="2"/>
          </p:nvPr>
        </p:nvSpPr>
        <p:spPr>
          <a:xfrm>
            <a:off x="8364076" y="4760400"/>
            <a:ext cx="407100" cy="273900"/>
          </a:xfrm>
          <a:prstGeom prst="rect">
            <a:avLst/>
          </a:prstGeom>
          <a:noFill/>
          <a:ln>
            <a:noFill/>
          </a:ln>
        </p:spPr>
        <p:txBody>
          <a:bodyPr spcFirstLastPara="1" wrap="square" lIns="34275" tIns="17125" rIns="34275" bIns="17125" anchor="ctr" anchorCtr="0">
            <a:normAutofit/>
          </a:bodyPr>
          <a:lstStyle>
            <a:lvl1pPr marL="0" lvl="0" indent="0" algn="r" rtl="0">
              <a:lnSpc>
                <a:spcPct val="100000"/>
              </a:lnSpc>
              <a:spcBef>
                <a:spcPts val="0"/>
              </a:spcBef>
              <a:spcAft>
                <a:spcPts val="0"/>
              </a:spcAft>
              <a:buClr>
                <a:srgbClr val="000000"/>
              </a:buClr>
              <a:buSzPts val="900"/>
              <a:buFont typeface="Arial"/>
              <a:buNone/>
              <a:defRPr>
                <a:solidFill>
                  <a:schemeClr val="lt1"/>
                </a:solidFill>
              </a:defRPr>
            </a:lvl1pPr>
            <a:lvl2pPr marL="0" lvl="1" indent="0" algn="r" rtl="0">
              <a:lnSpc>
                <a:spcPct val="100000"/>
              </a:lnSpc>
              <a:spcBef>
                <a:spcPts val="0"/>
              </a:spcBef>
              <a:spcAft>
                <a:spcPts val="0"/>
              </a:spcAft>
              <a:buClr>
                <a:srgbClr val="000000"/>
              </a:buClr>
              <a:buSzPts val="900"/>
              <a:buFont typeface="Arial"/>
              <a:buNone/>
              <a:defRPr>
                <a:solidFill>
                  <a:schemeClr val="lt1"/>
                </a:solidFill>
              </a:defRPr>
            </a:lvl2pPr>
            <a:lvl3pPr marL="0" lvl="2" indent="0" algn="r" rtl="0">
              <a:lnSpc>
                <a:spcPct val="100000"/>
              </a:lnSpc>
              <a:spcBef>
                <a:spcPts val="0"/>
              </a:spcBef>
              <a:spcAft>
                <a:spcPts val="0"/>
              </a:spcAft>
              <a:buClr>
                <a:srgbClr val="000000"/>
              </a:buClr>
              <a:buSzPts val="900"/>
              <a:buFont typeface="Arial"/>
              <a:buNone/>
              <a:defRPr>
                <a:solidFill>
                  <a:schemeClr val="lt1"/>
                </a:solidFill>
              </a:defRPr>
            </a:lvl3pPr>
            <a:lvl4pPr marL="0" lvl="3" indent="0" algn="r" rtl="0">
              <a:lnSpc>
                <a:spcPct val="100000"/>
              </a:lnSpc>
              <a:spcBef>
                <a:spcPts val="0"/>
              </a:spcBef>
              <a:spcAft>
                <a:spcPts val="0"/>
              </a:spcAft>
              <a:buClr>
                <a:srgbClr val="000000"/>
              </a:buClr>
              <a:buSzPts val="900"/>
              <a:buFont typeface="Arial"/>
              <a:buNone/>
              <a:defRPr>
                <a:solidFill>
                  <a:schemeClr val="lt1"/>
                </a:solidFill>
              </a:defRPr>
            </a:lvl4pPr>
            <a:lvl5pPr marL="0" lvl="4" indent="0" algn="r" rtl="0">
              <a:lnSpc>
                <a:spcPct val="100000"/>
              </a:lnSpc>
              <a:spcBef>
                <a:spcPts val="0"/>
              </a:spcBef>
              <a:spcAft>
                <a:spcPts val="0"/>
              </a:spcAft>
              <a:buClr>
                <a:srgbClr val="000000"/>
              </a:buClr>
              <a:buSzPts val="900"/>
              <a:buFont typeface="Arial"/>
              <a:buNone/>
              <a:defRPr>
                <a:solidFill>
                  <a:schemeClr val="lt1"/>
                </a:solidFill>
              </a:defRPr>
            </a:lvl5pPr>
            <a:lvl6pPr marL="0" lvl="5" indent="0" algn="r" rtl="0">
              <a:lnSpc>
                <a:spcPct val="100000"/>
              </a:lnSpc>
              <a:spcBef>
                <a:spcPts val="0"/>
              </a:spcBef>
              <a:spcAft>
                <a:spcPts val="0"/>
              </a:spcAft>
              <a:buClr>
                <a:srgbClr val="000000"/>
              </a:buClr>
              <a:buSzPts val="900"/>
              <a:buFont typeface="Arial"/>
              <a:buNone/>
              <a:defRPr>
                <a:solidFill>
                  <a:schemeClr val="lt1"/>
                </a:solidFill>
              </a:defRPr>
            </a:lvl6pPr>
            <a:lvl7pPr marL="0" lvl="6" indent="0" algn="r" rtl="0">
              <a:lnSpc>
                <a:spcPct val="100000"/>
              </a:lnSpc>
              <a:spcBef>
                <a:spcPts val="0"/>
              </a:spcBef>
              <a:spcAft>
                <a:spcPts val="0"/>
              </a:spcAft>
              <a:buClr>
                <a:srgbClr val="000000"/>
              </a:buClr>
              <a:buSzPts val="900"/>
              <a:buFont typeface="Arial"/>
              <a:buNone/>
              <a:defRPr>
                <a:solidFill>
                  <a:schemeClr val="lt1"/>
                </a:solidFill>
              </a:defRPr>
            </a:lvl7pPr>
            <a:lvl8pPr marL="0" lvl="7" indent="0" algn="r" rtl="0">
              <a:lnSpc>
                <a:spcPct val="100000"/>
              </a:lnSpc>
              <a:spcBef>
                <a:spcPts val="0"/>
              </a:spcBef>
              <a:spcAft>
                <a:spcPts val="0"/>
              </a:spcAft>
              <a:buClr>
                <a:srgbClr val="000000"/>
              </a:buClr>
              <a:buSzPts val="900"/>
              <a:buFont typeface="Arial"/>
              <a:buNone/>
              <a:defRPr>
                <a:solidFill>
                  <a:schemeClr val="lt1"/>
                </a:solidFill>
              </a:defRPr>
            </a:lvl8pPr>
            <a:lvl9pPr marL="0" lvl="8" indent="0" algn="r" rtl="0">
              <a:lnSpc>
                <a:spcPct val="100000"/>
              </a:lnSpc>
              <a:spcBef>
                <a:spcPts val="0"/>
              </a:spcBef>
              <a:spcAft>
                <a:spcPts val="0"/>
              </a:spcAft>
              <a:buClr>
                <a:srgbClr val="000000"/>
              </a:buClr>
              <a:buSzPts val="900"/>
              <a:buFont typeface="Arial"/>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4"/>
          <p:cNvPicPr preferRelativeResize="0"/>
          <p:nvPr/>
        </p:nvPicPr>
        <p:blipFill>
          <a:blip r:embed="rId3">
            <a:alphaModFix/>
          </a:blip>
          <a:stretch>
            <a:fillRect/>
          </a:stretch>
        </p:blipFill>
        <p:spPr>
          <a:xfrm>
            <a:off x="514876" y="445100"/>
            <a:ext cx="1097231" cy="207873"/>
          </a:xfrm>
          <a:prstGeom prst="rect">
            <a:avLst/>
          </a:prstGeom>
          <a:noFill/>
          <a:ln>
            <a:noFill/>
          </a:ln>
        </p:spPr>
      </p:pic>
      <p:sp>
        <p:nvSpPr>
          <p:cNvPr id="28" name="Google Shape;28;p4"/>
          <p:cNvSpPr txBox="1">
            <a:spLocks noGrp="1"/>
          </p:cNvSpPr>
          <p:nvPr>
            <p:ph type="sldNum" idx="3"/>
          </p:nvPr>
        </p:nvSpPr>
        <p:spPr>
          <a:xfrm>
            <a:off x="8364076" y="4760400"/>
            <a:ext cx="407100" cy="273900"/>
          </a:xfrm>
          <a:prstGeom prst="rect">
            <a:avLst/>
          </a:prstGeom>
          <a:noFill/>
          <a:ln>
            <a:noFill/>
          </a:ln>
        </p:spPr>
        <p:txBody>
          <a:bodyPr spcFirstLastPara="1" wrap="square" lIns="34275" tIns="17125" rIns="34275" bIns="171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4"/>
          <p:cNvSpPr txBox="1"/>
          <p:nvPr/>
        </p:nvSpPr>
        <p:spPr>
          <a:xfrm>
            <a:off x="506525" y="4760400"/>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sp>
        <p:nvSpPr>
          <p:cNvPr id="30" name="Google Shape;30;p4"/>
          <p:cNvSpPr txBox="1">
            <a:spLocks noGrp="1"/>
          </p:cNvSpPr>
          <p:nvPr>
            <p:ph type="title"/>
          </p:nvPr>
        </p:nvSpPr>
        <p:spPr>
          <a:xfrm>
            <a:off x="514875" y="2112625"/>
            <a:ext cx="5880600" cy="5817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3200"/>
              <a:buNone/>
              <a:defRPr sz="3200" b="1">
                <a:solidFill>
                  <a:schemeClr val="lt1"/>
                </a:solidFill>
              </a:defRPr>
            </a:lvl1pPr>
            <a:lvl2pPr lvl="1" rtl="0">
              <a:spcBef>
                <a:spcPts val="0"/>
              </a:spcBef>
              <a:spcAft>
                <a:spcPts val="0"/>
              </a:spcAft>
              <a:buSzPts val="1400"/>
              <a:buNone/>
              <a:defRPr sz="1400" b="1"/>
            </a:lvl2pPr>
            <a:lvl3pPr lvl="2" rtl="0">
              <a:spcBef>
                <a:spcPts val="0"/>
              </a:spcBef>
              <a:spcAft>
                <a:spcPts val="0"/>
              </a:spcAft>
              <a:buSzPts val="1400"/>
              <a:buNone/>
              <a:defRPr sz="1400" b="1"/>
            </a:lvl3pPr>
            <a:lvl4pPr lvl="3" rtl="0">
              <a:spcBef>
                <a:spcPts val="0"/>
              </a:spcBef>
              <a:spcAft>
                <a:spcPts val="0"/>
              </a:spcAft>
              <a:buSzPts val="1400"/>
              <a:buNone/>
              <a:defRPr sz="1400" b="1"/>
            </a:lvl4pPr>
            <a:lvl5pPr lvl="4" rtl="0">
              <a:spcBef>
                <a:spcPts val="0"/>
              </a:spcBef>
              <a:spcAft>
                <a:spcPts val="0"/>
              </a:spcAft>
              <a:buSzPts val="1400"/>
              <a:buNone/>
              <a:defRPr sz="1400" b="1"/>
            </a:lvl5pPr>
            <a:lvl6pPr lvl="5" rtl="0">
              <a:spcBef>
                <a:spcPts val="0"/>
              </a:spcBef>
              <a:spcAft>
                <a:spcPts val="0"/>
              </a:spcAft>
              <a:buSzPts val="1400"/>
              <a:buNone/>
              <a:defRPr sz="1400" b="1"/>
            </a:lvl6pPr>
            <a:lvl7pPr lvl="6" rtl="0">
              <a:spcBef>
                <a:spcPts val="0"/>
              </a:spcBef>
              <a:spcAft>
                <a:spcPts val="0"/>
              </a:spcAft>
              <a:buSzPts val="1400"/>
              <a:buNone/>
              <a:defRPr sz="1400" b="1"/>
            </a:lvl7pPr>
            <a:lvl8pPr lvl="7" rtl="0">
              <a:spcBef>
                <a:spcPts val="0"/>
              </a:spcBef>
              <a:spcAft>
                <a:spcPts val="0"/>
              </a:spcAft>
              <a:buSzPts val="1400"/>
              <a:buNone/>
              <a:defRPr sz="1400" b="1"/>
            </a:lvl8pPr>
            <a:lvl9pPr lvl="8" rtl="0">
              <a:spcBef>
                <a:spcPts val="0"/>
              </a:spcBef>
              <a:spcAft>
                <a:spcPts val="0"/>
              </a:spcAft>
              <a:buSzPts val="1400"/>
              <a:buNone/>
              <a:defRPr sz="1400" b="1"/>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radient Background">
  <p:cSld name="2_2 Line Title and Content_2_2_7_1_1_1_1">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5"/>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pic>
        <p:nvPicPr>
          <p:cNvPr id="34" name="Google Shape;34;p5"/>
          <p:cNvPicPr preferRelativeResize="0"/>
          <p:nvPr/>
        </p:nvPicPr>
        <p:blipFill>
          <a:blip r:embed="rId2">
            <a:alphaModFix/>
          </a:blip>
          <a:stretch>
            <a:fillRect/>
          </a:stretch>
        </p:blipFill>
        <p:spPr>
          <a:xfrm>
            <a:off x="-167825" y="-95250"/>
            <a:ext cx="9424897" cy="5349528"/>
          </a:xfrm>
          <a:prstGeom prst="rect">
            <a:avLst/>
          </a:prstGeom>
          <a:noFill/>
          <a:ln>
            <a:noFill/>
          </a:ln>
        </p:spPr>
      </p:pic>
      <p:sp>
        <p:nvSpPr>
          <p:cNvPr id="35" name="Google Shape;35;p5"/>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36" name="Google Shape;36;p5"/>
          <p:cNvPicPr preferRelativeResize="0"/>
          <p:nvPr/>
        </p:nvPicPr>
        <p:blipFill>
          <a:blip r:embed="rId3">
            <a:alphaModFix/>
          </a:blip>
          <a:stretch>
            <a:fillRect/>
          </a:stretch>
        </p:blipFill>
        <p:spPr>
          <a:xfrm>
            <a:off x="243450" y="4847619"/>
            <a:ext cx="671314" cy="127183"/>
          </a:xfrm>
          <a:prstGeom prst="rect">
            <a:avLst/>
          </a:prstGeom>
          <a:noFill/>
          <a:ln>
            <a:noFill/>
          </a:ln>
        </p:spPr>
      </p:pic>
      <p:sp>
        <p:nvSpPr>
          <p:cNvPr id="37" name="Google Shape;37;p5"/>
          <p:cNvSpPr txBox="1">
            <a:spLocks noGrp="1"/>
          </p:cNvSpPr>
          <p:nvPr>
            <p:ph type="sldNum" idx="2"/>
          </p:nvPr>
        </p:nvSpPr>
        <p:spPr>
          <a:xfrm>
            <a:off x="8364076" y="4779937"/>
            <a:ext cx="385500" cy="273900"/>
          </a:xfrm>
          <a:prstGeom prst="rect">
            <a:avLst/>
          </a:prstGeom>
        </p:spPr>
        <p:txBody>
          <a:bodyPr spcFirstLastPara="1" wrap="square" lIns="91425" tIns="91425" rIns="91425" bIns="91425" anchor="t" anchorCtr="0">
            <a:noAutofit/>
          </a:bodyPr>
          <a:lstStyle>
            <a:lvl1pPr lvl="0" rtl="0">
              <a:buNone/>
              <a:defRPr sz="700">
                <a:solidFill>
                  <a:schemeClr val="lt1"/>
                </a:solidFill>
              </a:defRPr>
            </a:lvl1pPr>
            <a:lvl2pPr lvl="1" rtl="0">
              <a:buNone/>
              <a:defRPr sz="700">
                <a:solidFill>
                  <a:schemeClr val="lt1"/>
                </a:solidFill>
              </a:defRPr>
            </a:lvl2pPr>
            <a:lvl3pPr lvl="2" rtl="0">
              <a:buNone/>
              <a:defRPr sz="700">
                <a:solidFill>
                  <a:schemeClr val="lt1"/>
                </a:solidFill>
              </a:defRPr>
            </a:lvl3pPr>
            <a:lvl4pPr lvl="3" rtl="0">
              <a:buNone/>
              <a:defRPr sz="700">
                <a:solidFill>
                  <a:schemeClr val="lt1"/>
                </a:solidFill>
              </a:defRPr>
            </a:lvl4pPr>
            <a:lvl5pPr lvl="4" rtl="0">
              <a:buNone/>
              <a:defRPr sz="700">
                <a:solidFill>
                  <a:schemeClr val="lt1"/>
                </a:solidFill>
              </a:defRPr>
            </a:lvl5pPr>
            <a:lvl6pPr lvl="5" rtl="0">
              <a:buNone/>
              <a:defRPr sz="700">
                <a:solidFill>
                  <a:schemeClr val="lt1"/>
                </a:solidFill>
              </a:defRPr>
            </a:lvl6pPr>
            <a:lvl7pPr lvl="6" rtl="0">
              <a:buNone/>
              <a:defRPr sz="700">
                <a:solidFill>
                  <a:schemeClr val="lt1"/>
                </a:solidFill>
              </a:defRPr>
            </a:lvl7pPr>
            <a:lvl8pPr lvl="7" rtl="0">
              <a:buNone/>
              <a:defRPr sz="700">
                <a:solidFill>
                  <a:schemeClr val="lt1"/>
                </a:solidFill>
              </a:defRPr>
            </a:lvl8pPr>
            <a:lvl9pPr lvl="8" rtl="0">
              <a:buNone/>
              <a:defRPr sz="7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5"/>
          <p:cNvSpPr txBox="1"/>
          <p:nvPr/>
        </p:nvSpPr>
        <p:spPr>
          <a:xfrm>
            <a:off x="7584923" y="4838169"/>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radient Background 1">
  <p:cSld name="2_2 Line Title and Content_2_2_7_1_1_1_1_6">
    <p:spTree>
      <p:nvGrpSpPr>
        <p:cNvPr id="1" name="Shape 39"/>
        <p:cNvGrpSpPr/>
        <p:nvPr/>
      </p:nvGrpSpPr>
      <p:grpSpPr>
        <a:xfrm>
          <a:off x="0" y="0"/>
          <a:ext cx="0" cy="0"/>
          <a:chOff x="0" y="0"/>
          <a:chExt cx="0" cy="0"/>
        </a:xfrm>
      </p:grpSpPr>
      <p:sp>
        <p:nvSpPr>
          <p:cNvPr id="40" name="Google Shape;40;p6"/>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6"/>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42" name="Google Shape;42;p6"/>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43" name="Google Shape;43;p6"/>
          <p:cNvPicPr preferRelativeResize="0"/>
          <p:nvPr/>
        </p:nvPicPr>
        <p:blipFill>
          <a:blip r:embed="rId2">
            <a:alphaModFix/>
          </a:blip>
          <a:stretch>
            <a:fillRect/>
          </a:stretch>
        </p:blipFill>
        <p:spPr>
          <a:xfrm>
            <a:off x="243450" y="4847619"/>
            <a:ext cx="671314" cy="1271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y">
  <p:cSld name="2_2 Line Title and Content_2_2_7_1_1_1_1_5">
    <p:spTree>
      <p:nvGrpSpPr>
        <p:cNvPr id="1" name="Shape 44"/>
        <p:cNvGrpSpPr/>
        <p:nvPr/>
      </p:nvGrpSpPr>
      <p:grpSpPr>
        <a:xfrm>
          <a:off x="0" y="0"/>
          <a:ext cx="0" cy="0"/>
          <a:chOff x="0" y="0"/>
          <a:chExt cx="0" cy="0"/>
        </a:xfrm>
      </p:grpSpPr>
      <p:sp>
        <p:nvSpPr>
          <p:cNvPr id="45" name="Google Shape;45;p7"/>
          <p:cNvSpPr/>
          <p:nvPr/>
        </p:nvSpPr>
        <p:spPr>
          <a:xfrm>
            <a:off x="-86625" y="-32350"/>
            <a:ext cx="9267600" cy="520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86625" y="1205000"/>
            <a:ext cx="9281700" cy="1827600"/>
          </a:xfrm>
          <a:prstGeom prst="rect">
            <a:avLst/>
          </a:prstGeom>
          <a:gradFill>
            <a:gsLst>
              <a:gs pos="0">
                <a:srgbClr val="424242"/>
              </a:gs>
              <a:gs pos="100000">
                <a:srgbClr val="010101"/>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7"/>
          <p:cNvPicPr preferRelativeResize="0"/>
          <p:nvPr/>
        </p:nvPicPr>
        <p:blipFill rotWithShape="1">
          <a:blip r:embed="rId2">
            <a:alphaModFix/>
          </a:blip>
          <a:srcRect t="24093" b="24093"/>
          <a:stretch/>
        </p:blipFill>
        <p:spPr>
          <a:xfrm>
            <a:off x="-86625" y="-32350"/>
            <a:ext cx="9267576" cy="1247826"/>
          </a:xfrm>
          <a:prstGeom prst="rect">
            <a:avLst/>
          </a:prstGeom>
          <a:noFill/>
          <a:ln>
            <a:noFill/>
          </a:ln>
        </p:spPr>
      </p:pic>
      <p:sp>
        <p:nvSpPr>
          <p:cNvPr id="48" name="Google Shape;48;p7"/>
          <p:cNvSpPr txBox="1">
            <a:spLocks noGrp="1"/>
          </p:cNvSpPr>
          <p:nvPr>
            <p:ph type="sldNum" idx="1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7"/>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50" name="Google Shape;50;p7"/>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51" name="Google Shape;51;p7"/>
          <p:cNvPicPr preferRelativeResize="0"/>
          <p:nvPr/>
        </p:nvPicPr>
        <p:blipFill>
          <a:blip r:embed="rId3">
            <a:alphaModFix/>
          </a:blip>
          <a:stretch>
            <a:fillRect/>
          </a:stretch>
        </p:blipFill>
        <p:spPr>
          <a:xfrm>
            <a:off x="243450" y="4847619"/>
            <a:ext cx="671314" cy="127183"/>
          </a:xfrm>
          <a:prstGeom prst="rect">
            <a:avLst/>
          </a:prstGeom>
          <a:noFill/>
          <a:ln>
            <a:noFill/>
          </a:ln>
        </p:spPr>
      </p:pic>
      <p:cxnSp>
        <p:nvCxnSpPr>
          <p:cNvPr id="52" name="Google Shape;52;p7"/>
          <p:cNvCxnSpPr/>
          <p:nvPr/>
        </p:nvCxnSpPr>
        <p:spPr>
          <a:xfrm>
            <a:off x="2845825" y="1697148"/>
            <a:ext cx="0" cy="99090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7"/>
          <p:cNvCxnSpPr/>
          <p:nvPr/>
        </p:nvCxnSpPr>
        <p:spPr>
          <a:xfrm>
            <a:off x="5891675" y="1697135"/>
            <a:ext cx="0" cy="990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558">
          <p15:clr>
            <a:srgbClr val="FBAE40"/>
          </p15:clr>
        </p15:guide>
        <p15:guide id="2" pos="1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ergy Markets 2">
  <p:cSld name="OBJECT_2">
    <p:spTree>
      <p:nvGrpSpPr>
        <p:cNvPr id="1" name="Shape 54"/>
        <p:cNvGrpSpPr/>
        <p:nvPr/>
      </p:nvGrpSpPr>
      <p:grpSpPr>
        <a:xfrm>
          <a:off x="0" y="0"/>
          <a:ext cx="0" cy="0"/>
          <a:chOff x="0" y="0"/>
          <a:chExt cx="0" cy="0"/>
        </a:xfrm>
      </p:grpSpPr>
      <p:sp>
        <p:nvSpPr>
          <p:cNvPr id="55" name="Google Shape;55;p8"/>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8"/>
          <p:cNvSpPr txBox="1">
            <a:spLocks noGrp="1"/>
          </p:cNvSpPr>
          <p:nvPr>
            <p:ph type="sldNum" idx="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8"/>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9E9E9E"/>
                </a:solidFill>
                <a:latin typeface="Arial"/>
                <a:ea typeface="Arial"/>
                <a:cs typeface="Arial"/>
                <a:sym typeface="Arial"/>
              </a:rPr>
              <a:t>NASDAQ: </a:t>
            </a:r>
            <a:r>
              <a:rPr lang="en" sz="700" b="1" i="0" u="none" strike="noStrike" cap="none">
                <a:solidFill>
                  <a:srgbClr val="9E9E9E"/>
                </a:solidFill>
                <a:latin typeface="Arial"/>
                <a:ea typeface="Arial"/>
                <a:cs typeface="Arial"/>
                <a:sym typeface="Arial"/>
              </a:rPr>
              <a:t>VERI</a:t>
            </a:r>
            <a:endParaRPr sz="500" b="0" i="0" u="none" strike="noStrike" cap="none">
              <a:solidFill>
                <a:srgbClr val="9E9E9E"/>
              </a:solidFill>
              <a:latin typeface="Arial"/>
              <a:ea typeface="Arial"/>
              <a:cs typeface="Arial"/>
              <a:sym typeface="Arial"/>
            </a:endParaRPr>
          </a:p>
        </p:txBody>
      </p:sp>
      <p:sp>
        <p:nvSpPr>
          <p:cNvPr id="58" name="Google Shape;58;p8"/>
          <p:cNvSpPr txBox="1"/>
          <p:nvPr/>
        </p:nvSpPr>
        <p:spPr>
          <a:xfrm>
            <a:off x="148701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rgbClr val="9E9E9E"/>
                </a:solidFill>
              </a:rPr>
              <a:t>Copyright © 2023 Veritone, Inc. All rights reserved. CONFIDENTIAL. Trademarks are the property of their respective owners.</a:t>
            </a:r>
            <a:endParaRPr sz="600">
              <a:solidFill>
                <a:srgbClr val="9E9E9E"/>
              </a:solidFill>
            </a:endParaRPr>
          </a:p>
        </p:txBody>
      </p:sp>
      <p:pic>
        <p:nvPicPr>
          <p:cNvPr id="59" name="Google Shape;59;p8"/>
          <p:cNvPicPr preferRelativeResize="0"/>
          <p:nvPr/>
        </p:nvPicPr>
        <p:blipFill>
          <a:blip r:embed="rId2">
            <a:alphaModFix/>
          </a:blip>
          <a:stretch>
            <a:fillRect/>
          </a:stretch>
        </p:blipFill>
        <p:spPr>
          <a:xfrm>
            <a:off x="243450" y="4847619"/>
            <a:ext cx="671314" cy="127183"/>
          </a:xfrm>
          <a:prstGeom prst="rect">
            <a:avLst/>
          </a:prstGeom>
          <a:noFill/>
          <a:ln>
            <a:noFill/>
          </a:ln>
        </p:spPr>
      </p:pic>
      <p:sp>
        <p:nvSpPr>
          <p:cNvPr id="60" name="Google Shape;60;p8"/>
          <p:cNvSpPr/>
          <p:nvPr/>
        </p:nvSpPr>
        <p:spPr>
          <a:xfrm>
            <a:off x="-9100" y="125"/>
            <a:ext cx="1327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1318113" y="0"/>
            <a:ext cx="7825800" cy="5153700"/>
          </a:xfrm>
          <a:prstGeom prst="rect">
            <a:avLst/>
          </a:prstGeom>
          <a:solidFill>
            <a:schemeClr val="lt1"/>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ergy Markets 1">
  <p:cSld name="OBJECT_1">
    <p:spTree>
      <p:nvGrpSpPr>
        <p:cNvPr id="1" name="Shape 62"/>
        <p:cNvGrpSpPr/>
        <p:nvPr/>
      </p:nvGrpSpPr>
      <p:grpSpPr>
        <a:xfrm>
          <a:off x="0" y="0"/>
          <a:ext cx="0" cy="0"/>
          <a:chOff x="0" y="0"/>
          <a:chExt cx="0" cy="0"/>
        </a:xfrm>
      </p:grpSpPr>
      <p:pic>
        <p:nvPicPr>
          <p:cNvPr id="63" name="Google Shape;63;p9"/>
          <p:cNvPicPr preferRelativeResize="0"/>
          <p:nvPr/>
        </p:nvPicPr>
        <p:blipFill>
          <a:blip r:embed="rId2">
            <a:alphaModFix/>
          </a:blip>
          <a:stretch>
            <a:fillRect/>
          </a:stretch>
        </p:blipFill>
        <p:spPr>
          <a:xfrm>
            <a:off x="0" y="0"/>
            <a:ext cx="9142810" cy="5142830"/>
          </a:xfrm>
          <a:prstGeom prst="rect">
            <a:avLst/>
          </a:prstGeom>
          <a:noFill/>
          <a:ln>
            <a:noFill/>
          </a:ln>
        </p:spPr>
      </p:pic>
      <p:sp>
        <p:nvSpPr>
          <p:cNvPr id="64" name="Google Shape;64;p9"/>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9"/>
          <p:cNvSpPr txBox="1">
            <a:spLocks noGrp="1"/>
          </p:cNvSpPr>
          <p:nvPr>
            <p:ph type="sldNum" idx="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9"/>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Arial"/>
                <a:ea typeface="Arial"/>
                <a:cs typeface="Arial"/>
                <a:sym typeface="Arial"/>
              </a:rPr>
              <a:t>NASDAQ: </a:t>
            </a:r>
            <a:r>
              <a:rPr lang="en" sz="700" b="1" i="0" u="none" strike="noStrike" cap="none">
                <a:solidFill>
                  <a:schemeClr val="lt1"/>
                </a:solidFill>
                <a:latin typeface="Arial"/>
                <a:ea typeface="Arial"/>
                <a:cs typeface="Arial"/>
                <a:sym typeface="Arial"/>
              </a:rPr>
              <a:t>VERI</a:t>
            </a:r>
            <a:endParaRPr sz="500" b="0" i="0" u="none" strike="noStrike" cap="none">
              <a:solidFill>
                <a:schemeClr val="lt1"/>
              </a:solidFill>
              <a:latin typeface="Arial"/>
              <a:ea typeface="Arial"/>
              <a:cs typeface="Arial"/>
              <a:sym typeface="Arial"/>
            </a:endParaRPr>
          </a:p>
        </p:txBody>
      </p:sp>
      <p:sp>
        <p:nvSpPr>
          <p:cNvPr id="67" name="Google Shape;67;p9"/>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68" name="Google Shape;68;p9"/>
          <p:cNvPicPr preferRelativeResize="0"/>
          <p:nvPr/>
        </p:nvPicPr>
        <p:blipFill>
          <a:blip r:embed="rId3">
            <a:alphaModFix/>
          </a:blip>
          <a:stretch>
            <a:fillRect/>
          </a:stretch>
        </p:blipFill>
        <p:spPr>
          <a:xfrm>
            <a:off x="243450" y="4847619"/>
            <a:ext cx="671314" cy="12718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ergy Markets 1 4">
  <p:cSld name="OBJECT_1_4">
    <p:spTree>
      <p:nvGrpSpPr>
        <p:cNvPr id="1" name="Shape 69"/>
        <p:cNvGrpSpPr/>
        <p:nvPr/>
      </p:nvGrpSpPr>
      <p:grpSpPr>
        <a:xfrm>
          <a:off x="0" y="0"/>
          <a:ext cx="0" cy="0"/>
          <a:chOff x="0" y="0"/>
          <a:chExt cx="0" cy="0"/>
        </a:xfrm>
      </p:grpSpPr>
      <p:pic>
        <p:nvPicPr>
          <p:cNvPr id="70" name="Google Shape;70;p10"/>
          <p:cNvPicPr preferRelativeResize="0"/>
          <p:nvPr/>
        </p:nvPicPr>
        <p:blipFill>
          <a:blip r:embed="rId2">
            <a:alphaModFix/>
          </a:blip>
          <a:stretch>
            <a:fillRect/>
          </a:stretch>
        </p:blipFill>
        <p:spPr>
          <a:xfrm>
            <a:off x="-2510925" y="-27000"/>
            <a:ext cx="9190805" cy="5169828"/>
          </a:xfrm>
          <a:prstGeom prst="rect">
            <a:avLst/>
          </a:prstGeom>
          <a:noFill/>
          <a:ln>
            <a:noFill/>
          </a:ln>
        </p:spPr>
      </p:pic>
      <p:sp>
        <p:nvSpPr>
          <p:cNvPr id="71" name="Google Shape;71;p10"/>
          <p:cNvSpPr/>
          <p:nvPr/>
        </p:nvSpPr>
        <p:spPr>
          <a:xfrm>
            <a:off x="5122000" y="-374200"/>
            <a:ext cx="5929800" cy="5929800"/>
          </a:xfrm>
          <a:prstGeom prst="chord">
            <a:avLst>
              <a:gd name="adj1" fmla="val 5379944"/>
              <a:gd name="adj2" fmla="val 162200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b="1"/>
          </a:p>
        </p:txBody>
      </p:sp>
      <p:sp>
        <p:nvSpPr>
          <p:cNvPr id="72" name="Google Shape;72;p10"/>
          <p:cNvSpPr/>
          <p:nvPr/>
        </p:nvSpPr>
        <p:spPr>
          <a:xfrm>
            <a:off x="7648200" y="-27075"/>
            <a:ext cx="1495800" cy="517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b="1"/>
          </a:p>
        </p:txBody>
      </p:sp>
      <p:sp>
        <p:nvSpPr>
          <p:cNvPr id="73" name="Google Shape;73;p10"/>
          <p:cNvSpPr txBox="1">
            <a:spLocks noGrp="1"/>
          </p:cNvSpPr>
          <p:nvPr>
            <p:ph type="sldNum" idx="12"/>
          </p:nvPr>
        </p:nvSpPr>
        <p:spPr>
          <a:xfrm>
            <a:off x="8392990" y="4779937"/>
            <a:ext cx="4329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1pPr>
            <a:lvl2pPr marL="0" marR="0" lvl="1"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2pPr>
            <a:lvl3pPr marL="0" marR="0" lvl="2"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3pPr>
            <a:lvl4pPr marL="0" marR="0" lvl="3"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4pPr>
            <a:lvl5pPr marL="0" marR="0" lvl="4"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5pPr>
            <a:lvl6pPr marL="0" marR="0" lvl="5"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6pPr>
            <a:lvl7pPr marL="0" marR="0" lvl="6"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7pPr>
            <a:lvl8pPr marL="0" marR="0" lvl="7"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8pPr>
            <a:lvl9pPr marL="0" marR="0" lvl="8" indent="0" algn="r" rtl="0">
              <a:lnSpc>
                <a:spcPct val="100000"/>
              </a:lnSpc>
              <a:spcBef>
                <a:spcPts val="0"/>
              </a:spcBef>
              <a:spcAft>
                <a:spcPts val="0"/>
              </a:spcAft>
              <a:buClr>
                <a:srgbClr val="898C91"/>
              </a:buClr>
              <a:buSzPts val="900"/>
              <a:buFont typeface="Arial"/>
              <a:buNone/>
              <a:defRPr sz="900" b="0" i="0" u="none" strike="noStrike" cap="none">
                <a:solidFill>
                  <a:srgbClr val="898C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0"/>
          <p:cNvSpPr txBox="1">
            <a:spLocks noGrp="1"/>
          </p:cNvSpPr>
          <p:nvPr>
            <p:ph type="sldNum" idx="2"/>
          </p:nvPr>
        </p:nvSpPr>
        <p:spPr>
          <a:xfrm>
            <a:off x="8364076" y="4779937"/>
            <a:ext cx="385500" cy="273900"/>
          </a:xfrm>
          <a:prstGeom prst="rect">
            <a:avLst/>
          </a:prstGeom>
          <a:noFill/>
          <a:ln>
            <a:noFill/>
          </a:ln>
        </p:spPr>
        <p:txBody>
          <a:bodyPr spcFirstLastPara="1" wrap="square" lIns="12850" tIns="6425" rIns="12850" bIns="6425" anchor="ctr" anchorCtr="0">
            <a:noAutofit/>
          </a:bodyPr>
          <a:lstStyle>
            <a:lvl1pPr marL="0" marR="0" lvl="0"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0"/>
          <p:cNvSpPr txBox="1"/>
          <p:nvPr/>
        </p:nvSpPr>
        <p:spPr>
          <a:xfrm>
            <a:off x="7584923" y="4828023"/>
            <a:ext cx="732000" cy="146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9E9E9E"/>
                </a:solidFill>
                <a:latin typeface="Arial"/>
                <a:ea typeface="Arial"/>
                <a:cs typeface="Arial"/>
                <a:sym typeface="Arial"/>
              </a:rPr>
              <a:t>NASDAQ: </a:t>
            </a:r>
            <a:r>
              <a:rPr lang="en" sz="700" b="1" i="0" u="none" strike="noStrike" cap="none">
                <a:solidFill>
                  <a:srgbClr val="9E9E9E"/>
                </a:solidFill>
                <a:latin typeface="Arial"/>
                <a:ea typeface="Arial"/>
                <a:cs typeface="Arial"/>
                <a:sym typeface="Arial"/>
              </a:rPr>
              <a:t>VERI</a:t>
            </a:r>
            <a:endParaRPr sz="500" b="0" i="0" u="none" strike="noStrike" cap="none">
              <a:solidFill>
                <a:srgbClr val="9E9E9E"/>
              </a:solidFill>
              <a:latin typeface="Arial"/>
              <a:ea typeface="Arial"/>
              <a:cs typeface="Arial"/>
              <a:sym typeface="Arial"/>
            </a:endParaRPr>
          </a:p>
        </p:txBody>
      </p:sp>
      <p:sp>
        <p:nvSpPr>
          <p:cNvPr id="76" name="Google Shape;76;p10"/>
          <p:cNvSpPr txBox="1"/>
          <p:nvPr/>
        </p:nvSpPr>
        <p:spPr>
          <a:xfrm>
            <a:off x="105406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Copyright © 2023 Veritone, Inc. All rights reserved. CONFIDENTIAL. Trademarks are the property of their respective owners.</a:t>
            </a:r>
            <a:endParaRPr sz="600">
              <a:solidFill>
                <a:schemeClr val="lt1"/>
              </a:solidFill>
            </a:endParaRPr>
          </a:p>
        </p:txBody>
      </p:sp>
      <p:pic>
        <p:nvPicPr>
          <p:cNvPr id="77" name="Google Shape;77;p10"/>
          <p:cNvPicPr preferRelativeResize="0"/>
          <p:nvPr/>
        </p:nvPicPr>
        <p:blipFill>
          <a:blip r:embed="rId3">
            <a:alphaModFix/>
          </a:blip>
          <a:stretch>
            <a:fillRect/>
          </a:stretch>
        </p:blipFill>
        <p:spPr>
          <a:xfrm>
            <a:off x="243450" y="4847619"/>
            <a:ext cx="671314" cy="1271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0">
            <a:alphaModFix/>
          </a:blip>
          <a:srcRect/>
          <a:stretch/>
        </p:blipFill>
        <p:spPr>
          <a:xfrm>
            <a:off x="0" y="0"/>
            <a:ext cx="9142810" cy="5142830"/>
          </a:xfrm>
          <a:prstGeom prst="rect">
            <a:avLst/>
          </a:prstGeom>
          <a:noFill/>
          <a:ln>
            <a:noFill/>
          </a:ln>
        </p:spPr>
      </p:pic>
      <p:sp>
        <p:nvSpPr>
          <p:cNvPr id="7" name="Google Shape;7;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1.jp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tista.com/statistics/1361251/generative-ai-adoption-rate-at-work-by-industry-us/"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ctrTitle"/>
          </p:nvPr>
        </p:nvSpPr>
        <p:spPr>
          <a:xfrm>
            <a:off x="311700" y="1490825"/>
            <a:ext cx="8520600" cy="135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lt1"/>
                </a:solidFill>
              </a:rPr>
              <a:t>SYNTHETIC MEDIA, GEN AI &amp; THE NEW INDUSTRIAL REVOLUTION</a:t>
            </a:r>
            <a:endParaRPr sz="3600" b="1" dirty="0">
              <a:solidFill>
                <a:schemeClr val="lt1"/>
              </a:solidFill>
            </a:endParaRPr>
          </a:p>
        </p:txBody>
      </p:sp>
      <p:pic>
        <p:nvPicPr>
          <p:cNvPr id="216" name="Google Shape;216;p30"/>
          <p:cNvPicPr preferRelativeResize="0"/>
          <p:nvPr/>
        </p:nvPicPr>
        <p:blipFill>
          <a:blip r:embed="rId3">
            <a:alphaModFix/>
          </a:blip>
          <a:stretch>
            <a:fillRect/>
          </a:stretch>
        </p:blipFill>
        <p:spPr>
          <a:xfrm>
            <a:off x="429525" y="852225"/>
            <a:ext cx="1925202" cy="364725"/>
          </a:xfrm>
          <a:prstGeom prst="rect">
            <a:avLst/>
          </a:prstGeom>
          <a:noFill/>
          <a:ln>
            <a:noFill/>
          </a:ln>
        </p:spPr>
      </p:pic>
      <p:pic>
        <p:nvPicPr>
          <p:cNvPr id="217" name="Google Shape;217;p30"/>
          <p:cNvPicPr preferRelativeResize="0"/>
          <p:nvPr/>
        </p:nvPicPr>
        <p:blipFill rotWithShape="1">
          <a:blip r:embed="rId4">
            <a:alphaModFix/>
          </a:blip>
          <a:srcRect l="14424" t="4482" r="17147" b="27090"/>
          <a:stretch/>
        </p:blipFill>
        <p:spPr>
          <a:xfrm>
            <a:off x="390666" y="3502616"/>
            <a:ext cx="1065300" cy="1065300"/>
          </a:xfrm>
          <a:prstGeom prst="ellipse">
            <a:avLst/>
          </a:prstGeom>
          <a:noFill/>
          <a:ln>
            <a:noFill/>
          </a:ln>
        </p:spPr>
      </p:pic>
      <p:sp>
        <p:nvSpPr>
          <p:cNvPr id="218" name="Google Shape;218;p30"/>
          <p:cNvSpPr/>
          <p:nvPr/>
        </p:nvSpPr>
        <p:spPr>
          <a:xfrm>
            <a:off x="355425" y="3467325"/>
            <a:ext cx="1135800" cy="1135800"/>
          </a:xfrm>
          <a:prstGeom prst="ellipse">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30"/>
          <p:cNvSpPr txBox="1"/>
          <p:nvPr/>
        </p:nvSpPr>
        <p:spPr>
          <a:xfrm>
            <a:off x="1671775" y="3727475"/>
            <a:ext cx="33552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rPr>
              <a:t>Ryan Steelberg </a:t>
            </a:r>
            <a:endParaRPr b="1" dirty="0">
              <a:solidFill>
                <a:schemeClr val="lt1"/>
              </a:solidFill>
            </a:endParaRPr>
          </a:p>
          <a:p>
            <a:pPr marL="0" lvl="0" indent="0" algn="l" rtl="0">
              <a:spcBef>
                <a:spcPts val="0"/>
              </a:spcBef>
              <a:spcAft>
                <a:spcPts val="0"/>
              </a:spcAft>
              <a:buNone/>
            </a:pPr>
            <a:r>
              <a:rPr lang="en" sz="1200" dirty="0">
                <a:solidFill>
                  <a:schemeClr val="lt1"/>
                </a:solidFill>
                <a:latin typeface="Roboto"/>
                <a:ea typeface="Roboto"/>
                <a:cs typeface="Roboto"/>
                <a:sym typeface="Roboto"/>
              </a:rPr>
              <a:t>CEO</a:t>
            </a:r>
            <a:endParaRPr sz="1200" dirty="0">
              <a:solidFill>
                <a:schemeClr val="lt1"/>
              </a:solidFill>
              <a:latin typeface="Roboto"/>
              <a:ea typeface="Roboto"/>
              <a:cs typeface="Roboto"/>
              <a:sym typeface="Roboto"/>
            </a:endParaRPr>
          </a:p>
          <a:p>
            <a:pPr marL="0" lvl="0" indent="0" algn="l" rtl="0">
              <a:spcBef>
                <a:spcPts val="0"/>
              </a:spcBef>
              <a:spcAft>
                <a:spcPts val="0"/>
              </a:spcAft>
              <a:buNone/>
            </a:pPr>
            <a:r>
              <a:rPr lang="en" sz="1200" dirty="0">
                <a:solidFill>
                  <a:schemeClr val="lt1"/>
                </a:solidFill>
                <a:latin typeface="Roboto"/>
                <a:ea typeface="Roboto"/>
                <a:cs typeface="Roboto"/>
                <a:sym typeface="Roboto"/>
              </a:rPr>
              <a:t>Veritone</a:t>
            </a:r>
            <a:endParaRPr sz="1200" dirty="0">
              <a:solidFill>
                <a:schemeClr val="lt1"/>
              </a:solidFill>
              <a:latin typeface="Roboto"/>
              <a:ea typeface="Roboto"/>
              <a:cs typeface="Roboto"/>
              <a:sym typeface="Roboto"/>
            </a:endParaRPr>
          </a:p>
        </p:txBody>
      </p:sp>
      <p:sp>
        <p:nvSpPr>
          <p:cNvPr id="220" name="Google Shape;220;p30"/>
          <p:cNvSpPr txBox="1"/>
          <p:nvPr/>
        </p:nvSpPr>
        <p:spPr>
          <a:xfrm>
            <a:off x="429513" y="4780419"/>
            <a:ext cx="4451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dirty="0">
                <a:solidFill>
                  <a:schemeClr val="lt1"/>
                </a:solidFill>
              </a:rPr>
              <a:t>Copyright © 2023 Veritone, Inc. All rights reserved. CONFIDENTIAL. Trademarks are the property of their respective owners.</a:t>
            </a:r>
            <a:endParaRPr sz="600" dirty="0">
              <a:solidFill>
                <a:schemeClr val="lt1"/>
              </a:solidFill>
            </a:endParaRPr>
          </a:p>
        </p:txBody>
      </p:sp>
      <p:sp>
        <p:nvSpPr>
          <p:cNvPr id="221" name="Google Shape;221;p30"/>
          <p:cNvSpPr txBox="1"/>
          <p:nvPr/>
        </p:nvSpPr>
        <p:spPr>
          <a:xfrm>
            <a:off x="368575" y="2686900"/>
            <a:ext cx="7279200" cy="6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lt1"/>
                </a:solidFill>
              </a:rPr>
              <a:t>How generative AI has the capacity to innovate and advance the human condition beyond automation</a:t>
            </a:r>
            <a:endParaRPr sz="15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36"/>
          <p:cNvPicPr preferRelativeResize="0"/>
          <p:nvPr/>
        </p:nvPicPr>
        <p:blipFill rotWithShape="1">
          <a:blip r:embed="rId3">
            <a:alphaModFix/>
          </a:blip>
          <a:srcRect/>
          <a:stretch/>
        </p:blipFill>
        <p:spPr>
          <a:xfrm>
            <a:off x="0" y="18"/>
            <a:ext cx="9144086" cy="5143500"/>
          </a:xfrm>
          <a:prstGeom prst="rect">
            <a:avLst/>
          </a:prstGeom>
          <a:noFill/>
          <a:ln>
            <a:noFill/>
          </a:ln>
        </p:spPr>
      </p:pic>
      <p:sp>
        <p:nvSpPr>
          <p:cNvPr id="377" name="Google Shape;377;p36"/>
          <p:cNvSpPr txBox="1"/>
          <p:nvPr/>
        </p:nvSpPr>
        <p:spPr>
          <a:xfrm>
            <a:off x="604675" y="1779750"/>
            <a:ext cx="5483400" cy="15117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3400" b="1">
                <a:solidFill>
                  <a:schemeClr val="lt1"/>
                </a:solidFill>
              </a:rPr>
              <a:t>WITH GREAT POWER </a:t>
            </a:r>
            <a:br>
              <a:rPr lang="en" sz="3400" b="1">
                <a:solidFill>
                  <a:schemeClr val="lt1"/>
                </a:solidFill>
              </a:rPr>
            </a:br>
            <a:r>
              <a:rPr lang="en" sz="3400" b="1">
                <a:solidFill>
                  <a:schemeClr val="lt1"/>
                </a:solidFill>
              </a:rPr>
              <a:t>COMES GREAT RESPONSIBILITY</a:t>
            </a:r>
            <a:endParaRPr sz="4500" b="1">
              <a:solidFill>
                <a:schemeClr val="lt1"/>
              </a:solidFill>
            </a:endParaRPr>
          </a:p>
        </p:txBody>
      </p:sp>
      <p:sp>
        <p:nvSpPr>
          <p:cNvPr id="378" name="Google Shape;378;p36"/>
          <p:cNvSpPr txBox="1"/>
          <p:nvPr/>
        </p:nvSpPr>
        <p:spPr>
          <a:xfrm>
            <a:off x="9636875" y="1301350"/>
            <a:ext cx="61824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solidFill>
                  <a:schemeClr val="lt1"/>
                </a:solidFill>
              </a:rPr>
              <a:t>Even with all of the benefits of AI, there are still risks:</a:t>
            </a:r>
            <a:endParaRPr sz="1100" b="1">
              <a:solidFill>
                <a:schemeClr val="lt1"/>
              </a:solidFill>
            </a:endParaRPr>
          </a:p>
        </p:txBody>
      </p:sp>
      <p:sp>
        <p:nvSpPr>
          <p:cNvPr id="379" name="Google Shape;379;p36"/>
          <p:cNvSpPr txBox="1"/>
          <p:nvPr/>
        </p:nvSpPr>
        <p:spPr>
          <a:xfrm>
            <a:off x="9666825" y="1779750"/>
            <a:ext cx="7644300" cy="24867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000"/>
              </a:spcBef>
              <a:spcAft>
                <a:spcPts val="0"/>
              </a:spcAft>
              <a:buClr>
                <a:schemeClr val="lt1"/>
              </a:buClr>
              <a:buSzPts val="1100"/>
              <a:buChar char="●"/>
            </a:pPr>
            <a:r>
              <a:rPr lang="en" sz="1100">
                <a:solidFill>
                  <a:schemeClr val="lt1"/>
                </a:solidFill>
              </a:rPr>
              <a:t>There isn’t a playbook on how to adapt and change our technical skills on how to interact with AI technology</a:t>
            </a:r>
            <a:endParaRPr sz="1100">
              <a:solidFill>
                <a:schemeClr val="lt1"/>
              </a:solidFill>
            </a:endParaRPr>
          </a:p>
          <a:p>
            <a:pPr marL="457200" lvl="0" indent="-298450" algn="l" rtl="0">
              <a:lnSpc>
                <a:spcPct val="115000"/>
              </a:lnSpc>
              <a:spcBef>
                <a:spcPts val="1000"/>
              </a:spcBef>
              <a:spcAft>
                <a:spcPts val="0"/>
              </a:spcAft>
              <a:buClr>
                <a:schemeClr val="lt1"/>
              </a:buClr>
              <a:buSzPts val="1100"/>
              <a:buChar char="●"/>
            </a:pPr>
            <a:r>
              <a:rPr lang="en" sz="1100">
                <a:solidFill>
                  <a:schemeClr val="lt1"/>
                </a:solidFill>
              </a:rPr>
              <a:t>Open source means anyone can access the technology, leaving the door open for the wrong people to cause harm and wreak havoc</a:t>
            </a:r>
            <a:endParaRPr sz="1100">
              <a:solidFill>
                <a:schemeClr val="lt1"/>
              </a:solidFill>
            </a:endParaRPr>
          </a:p>
          <a:p>
            <a:pPr marL="457200" lvl="0" indent="-298450" algn="l" rtl="0">
              <a:lnSpc>
                <a:spcPct val="115000"/>
              </a:lnSpc>
              <a:spcBef>
                <a:spcPts val="1000"/>
              </a:spcBef>
              <a:spcAft>
                <a:spcPts val="0"/>
              </a:spcAft>
              <a:buClr>
                <a:schemeClr val="lt1"/>
              </a:buClr>
              <a:buSzPts val="1100"/>
              <a:buChar char="●"/>
            </a:pPr>
            <a:r>
              <a:rPr lang="en" sz="1100">
                <a:solidFill>
                  <a:schemeClr val="lt1"/>
                </a:solidFill>
              </a:rPr>
              <a:t>Garbage in, garbage out</a:t>
            </a:r>
            <a:endParaRPr sz="1100">
              <a:solidFill>
                <a:schemeClr val="lt1"/>
              </a:solidFill>
            </a:endParaRPr>
          </a:p>
          <a:p>
            <a:pPr marL="0" lvl="0" indent="0" algn="l" rtl="0">
              <a:lnSpc>
                <a:spcPct val="115000"/>
              </a:lnSpc>
              <a:spcBef>
                <a:spcPts val="1000"/>
              </a:spcBef>
              <a:spcAft>
                <a:spcPts val="0"/>
              </a:spcAft>
              <a:buNone/>
            </a:pPr>
            <a:endParaRPr sz="1100">
              <a:solidFill>
                <a:schemeClr val="lt1"/>
              </a:solidFill>
            </a:endParaRPr>
          </a:p>
          <a:p>
            <a:pPr marL="0" lvl="0" indent="0" algn="l" rtl="0">
              <a:lnSpc>
                <a:spcPct val="115000"/>
              </a:lnSpc>
              <a:spcBef>
                <a:spcPts val="1000"/>
              </a:spcBef>
              <a:spcAft>
                <a:spcPts val="0"/>
              </a:spcAft>
              <a:buNone/>
            </a:pPr>
            <a:endParaRPr sz="1100">
              <a:solidFill>
                <a:schemeClr val="lt1"/>
              </a:solidFill>
            </a:endParaRPr>
          </a:p>
          <a:p>
            <a:pPr marL="0" lvl="0" indent="0" algn="l" rtl="0">
              <a:lnSpc>
                <a:spcPct val="115000"/>
              </a:lnSpc>
              <a:spcBef>
                <a:spcPts val="1000"/>
              </a:spcBef>
              <a:spcAft>
                <a:spcPts val="0"/>
              </a:spcAft>
              <a:buNone/>
            </a:pPr>
            <a:r>
              <a:rPr lang="en" sz="1100">
                <a:solidFill>
                  <a:schemeClr val="lt1"/>
                </a:solidFill>
              </a:rPr>
              <a:t>Good news travels fast, but bad news travels faster and one misstep with technology this advanced can set us all back</a:t>
            </a:r>
            <a:endParaRPr sz="1100">
              <a:solidFill>
                <a:schemeClr val="lt1"/>
              </a:solidFill>
            </a:endParaRPr>
          </a:p>
          <a:p>
            <a:pPr marL="0" lvl="0" indent="0" algn="l" rtl="0">
              <a:lnSpc>
                <a:spcPct val="115000"/>
              </a:lnSpc>
              <a:spcBef>
                <a:spcPts val="1000"/>
              </a:spcBef>
              <a:spcAft>
                <a:spcPts val="0"/>
              </a:spcAft>
              <a:buNone/>
            </a:pPr>
            <a:r>
              <a:rPr lang="en" sz="1100">
                <a:solidFill>
                  <a:schemeClr val="lt1"/>
                </a:solidFill>
              </a:rPr>
              <a:t>If we don’t manage it, it will be managed for us</a:t>
            </a:r>
            <a:endParaRPr sz="110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7"/>
          <p:cNvSpPr/>
          <p:nvPr/>
        </p:nvSpPr>
        <p:spPr>
          <a:xfrm>
            <a:off x="2496490" y="2092400"/>
            <a:ext cx="2362800" cy="561000"/>
          </a:xfrm>
          <a:prstGeom prst="rightArrow">
            <a:avLst>
              <a:gd name="adj1" fmla="val 61301"/>
              <a:gd name="adj2"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txBox="1"/>
          <p:nvPr/>
        </p:nvSpPr>
        <p:spPr>
          <a:xfrm>
            <a:off x="359638" y="341239"/>
            <a:ext cx="80655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a:solidFill>
                  <a:schemeClr val="lt1"/>
                </a:solidFill>
              </a:rPr>
              <a:t>TIME FOR STEWARDSHIP</a:t>
            </a:r>
            <a:endParaRPr sz="2200" b="1" i="0" u="none" strike="noStrike" cap="none">
              <a:solidFill>
                <a:schemeClr val="lt1"/>
              </a:solidFill>
            </a:endParaRPr>
          </a:p>
        </p:txBody>
      </p:sp>
      <p:sp>
        <p:nvSpPr>
          <p:cNvPr id="386" name="Google Shape;386;p37"/>
          <p:cNvSpPr txBox="1"/>
          <p:nvPr/>
        </p:nvSpPr>
        <p:spPr>
          <a:xfrm>
            <a:off x="742000" y="1633100"/>
            <a:ext cx="1717200" cy="1551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3700" i="1">
                <a:solidFill>
                  <a:schemeClr val="lt1"/>
                </a:solidFill>
                <a:latin typeface="Times New Roman"/>
                <a:ea typeface="Times New Roman"/>
                <a:cs typeface="Times New Roman"/>
                <a:sym typeface="Times New Roman"/>
              </a:rPr>
              <a:t>Fear </a:t>
            </a:r>
            <a:endParaRPr sz="3700" i="1">
              <a:solidFill>
                <a:schemeClr val="lt1"/>
              </a:solidFill>
              <a:latin typeface="Times New Roman"/>
              <a:ea typeface="Times New Roman"/>
              <a:cs typeface="Times New Roman"/>
              <a:sym typeface="Times New Roman"/>
            </a:endParaRPr>
          </a:p>
          <a:p>
            <a:pPr marL="0" lvl="0" indent="0" algn="ctr" rtl="0">
              <a:lnSpc>
                <a:spcPct val="80000"/>
              </a:lnSpc>
              <a:spcBef>
                <a:spcPts val="0"/>
              </a:spcBef>
              <a:spcAft>
                <a:spcPts val="0"/>
              </a:spcAft>
              <a:buNone/>
            </a:pPr>
            <a:r>
              <a:rPr lang="en" sz="3700" i="1">
                <a:solidFill>
                  <a:schemeClr val="lt1"/>
                </a:solidFill>
                <a:latin typeface="Times New Roman"/>
                <a:ea typeface="Times New Roman"/>
                <a:cs typeface="Times New Roman"/>
                <a:sym typeface="Times New Roman"/>
              </a:rPr>
              <a:t>+</a:t>
            </a:r>
            <a:endParaRPr sz="3700" i="1">
              <a:solidFill>
                <a:schemeClr val="lt1"/>
              </a:solidFill>
              <a:latin typeface="Times New Roman"/>
              <a:ea typeface="Times New Roman"/>
              <a:cs typeface="Times New Roman"/>
              <a:sym typeface="Times New Roman"/>
            </a:endParaRPr>
          </a:p>
          <a:p>
            <a:pPr marL="0" lvl="0" indent="0" algn="ctr" rtl="0">
              <a:lnSpc>
                <a:spcPct val="80000"/>
              </a:lnSpc>
              <a:spcBef>
                <a:spcPts val="0"/>
              </a:spcBef>
              <a:spcAft>
                <a:spcPts val="0"/>
              </a:spcAft>
              <a:buNone/>
            </a:pPr>
            <a:r>
              <a:rPr lang="en" sz="3700" i="1">
                <a:solidFill>
                  <a:schemeClr val="lt1"/>
                </a:solidFill>
                <a:latin typeface="Times New Roman"/>
                <a:ea typeface="Times New Roman"/>
                <a:cs typeface="Times New Roman"/>
                <a:sym typeface="Times New Roman"/>
              </a:rPr>
              <a:t>Risk</a:t>
            </a:r>
            <a:endParaRPr sz="3700" i="1">
              <a:solidFill>
                <a:schemeClr val="lt1"/>
              </a:solidFill>
              <a:latin typeface="Times New Roman"/>
              <a:ea typeface="Times New Roman"/>
              <a:cs typeface="Times New Roman"/>
              <a:sym typeface="Times New Roman"/>
            </a:endParaRPr>
          </a:p>
        </p:txBody>
      </p:sp>
      <p:sp>
        <p:nvSpPr>
          <p:cNvPr id="387" name="Google Shape;387;p37"/>
          <p:cNvSpPr txBox="1"/>
          <p:nvPr/>
        </p:nvSpPr>
        <p:spPr>
          <a:xfrm>
            <a:off x="4469650" y="1658625"/>
            <a:ext cx="4031700" cy="1551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3700" i="1">
                <a:solidFill>
                  <a:schemeClr val="lt1"/>
                </a:solidFill>
                <a:latin typeface="Times New Roman"/>
                <a:ea typeface="Times New Roman"/>
                <a:cs typeface="Times New Roman"/>
                <a:sym typeface="Times New Roman"/>
              </a:rPr>
              <a:t>Empowerment </a:t>
            </a:r>
            <a:endParaRPr sz="3700" i="1">
              <a:solidFill>
                <a:schemeClr val="lt1"/>
              </a:solidFill>
              <a:latin typeface="Times New Roman"/>
              <a:ea typeface="Times New Roman"/>
              <a:cs typeface="Times New Roman"/>
              <a:sym typeface="Times New Roman"/>
            </a:endParaRPr>
          </a:p>
          <a:p>
            <a:pPr marL="0" lvl="0" indent="0" algn="ctr" rtl="0">
              <a:lnSpc>
                <a:spcPct val="80000"/>
              </a:lnSpc>
              <a:spcBef>
                <a:spcPts val="0"/>
              </a:spcBef>
              <a:spcAft>
                <a:spcPts val="0"/>
              </a:spcAft>
              <a:buNone/>
            </a:pPr>
            <a:r>
              <a:rPr lang="en" sz="3700" i="1">
                <a:solidFill>
                  <a:schemeClr val="lt1"/>
                </a:solidFill>
                <a:latin typeface="Times New Roman"/>
                <a:ea typeface="Times New Roman"/>
                <a:cs typeface="Times New Roman"/>
                <a:sym typeface="Times New Roman"/>
              </a:rPr>
              <a:t>+</a:t>
            </a:r>
            <a:endParaRPr sz="3700" i="1">
              <a:solidFill>
                <a:schemeClr val="lt1"/>
              </a:solidFill>
              <a:latin typeface="Times New Roman"/>
              <a:ea typeface="Times New Roman"/>
              <a:cs typeface="Times New Roman"/>
              <a:sym typeface="Times New Roman"/>
            </a:endParaRPr>
          </a:p>
          <a:p>
            <a:pPr marL="0" lvl="0" indent="0" algn="ctr" rtl="0">
              <a:lnSpc>
                <a:spcPct val="80000"/>
              </a:lnSpc>
              <a:spcBef>
                <a:spcPts val="0"/>
              </a:spcBef>
              <a:spcAft>
                <a:spcPts val="0"/>
              </a:spcAft>
              <a:buNone/>
            </a:pPr>
            <a:r>
              <a:rPr lang="en" sz="3700" i="1">
                <a:solidFill>
                  <a:schemeClr val="lt1"/>
                </a:solidFill>
                <a:latin typeface="Times New Roman"/>
                <a:ea typeface="Times New Roman"/>
                <a:cs typeface="Times New Roman"/>
                <a:sym typeface="Times New Roman"/>
              </a:rPr>
              <a:t>Accountability</a:t>
            </a:r>
            <a:endParaRPr sz="3700" i="1">
              <a:solidFill>
                <a:schemeClr val="lt1"/>
              </a:solidFill>
              <a:latin typeface="Times New Roman"/>
              <a:ea typeface="Times New Roman"/>
              <a:cs typeface="Times New Roman"/>
              <a:sym typeface="Times New Roman"/>
            </a:endParaRPr>
          </a:p>
        </p:txBody>
      </p:sp>
      <p:sp>
        <p:nvSpPr>
          <p:cNvPr id="388" name="Google Shape;388;p37"/>
          <p:cNvSpPr txBox="1"/>
          <p:nvPr/>
        </p:nvSpPr>
        <p:spPr>
          <a:xfrm>
            <a:off x="2596900" y="1820550"/>
            <a:ext cx="2061600" cy="215400"/>
          </a:xfrm>
          <a:prstGeom prst="rect">
            <a:avLst/>
          </a:prstGeom>
          <a:noFill/>
          <a:ln>
            <a:noFill/>
          </a:ln>
        </p:spPr>
        <p:txBody>
          <a:bodyPr spcFirstLastPara="1" wrap="square" lIns="0" tIns="0" rIns="91425" bIns="0" anchor="t" anchorCtr="0">
            <a:spAutoFit/>
          </a:bodyPr>
          <a:lstStyle/>
          <a:p>
            <a:pPr marL="0" lvl="0" indent="0" algn="ctr" rtl="0">
              <a:spcBef>
                <a:spcPts val="0"/>
              </a:spcBef>
              <a:spcAft>
                <a:spcPts val="0"/>
              </a:spcAft>
              <a:buClr>
                <a:schemeClr val="dk1"/>
              </a:buClr>
              <a:buSzPts val="1100"/>
              <a:buFont typeface="Arial"/>
              <a:buNone/>
            </a:pPr>
            <a:r>
              <a:rPr lang="en" i="1">
                <a:solidFill>
                  <a:schemeClr val="lt1"/>
                </a:solidFill>
                <a:latin typeface="Times New Roman"/>
                <a:ea typeface="Times New Roman"/>
                <a:cs typeface="Times New Roman"/>
                <a:sym typeface="Times New Roman"/>
              </a:rPr>
              <a:t>(Catalyst: AI Governance)</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38"/>
          <p:cNvPicPr preferRelativeResize="0"/>
          <p:nvPr/>
        </p:nvPicPr>
        <p:blipFill rotWithShape="1">
          <a:blip r:embed="rId3">
            <a:alphaModFix/>
          </a:blip>
          <a:srcRect/>
          <a:stretch/>
        </p:blipFill>
        <p:spPr>
          <a:xfrm>
            <a:off x="3230987" y="1224337"/>
            <a:ext cx="2835300" cy="2619121"/>
          </a:xfrm>
          <a:prstGeom prst="rect">
            <a:avLst/>
          </a:prstGeom>
          <a:noFill/>
          <a:ln>
            <a:noFill/>
          </a:ln>
          <a:effectLst>
            <a:outerShdw blurRad="114300" dist="19050" dir="5400000" algn="bl" rotWithShape="0">
              <a:schemeClr val="dk1">
                <a:alpha val="62000"/>
              </a:schemeClr>
            </a:outerShdw>
          </a:effectLst>
        </p:spPr>
      </p:pic>
      <p:pic>
        <p:nvPicPr>
          <p:cNvPr id="394" name="Google Shape;394;p38"/>
          <p:cNvPicPr preferRelativeResize="0"/>
          <p:nvPr/>
        </p:nvPicPr>
        <p:blipFill rotWithShape="1">
          <a:blip r:embed="rId4">
            <a:alphaModFix/>
          </a:blip>
          <a:srcRect/>
          <a:stretch/>
        </p:blipFill>
        <p:spPr>
          <a:xfrm>
            <a:off x="6152750" y="1224337"/>
            <a:ext cx="2835300" cy="2619121"/>
          </a:xfrm>
          <a:prstGeom prst="rect">
            <a:avLst/>
          </a:prstGeom>
          <a:noFill/>
          <a:ln>
            <a:noFill/>
          </a:ln>
          <a:effectLst>
            <a:outerShdw blurRad="114300" dist="19050" dir="5400000" algn="bl" rotWithShape="0">
              <a:schemeClr val="dk1">
                <a:alpha val="62000"/>
              </a:schemeClr>
            </a:outerShdw>
          </a:effectLst>
        </p:spPr>
      </p:pic>
      <p:pic>
        <p:nvPicPr>
          <p:cNvPr id="395" name="Google Shape;395;p38"/>
          <p:cNvPicPr preferRelativeResize="0"/>
          <p:nvPr/>
        </p:nvPicPr>
        <p:blipFill rotWithShape="1">
          <a:blip r:embed="rId5">
            <a:alphaModFix/>
          </a:blip>
          <a:srcRect/>
          <a:stretch/>
        </p:blipFill>
        <p:spPr>
          <a:xfrm>
            <a:off x="309225" y="1224337"/>
            <a:ext cx="2835300" cy="2619121"/>
          </a:xfrm>
          <a:prstGeom prst="rect">
            <a:avLst/>
          </a:prstGeom>
          <a:noFill/>
          <a:ln>
            <a:noFill/>
          </a:ln>
          <a:effectLst>
            <a:outerShdw blurRad="114300" dist="19050" dir="5400000" algn="bl" rotWithShape="0">
              <a:schemeClr val="dk1">
                <a:alpha val="62000"/>
              </a:schemeClr>
            </a:outerShdw>
          </a:effectLst>
        </p:spPr>
      </p:pic>
      <p:sp>
        <p:nvSpPr>
          <p:cNvPr id="396" name="Google Shape;396;p38"/>
          <p:cNvSpPr txBox="1"/>
          <p:nvPr/>
        </p:nvSpPr>
        <p:spPr>
          <a:xfrm>
            <a:off x="523600" y="2571750"/>
            <a:ext cx="1998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lt1"/>
                </a:solidFill>
              </a:rPr>
              <a:t>AI for </a:t>
            </a:r>
            <a:r>
              <a:rPr lang="en" sz="2500" b="1">
                <a:solidFill>
                  <a:schemeClr val="lt1"/>
                </a:solidFill>
              </a:rPr>
              <a:t>Individuals</a:t>
            </a:r>
            <a:endParaRPr sz="2500" b="1">
              <a:solidFill>
                <a:schemeClr val="lt1"/>
              </a:solidFill>
            </a:endParaRPr>
          </a:p>
        </p:txBody>
      </p:sp>
      <p:sp>
        <p:nvSpPr>
          <p:cNvPr id="397" name="Google Shape;397;p38"/>
          <p:cNvSpPr txBox="1"/>
          <p:nvPr/>
        </p:nvSpPr>
        <p:spPr>
          <a:xfrm>
            <a:off x="3430588" y="2571750"/>
            <a:ext cx="2350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lt1"/>
                </a:solidFill>
              </a:rPr>
              <a:t>AI for </a:t>
            </a:r>
            <a:endParaRPr sz="2500">
              <a:solidFill>
                <a:schemeClr val="lt1"/>
              </a:solidFill>
            </a:endParaRPr>
          </a:p>
          <a:p>
            <a:pPr marL="0" lvl="0" indent="0" algn="l" rtl="0">
              <a:spcBef>
                <a:spcPts val="0"/>
              </a:spcBef>
              <a:spcAft>
                <a:spcPts val="0"/>
              </a:spcAft>
              <a:buNone/>
            </a:pPr>
            <a:r>
              <a:rPr lang="en" sz="2500" b="1">
                <a:solidFill>
                  <a:schemeClr val="lt1"/>
                </a:solidFill>
              </a:rPr>
              <a:t>Companies</a:t>
            </a:r>
            <a:endParaRPr sz="2500" b="1">
              <a:solidFill>
                <a:schemeClr val="lt1"/>
              </a:solidFill>
            </a:endParaRPr>
          </a:p>
        </p:txBody>
      </p:sp>
      <p:sp>
        <p:nvSpPr>
          <p:cNvPr id="398" name="Google Shape;398;p38"/>
          <p:cNvSpPr txBox="1"/>
          <p:nvPr/>
        </p:nvSpPr>
        <p:spPr>
          <a:xfrm>
            <a:off x="6335338" y="2571750"/>
            <a:ext cx="2350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lt1"/>
                </a:solidFill>
              </a:rPr>
              <a:t>AI for </a:t>
            </a:r>
            <a:endParaRPr sz="2500">
              <a:solidFill>
                <a:schemeClr val="lt1"/>
              </a:solidFill>
            </a:endParaRPr>
          </a:p>
          <a:p>
            <a:pPr marL="0" lvl="0" indent="0" algn="l" rtl="0">
              <a:spcBef>
                <a:spcPts val="0"/>
              </a:spcBef>
              <a:spcAft>
                <a:spcPts val="0"/>
              </a:spcAft>
              <a:buNone/>
            </a:pPr>
            <a:r>
              <a:rPr lang="en" sz="2500" b="1">
                <a:solidFill>
                  <a:schemeClr val="lt1"/>
                </a:solidFill>
              </a:rPr>
              <a:t>Society</a:t>
            </a:r>
            <a:endParaRPr sz="2500" b="1">
              <a:solidFill>
                <a:schemeClr val="lt1"/>
              </a:solidFill>
            </a:endParaRPr>
          </a:p>
        </p:txBody>
      </p:sp>
      <p:sp>
        <p:nvSpPr>
          <p:cNvPr id="399" name="Google Shape;399;p38"/>
          <p:cNvSpPr txBox="1">
            <a:spLocks noGrp="1"/>
          </p:cNvSpPr>
          <p:nvPr>
            <p:ph type="title"/>
          </p:nvPr>
        </p:nvSpPr>
        <p:spPr>
          <a:xfrm>
            <a:off x="344775" y="273600"/>
            <a:ext cx="8424600" cy="58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solidFill>
                  <a:schemeClr val="lt1"/>
                </a:solidFill>
              </a:rPr>
              <a:t>ULTIMATELY, EVERYONE BENEFITS</a:t>
            </a:r>
            <a:endParaRPr sz="2200"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p39"/>
          <p:cNvGrpSpPr/>
          <p:nvPr/>
        </p:nvGrpSpPr>
        <p:grpSpPr>
          <a:xfrm>
            <a:off x="932175" y="701525"/>
            <a:ext cx="7058650" cy="3006950"/>
            <a:chOff x="749575" y="562175"/>
            <a:chExt cx="7058650" cy="3006950"/>
          </a:xfrm>
        </p:grpSpPr>
        <p:sp>
          <p:nvSpPr>
            <p:cNvPr id="406" name="Google Shape;406;p39"/>
            <p:cNvSpPr txBox="1"/>
            <p:nvPr/>
          </p:nvSpPr>
          <p:spPr>
            <a:xfrm>
              <a:off x="915250" y="1552163"/>
              <a:ext cx="6647700" cy="1516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500" b="1">
                  <a:solidFill>
                    <a:schemeClr val="lt1"/>
                  </a:solidFill>
                </a:rPr>
                <a:t>There is no [person] living who isn’t capable of doing more than [they] think [they] can do.”</a:t>
              </a:r>
              <a:endParaRPr sz="2800" b="1">
                <a:solidFill>
                  <a:schemeClr val="lt1"/>
                </a:solidFill>
              </a:endParaRPr>
            </a:p>
          </p:txBody>
        </p:sp>
        <p:sp>
          <p:nvSpPr>
            <p:cNvPr id="407" name="Google Shape;407;p39"/>
            <p:cNvSpPr txBox="1"/>
            <p:nvPr/>
          </p:nvSpPr>
          <p:spPr>
            <a:xfrm>
              <a:off x="2364100" y="2857638"/>
              <a:ext cx="2767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i="1">
                  <a:solidFill>
                    <a:schemeClr val="lt1"/>
                  </a:solidFill>
                </a:rPr>
                <a:t>– Henry Ford</a:t>
              </a:r>
              <a:endParaRPr i="1">
                <a:solidFill>
                  <a:schemeClr val="lt1"/>
                </a:solidFill>
              </a:endParaRPr>
            </a:p>
          </p:txBody>
        </p:sp>
        <p:sp>
          <p:nvSpPr>
            <p:cNvPr id="408" name="Google Shape;408;p39"/>
            <p:cNvSpPr txBox="1"/>
            <p:nvPr/>
          </p:nvSpPr>
          <p:spPr>
            <a:xfrm>
              <a:off x="749575" y="562175"/>
              <a:ext cx="936900" cy="23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200">
                  <a:solidFill>
                    <a:schemeClr val="accent5"/>
                  </a:solidFill>
                </a:rPr>
                <a:t>“</a:t>
              </a:r>
              <a:endParaRPr sz="14200">
                <a:solidFill>
                  <a:schemeClr val="accent5"/>
                </a:solidFill>
              </a:endParaRPr>
            </a:p>
          </p:txBody>
        </p:sp>
        <p:cxnSp>
          <p:nvCxnSpPr>
            <p:cNvPr id="409" name="Google Shape;409;p39"/>
            <p:cNvCxnSpPr/>
            <p:nvPr/>
          </p:nvCxnSpPr>
          <p:spPr>
            <a:xfrm>
              <a:off x="1513575" y="1196425"/>
              <a:ext cx="6213000" cy="0"/>
            </a:xfrm>
            <a:prstGeom prst="straightConnector1">
              <a:avLst/>
            </a:prstGeom>
            <a:noFill/>
            <a:ln w="9525" cap="flat" cmpd="sng">
              <a:solidFill>
                <a:schemeClr val="lt1"/>
              </a:solidFill>
              <a:prstDash val="solid"/>
              <a:round/>
              <a:headEnd type="none" w="med" len="med"/>
              <a:tailEnd type="none" w="med" len="med"/>
            </a:ln>
          </p:spPr>
        </p:cxnSp>
        <p:cxnSp>
          <p:nvCxnSpPr>
            <p:cNvPr id="410" name="Google Shape;410;p39"/>
            <p:cNvCxnSpPr/>
            <p:nvPr/>
          </p:nvCxnSpPr>
          <p:spPr>
            <a:xfrm>
              <a:off x="1085950" y="3291475"/>
              <a:ext cx="6645300" cy="0"/>
            </a:xfrm>
            <a:prstGeom prst="straightConnector1">
              <a:avLst/>
            </a:prstGeom>
            <a:noFill/>
            <a:ln w="9525" cap="flat" cmpd="sng">
              <a:solidFill>
                <a:schemeClr val="lt1"/>
              </a:solidFill>
              <a:prstDash val="solid"/>
              <a:round/>
              <a:headEnd type="none" w="med" len="med"/>
              <a:tailEnd type="none" w="med" len="med"/>
            </a:ln>
          </p:spPr>
        </p:cxnSp>
        <p:cxnSp>
          <p:nvCxnSpPr>
            <p:cNvPr id="411" name="Google Shape;411;p39"/>
            <p:cNvCxnSpPr/>
            <p:nvPr/>
          </p:nvCxnSpPr>
          <p:spPr>
            <a:xfrm>
              <a:off x="7721700" y="1196425"/>
              <a:ext cx="0" cy="2104500"/>
            </a:xfrm>
            <a:prstGeom prst="straightConnector1">
              <a:avLst/>
            </a:prstGeom>
            <a:noFill/>
            <a:ln w="9525" cap="flat" cmpd="sng">
              <a:solidFill>
                <a:schemeClr val="lt1"/>
              </a:solidFill>
              <a:prstDash val="solid"/>
              <a:round/>
              <a:headEnd type="none" w="med" len="med"/>
              <a:tailEnd type="none" w="med" len="med"/>
            </a:ln>
          </p:spPr>
        </p:cxnSp>
        <p:cxnSp>
          <p:nvCxnSpPr>
            <p:cNvPr id="412" name="Google Shape;412;p39"/>
            <p:cNvCxnSpPr/>
            <p:nvPr/>
          </p:nvCxnSpPr>
          <p:spPr>
            <a:xfrm>
              <a:off x="1085950" y="1643325"/>
              <a:ext cx="0" cy="1657800"/>
            </a:xfrm>
            <a:prstGeom prst="straightConnector1">
              <a:avLst/>
            </a:prstGeom>
            <a:noFill/>
            <a:ln w="9525" cap="flat" cmpd="sng">
              <a:solidFill>
                <a:schemeClr val="lt1"/>
              </a:solidFill>
              <a:prstDash val="solid"/>
              <a:round/>
              <a:headEnd type="none" w="med" len="med"/>
              <a:tailEnd type="none" w="med" len="med"/>
            </a:ln>
          </p:spPr>
        </p:cxnSp>
        <p:sp>
          <p:nvSpPr>
            <p:cNvPr id="413" name="Google Shape;413;p39"/>
            <p:cNvSpPr/>
            <p:nvPr/>
          </p:nvSpPr>
          <p:spPr>
            <a:xfrm>
              <a:off x="5842925" y="2983950"/>
              <a:ext cx="1965300" cy="400200"/>
            </a:xfrm>
            <a:prstGeom prst="rect">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9"/>
            <p:cNvSpPr txBox="1"/>
            <p:nvPr/>
          </p:nvSpPr>
          <p:spPr>
            <a:xfrm>
              <a:off x="5802050" y="2930425"/>
              <a:ext cx="1883700" cy="638700"/>
            </a:xfrm>
            <a:prstGeom prst="rect">
              <a:avLst/>
            </a:prstGeom>
            <a:noFill/>
            <a:ln>
              <a:noFill/>
            </a:ln>
          </p:spPr>
          <p:txBody>
            <a:bodyPr spcFirstLastPara="1" wrap="square" lIns="0" tIns="91425" rIns="0" bIns="91425" anchor="t" anchorCtr="0">
              <a:noAutofit/>
            </a:bodyPr>
            <a:lstStyle/>
            <a:p>
              <a:pPr marL="457200" lvl="0" indent="0" algn="l" rtl="0">
                <a:lnSpc>
                  <a:spcPct val="115000"/>
                </a:lnSpc>
                <a:spcBef>
                  <a:spcPts val="0"/>
                </a:spcBef>
                <a:spcAft>
                  <a:spcPts val="0"/>
                </a:spcAft>
                <a:buNone/>
              </a:pPr>
              <a:r>
                <a:rPr lang="en" sz="2200" b="1" i="1">
                  <a:solidFill>
                    <a:schemeClr val="lt1"/>
                  </a:solidFill>
                </a:rPr>
                <a:t>…with AI</a:t>
              </a:r>
              <a:endParaRPr sz="2500" b="1" i="1">
                <a:solidFill>
                  <a:schemeClr val="lt1"/>
                </a:solidFill>
              </a:endParaRPr>
            </a:p>
          </p:txBody>
        </p:sp>
      </p:grpSp>
      <p:sp>
        <p:nvSpPr>
          <p:cNvPr id="415" name="Google Shape;415;p39"/>
          <p:cNvSpPr txBox="1"/>
          <p:nvPr/>
        </p:nvSpPr>
        <p:spPr>
          <a:xfrm>
            <a:off x="3178975" y="2275800"/>
            <a:ext cx="29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40"/>
          <p:cNvPicPr preferRelativeResize="0"/>
          <p:nvPr/>
        </p:nvPicPr>
        <p:blipFill rotWithShape="1">
          <a:blip r:embed="rId3">
            <a:alphaModFix/>
          </a:blip>
          <a:srcRect/>
          <a:stretch/>
        </p:blipFill>
        <p:spPr>
          <a:xfrm>
            <a:off x="4572000" y="0"/>
            <a:ext cx="4572000" cy="5143500"/>
          </a:xfrm>
          <a:prstGeom prst="rect">
            <a:avLst/>
          </a:prstGeom>
          <a:noFill/>
          <a:ln>
            <a:noFill/>
          </a:ln>
        </p:spPr>
      </p:pic>
      <p:sp>
        <p:nvSpPr>
          <p:cNvPr id="421" name="Google Shape;421;p40"/>
          <p:cNvSpPr txBox="1"/>
          <p:nvPr/>
        </p:nvSpPr>
        <p:spPr>
          <a:xfrm>
            <a:off x="359643" y="341250"/>
            <a:ext cx="33909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a:solidFill>
                  <a:schemeClr val="lt1"/>
                </a:solidFill>
              </a:rPr>
              <a:t>ETHICAL AI</a:t>
            </a:r>
            <a:endParaRPr sz="2200" b="1" i="0" u="none" strike="noStrike" cap="none">
              <a:solidFill>
                <a:schemeClr val="lt1"/>
              </a:solidFill>
            </a:endParaRPr>
          </a:p>
        </p:txBody>
      </p:sp>
      <p:sp>
        <p:nvSpPr>
          <p:cNvPr id="422" name="Google Shape;422;p40"/>
          <p:cNvSpPr txBox="1"/>
          <p:nvPr/>
        </p:nvSpPr>
        <p:spPr>
          <a:xfrm>
            <a:off x="438825" y="969500"/>
            <a:ext cx="3847500" cy="18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50" b="1">
                <a:solidFill>
                  <a:schemeClr val="lt1"/>
                </a:solidFill>
              </a:rPr>
              <a:t>Guardrails to ensure AI is used for good:</a:t>
            </a:r>
            <a:endParaRPr sz="1150" b="1">
              <a:solidFill>
                <a:schemeClr val="lt1"/>
              </a:solidFill>
            </a:endParaRPr>
          </a:p>
          <a:p>
            <a:pPr marL="457200" lvl="0" indent="-301625" algn="l" rtl="0">
              <a:lnSpc>
                <a:spcPct val="115000"/>
              </a:lnSpc>
              <a:spcBef>
                <a:spcPts val="1000"/>
              </a:spcBef>
              <a:spcAft>
                <a:spcPts val="0"/>
              </a:spcAft>
              <a:buClr>
                <a:schemeClr val="lt1"/>
              </a:buClr>
              <a:buSzPts val="1150"/>
              <a:buChar char="●"/>
            </a:pPr>
            <a:r>
              <a:rPr lang="en" sz="1150">
                <a:solidFill>
                  <a:schemeClr val="lt1"/>
                </a:solidFill>
              </a:rPr>
              <a:t>Transparency</a:t>
            </a:r>
            <a:endParaRPr sz="1150">
              <a:solidFill>
                <a:schemeClr val="lt1"/>
              </a:solidFill>
            </a:endParaRPr>
          </a:p>
          <a:p>
            <a:pPr marL="457200" lvl="0" indent="-301625" algn="l" rtl="0">
              <a:lnSpc>
                <a:spcPct val="115000"/>
              </a:lnSpc>
              <a:spcBef>
                <a:spcPts val="1000"/>
              </a:spcBef>
              <a:spcAft>
                <a:spcPts val="0"/>
              </a:spcAft>
              <a:buClr>
                <a:schemeClr val="lt1"/>
              </a:buClr>
              <a:buSzPts val="1150"/>
              <a:buChar char="●"/>
            </a:pPr>
            <a:r>
              <a:rPr lang="en" sz="1150">
                <a:solidFill>
                  <a:schemeClr val="lt1"/>
                </a:solidFill>
              </a:rPr>
              <a:t>Trust</a:t>
            </a:r>
            <a:endParaRPr sz="1150">
              <a:solidFill>
                <a:schemeClr val="lt1"/>
              </a:solidFill>
            </a:endParaRPr>
          </a:p>
          <a:p>
            <a:pPr marL="457200" lvl="0" indent="-301625" algn="l" rtl="0">
              <a:lnSpc>
                <a:spcPct val="115000"/>
              </a:lnSpc>
              <a:spcBef>
                <a:spcPts val="1000"/>
              </a:spcBef>
              <a:spcAft>
                <a:spcPts val="0"/>
              </a:spcAft>
              <a:buClr>
                <a:schemeClr val="lt1"/>
              </a:buClr>
              <a:buSzPts val="1150"/>
              <a:buChar char="●"/>
            </a:pPr>
            <a:r>
              <a:rPr lang="en" sz="1150">
                <a:solidFill>
                  <a:schemeClr val="lt1"/>
                </a:solidFill>
              </a:rPr>
              <a:t>Security and Compliance</a:t>
            </a:r>
            <a:endParaRPr sz="1150">
              <a:solidFill>
                <a:schemeClr val="lt1"/>
              </a:solidFill>
            </a:endParaRPr>
          </a:p>
          <a:p>
            <a:pPr marL="457200" lvl="0" indent="-301625" algn="l" rtl="0">
              <a:lnSpc>
                <a:spcPct val="115000"/>
              </a:lnSpc>
              <a:spcBef>
                <a:spcPts val="1000"/>
              </a:spcBef>
              <a:spcAft>
                <a:spcPts val="0"/>
              </a:spcAft>
              <a:buClr>
                <a:schemeClr val="lt1"/>
              </a:buClr>
              <a:buSzPts val="1150"/>
              <a:buChar char="●"/>
            </a:pPr>
            <a:r>
              <a:rPr lang="en" sz="1150">
                <a:solidFill>
                  <a:schemeClr val="lt1"/>
                </a:solidFill>
              </a:rPr>
              <a:t>Empowerment</a:t>
            </a:r>
            <a:endParaRPr sz="1150">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cxnSp>
        <p:nvCxnSpPr>
          <p:cNvPr id="428" name="Google Shape;428;p41"/>
          <p:cNvCxnSpPr/>
          <p:nvPr/>
        </p:nvCxnSpPr>
        <p:spPr>
          <a:xfrm>
            <a:off x="912950" y="1481650"/>
            <a:ext cx="1782900" cy="0"/>
          </a:xfrm>
          <a:prstGeom prst="straightConnector1">
            <a:avLst/>
          </a:prstGeom>
          <a:noFill/>
          <a:ln w="9525" cap="flat" cmpd="sng">
            <a:solidFill>
              <a:schemeClr val="lt1"/>
            </a:solidFill>
            <a:prstDash val="solid"/>
            <a:round/>
            <a:headEnd type="none" w="med" len="med"/>
            <a:tailEnd type="none" w="med" len="med"/>
          </a:ln>
        </p:spPr>
      </p:cxnSp>
      <p:cxnSp>
        <p:nvCxnSpPr>
          <p:cNvPr id="429" name="Google Shape;429;p41"/>
          <p:cNvCxnSpPr/>
          <p:nvPr/>
        </p:nvCxnSpPr>
        <p:spPr>
          <a:xfrm>
            <a:off x="6145400" y="1481650"/>
            <a:ext cx="1859700" cy="0"/>
          </a:xfrm>
          <a:prstGeom prst="straightConnector1">
            <a:avLst/>
          </a:prstGeom>
          <a:noFill/>
          <a:ln w="9525" cap="flat" cmpd="sng">
            <a:solidFill>
              <a:schemeClr val="lt1"/>
            </a:solidFill>
            <a:prstDash val="solid"/>
            <a:round/>
            <a:headEnd type="none" w="med" len="med"/>
            <a:tailEnd type="none" w="med" len="med"/>
          </a:ln>
        </p:spPr>
      </p:cxnSp>
      <p:sp>
        <p:nvSpPr>
          <p:cNvPr id="430" name="Google Shape;430;p41"/>
          <p:cNvSpPr/>
          <p:nvPr/>
        </p:nvSpPr>
        <p:spPr>
          <a:xfrm>
            <a:off x="2681225" y="1302175"/>
            <a:ext cx="3464100" cy="341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txBox="1"/>
          <p:nvPr/>
        </p:nvSpPr>
        <p:spPr>
          <a:xfrm>
            <a:off x="773600" y="1736325"/>
            <a:ext cx="7212300" cy="1891500"/>
          </a:xfrm>
          <a:prstGeom prst="rect">
            <a:avLst/>
          </a:prstGeom>
          <a:noFill/>
          <a:ln>
            <a:noFill/>
          </a:ln>
        </p:spPr>
        <p:txBody>
          <a:bodyPr spcFirstLastPara="1" wrap="square" lIns="34275" tIns="17125" rIns="34275" bIns="171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 sz="2700" b="1">
                <a:solidFill>
                  <a:schemeClr val="lt1"/>
                </a:solidFill>
              </a:rPr>
              <a:t>WE ARE A PART OF THIS AND WE HAVE A</a:t>
            </a:r>
            <a:r>
              <a:rPr lang="en" sz="3300" b="1">
                <a:solidFill>
                  <a:schemeClr val="lt1"/>
                </a:solidFill>
              </a:rPr>
              <a:t> </a:t>
            </a:r>
            <a:endParaRPr sz="3300" b="1">
              <a:solidFill>
                <a:schemeClr val="lt1"/>
              </a:solidFill>
            </a:endParaRPr>
          </a:p>
          <a:p>
            <a:pPr marL="0" marR="0" lvl="0" indent="0" algn="ctr" rtl="0">
              <a:lnSpc>
                <a:spcPct val="90000"/>
              </a:lnSpc>
              <a:spcBef>
                <a:spcPts val="0"/>
              </a:spcBef>
              <a:spcAft>
                <a:spcPts val="0"/>
              </a:spcAft>
              <a:buClr>
                <a:schemeClr val="lt1"/>
              </a:buClr>
              <a:buSzPts val="700"/>
              <a:buFont typeface="Arial"/>
              <a:buNone/>
            </a:pPr>
            <a:r>
              <a:rPr lang="en" sz="6700" b="1">
                <a:solidFill>
                  <a:schemeClr val="lt1"/>
                </a:solidFill>
              </a:rPr>
              <a:t>RESPONSIBILITY</a:t>
            </a:r>
            <a:endParaRPr sz="6700" b="1" i="0" u="none" strike="noStrike" cap="none">
              <a:solidFill>
                <a:schemeClr val="lt1"/>
              </a:solidFill>
            </a:endParaRPr>
          </a:p>
        </p:txBody>
      </p:sp>
      <p:sp>
        <p:nvSpPr>
          <p:cNvPr id="432" name="Google Shape;432;p41"/>
          <p:cNvSpPr txBox="1"/>
          <p:nvPr/>
        </p:nvSpPr>
        <p:spPr>
          <a:xfrm>
            <a:off x="1477100" y="810400"/>
            <a:ext cx="5886900" cy="1342500"/>
          </a:xfrm>
          <a:prstGeom prst="rect">
            <a:avLst/>
          </a:prstGeom>
          <a:noFill/>
          <a:ln>
            <a:noFill/>
          </a:ln>
        </p:spPr>
        <p:txBody>
          <a:bodyPr spcFirstLastPara="1" wrap="square" lIns="34275" tIns="17125" rIns="34275" bIns="171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 sz="1700">
                <a:solidFill>
                  <a:schemeClr val="lt1"/>
                </a:solidFill>
              </a:rPr>
              <a:t>OUR COLLECTIVE CHALLENGE</a:t>
            </a:r>
            <a:endParaRPr sz="1700" i="0" u="none" strike="noStrike" cap="none">
              <a:solidFill>
                <a:schemeClr val="lt1"/>
              </a:solidFill>
            </a:endParaRPr>
          </a:p>
        </p:txBody>
      </p:sp>
      <p:cxnSp>
        <p:nvCxnSpPr>
          <p:cNvPr id="433" name="Google Shape;433;p41"/>
          <p:cNvCxnSpPr/>
          <p:nvPr/>
        </p:nvCxnSpPr>
        <p:spPr>
          <a:xfrm>
            <a:off x="888925" y="3528600"/>
            <a:ext cx="7116300"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2"/>
          <p:cNvSpPr txBox="1"/>
          <p:nvPr/>
        </p:nvSpPr>
        <p:spPr>
          <a:xfrm>
            <a:off x="518425" y="2312525"/>
            <a:ext cx="33552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chemeClr val="lt1"/>
                </a:solidFill>
              </a:rPr>
              <a:t>THANK YOU</a:t>
            </a:r>
            <a:endParaRPr sz="33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p:nvPr/>
        </p:nvSpPr>
        <p:spPr>
          <a:xfrm>
            <a:off x="1248725" y="1839025"/>
            <a:ext cx="7350300" cy="137100"/>
          </a:xfrm>
          <a:prstGeom prst="rightArrow">
            <a:avLst>
              <a:gd name="adj1" fmla="val 50000"/>
              <a:gd name="adj2" fmla="val 50000"/>
            </a:avLst>
          </a:prstGeom>
          <a:gradFill>
            <a:gsLst>
              <a:gs pos="0">
                <a:srgbClr val="28E0FB"/>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1"/>
          <p:cNvSpPr/>
          <p:nvPr/>
        </p:nvSpPr>
        <p:spPr>
          <a:xfrm>
            <a:off x="359650" y="3801450"/>
            <a:ext cx="8384400" cy="750300"/>
          </a:xfrm>
          <a:prstGeom prst="roundRect">
            <a:avLst>
              <a:gd name="adj" fmla="val 16667"/>
            </a:avLst>
          </a:prstGeom>
          <a:solidFill>
            <a:srgbClr val="121212">
              <a:alpha val="6203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31"/>
          <p:cNvSpPr txBox="1"/>
          <p:nvPr/>
        </p:nvSpPr>
        <p:spPr>
          <a:xfrm>
            <a:off x="359638" y="639914"/>
            <a:ext cx="80655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dirty="0">
                <a:solidFill>
                  <a:schemeClr val="lt1"/>
                </a:solidFill>
              </a:rPr>
              <a:t>WE ARE LIVING IN, SHAPING, &amp; FUELING THE 5th INDUSTRIAL REVOLUTION</a:t>
            </a:r>
            <a:endParaRPr sz="2200" b="1" i="0" u="none" strike="noStrike" cap="none" dirty="0">
              <a:solidFill>
                <a:schemeClr val="lt1"/>
              </a:solidFill>
            </a:endParaRPr>
          </a:p>
        </p:txBody>
      </p:sp>
      <p:cxnSp>
        <p:nvCxnSpPr>
          <p:cNvPr id="230" name="Google Shape;230;p31"/>
          <p:cNvCxnSpPr/>
          <p:nvPr/>
        </p:nvCxnSpPr>
        <p:spPr>
          <a:xfrm>
            <a:off x="218150" y="4653650"/>
            <a:ext cx="8586000" cy="0"/>
          </a:xfrm>
          <a:prstGeom prst="straightConnector1">
            <a:avLst/>
          </a:prstGeom>
          <a:noFill/>
          <a:ln w="9525" cap="flat" cmpd="sng">
            <a:solidFill>
              <a:srgbClr val="F2F2F2"/>
            </a:solidFill>
            <a:prstDash val="solid"/>
            <a:round/>
            <a:headEnd type="none" w="sm" len="sm"/>
            <a:tailEnd type="none" w="sm" len="sm"/>
          </a:ln>
        </p:spPr>
      </p:cxnSp>
      <p:sp>
        <p:nvSpPr>
          <p:cNvPr id="231" name="Google Shape;231;p31"/>
          <p:cNvSpPr txBox="1">
            <a:spLocks noGrp="1"/>
          </p:cNvSpPr>
          <p:nvPr>
            <p:ph type="subTitle" idx="1"/>
          </p:nvPr>
        </p:nvSpPr>
        <p:spPr>
          <a:xfrm>
            <a:off x="321063" y="443715"/>
            <a:ext cx="3570000" cy="19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b="1" dirty="0">
                <a:solidFill>
                  <a:schemeClr val="accent5"/>
                </a:solidFill>
              </a:rPr>
              <a:t>UNDERSTANDING OUR CURRENT CONTEXT</a:t>
            </a:r>
            <a:endParaRPr sz="800" b="1" dirty="0">
              <a:solidFill>
                <a:schemeClr val="accent5"/>
              </a:solidFill>
            </a:endParaRPr>
          </a:p>
        </p:txBody>
      </p:sp>
      <p:sp>
        <p:nvSpPr>
          <p:cNvPr id="232" name="Google Shape;232;p31"/>
          <p:cNvSpPr txBox="1"/>
          <p:nvPr/>
        </p:nvSpPr>
        <p:spPr>
          <a:xfrm>
            <a:off x="220800" y="2173050"/>
            <a:ext cx="2062500" cy="7851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300" b="1" dirty="0">
                <a:solidFill>
                  <a:schemeClr val="lt1"/>
                </a:solidFill>
              </a:rPr>
              <a:t>Steam Power and Mechanization of Production </a:t>
            </a:r>
            <a:endParaRPr sz="1100" dirty="0">
              <a:solidFill>
                <a:schemeClr val="lt1"/>
              </a:solidFill>
            </a:endParaRPr>
          </a:p>
        </p:txBody>
      </p:sp>
      <p:sp>
        <p:nvSpPr>
          <p:cNvPr id="233" name="Google Shape;233;p31"/>
          <p:cNvSpPr txBox="1"/>
          <p:nvPr/>
        </p:nvSpPr>
        <p:spPr>
          <a:xfrm>
            <a:off x="2398200" y="2173050"/>
            <a:ext cx="2062500" cy="585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300" b="1" dirty="0">
                <a:solidFill>
                  <a:schemeClr val="lt1"/>
                </a:solidFill>
              </a:rPr>
              <a:t>Electricity and</a:t>
            </a:r>
            <a:endParaRPr sz="1300" b="1" dirty="0">
              <a:solidFill>
                <a:schemeClr val="lt1"/>
              </a:solidFill>
            </a:endParaRPr>
          </a:p>
          <a:p>
            <a:pPr marL="0" lvl="0" indent="0" algn="ctr" rtl="0">
              <a:lnSpc>
                <a:spcPct val="100000"/>
              </a:lnSpc>
              <a:spcBef>
                <a:spcPts val="0"/>
              </a:spcBef>
              <a:spcAft>
                <a:spcPts val="0"/>
              </a:spcAft>
              <a:buNone/>
            </a:pPr>
            <a:r>
              <a:rPr lang="en" sz="1300" b="1" dirty="0">
                <a:solidFill>
                  <a:schemeClr val="lt1"/>
                </a:solidFill>
              </a:rPr>
              <a:t> Mass Production</a:t>
            </a:r>
            <a:endParaRPr sz="1100" dirty="0">
              <a:solidFill>
                <a:schemeClr val="lt1"/>
              </a:solidFill>
            </a:endParaRPr>
          </a:p>
        </p:txBody>
      </p:sp>
      <p:sp>
        <p:nvSpPr>
          <p:cNvPr id="234" name="Google Shape;234;p31"/>
          <p:cNvSpPr txBox="1"/>
          <p:nvPr/>
        </p:nvSpPr>
        <p:spPr>
          <a:xfrm>
            <a:off x="4419900" y="2173050"/>
            <a:ext cx="2257200" cy="585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300" b="1" dirty="0">
                <a:solidFill>
                  <a:schemeClr val="lt1"/>
                </a:solidFill>
              </a:rPr>
              <a:t>Digital </a:t>
            </a:r>
            <a:br>
              <a:rPr lang="en" sz="1300" b="1" dirty="0">
                <a:solidFill>
                  <a:schemeClr val="lt1"/>
                </a:solidFill>
              </a:rPr>
            </a:br>
            <a:r>
              <a:rPr lang="en" sz="1300" b="1" dirty="0">
                <a:solidFill>
                  <a:schemeClr val="lt1"/>
                </a:solidFill>
              </a:rPr>
              <a:t>Technology</a:t>
            </a:r>
            <a:endParaRPr sz="1100" dirty="0">
              <a:solidFill>
                <a:schemeClr val="lt1"/>
              </a:solidFill>
            </a:endParaRPr>
          </a:p>
        </p:txBody>
      </p:sp>
      <p:sp>
        <p:nvSpPr>
          <p:cNvPr id="235" name="Google Shape;235;p31"/>
          <p:cNvSpPr/>
          <p:nvPr/>
        </p:nvSpPr>
        <p:spPr>
          <a:xfrm>
            <a:off x="960300" y="1615350"/>
            <a:ext cx="583500" cy="5577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300" b="1" dirty="0">
                <a:solidFill>
                  <a:schemeClr val="lt1"/>
                </a:solidFill>
              </a:rPr>
              <a:t>1.0</a:t>
            </a:r>
            <a:endParaRPr sz="1300" b="1" dirty="0">
              <a:solidFill>
                <a:schemeClr val="lt1"/>
              </a:solidFill>
            </a:endParaRPr>
          </a:p>
        </p:txBody>
      </p:sp>
      <p:sp>
        <p:nvSpPr>
          <p:cNvPr id="236" name="Google Shape;236;p31"/>
          <p:cNvSpPr/>
          <p:nvPr/>
        </p:nvSpPr>
        <p:spPr>
          <a:xfrm>
            <a:off x="3137700" y="1615350"/>
            <a:ext cx="583500" cy="5577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300" b="1" dirty="0">
                <a:solidFill>
                  <a:schemeClr val="lt1"/>
                </a:solidFill>
              </a:rPr>
              <a:t>2.0</a:t>
            </a:r>
            <a:endParaRPr sz="1300" b="1" dirty="0">
              <a:solidFill>
                <a:schemeClr val="lt1"/>
              </a:solidFill>
            </a:endParaRPr>
          </a:p>
        </p:txBody>
      </p:sp>
      <p:sp>
        <p:nvSpPr>
          <p:cNvPr id="237" name="Google Shape;237;p31"/>
          <p:cNvSpPr/>
          <p:nvPr/>
        </p:nvSpPr>
        <p:spPr>
          <a:xfrm>
            <a:off x="5256750" y="1615350"/>
            <a:ext cx="583500" cy="5577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300" b="1" dirty="0">
                <a:solidFill>
                  <a:schemeClr val="lt1"/>
                </a:solidFill>
              </a:rPr>
              <a:t>3.0</a:t>
            </a:r>
            <a:endParaRPr sz="1300" b="1" dirty="0">
              <a:solidFill>
                <a:schemeClr val="lt1"/>
              </a:solidFill>
            </a:endParaRPr>
          </a:p>
        </p:txBody>
      </p:sp>
      <p:sp>
        <p:nvSpPr>
          <p:cNvPr id="238" name="Google Shape;238;p31"/>
          <p:cNvSpPr txBox="1"/>
          <p:nvPr/>
        </p:nvSpPr>
        <p:spPr>
          <a:xfrm>
            <a:off x="2473650" y="3819450"/>
            <a:ext cx="61497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i="1" dirty="0">
                <a:solidFill>
                  <a:schemeClr val="lt1"/>
                </a:solidFill>
              </a:rPr>
              <a:t>Each revolution marked by significant improvements </a:t>
            </a:r>
            <a:br>
              <a:rPr lang="en" sz="1600" b="1" i="1" dirty="0">
                <a:solidFill>
                  <a:schemeClr val="lt1"/>
                </a:solidFill>
              </a:rPr>
            </a:br>
            <a:r>
              <a:rPr lang="en" sz="1600" b="1" i="1" dirty="0">
                <a:solidFill>
                  <a:schemeClr val="lt1"/>
                </a:solidFill>
              </a:rPr>
              <a:t>in human capabilities and quality of life</a:t>
            </a:r>
            <a:endParaRPr sz="1900" b="1" i="1" dirty="0">
              <a:solidFill>
                <a:schemeClr val="lt1"/>
              </a:solidFill>
            </a:endParaRPr>
          </a:p>
        </p:txBody>
      </p:sp>
      <p:sp>
        <p:nvSpPr>
          <p:cNvPr id="239" name="Google Shape;239;p31"/>
          <p:cNvSpPr txBox="1"/>
          <p:nvPr/>
        </p:nvSpPr>
        <p:spPr>
          <a:xfrm>
            <a:off x="6434250" y="2118400"/>
            <a:ext cx="2550000" cy="808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350" b="1" dirty="0">
                <a:solidFill>
                  <a:schemeClr val="lt1"/>
                </a:solidFill>
              </a:rPr>
              <a:t>Physical/Digital Convergence and Datafication</a:t>
            </a:r>
            <a:endParaRPr sz="1100" dirty="0">
              <a:solidFill>
                <a:schemeClr val="lt1"/>
              </a:solidFill>
            </a:endParaRPr>
          </a:p>
        </p:txBody>
      </p:sp>
      <p:sp>
        <p:nvSpPr>
          <p:cNvPr id="240" name="Google Shape;240;p31"/>
          <p:cNvSpPr/>
          <p:nvPr/>
        </p:nvSpPr>
        <p:spPr>
          <a:xfrm>
            <a:off x="7417500" y="1615350"/>
            <a:ext cx="583500" cy="5577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300" b="1" dirty="0">
                <a:solidFill>
                  <a:schemeClr val="lt1"/>
                </a:solidFill>
              </a:rPr>
              <a:t>4.0</a:t>
            </a:r>
            <a:endParaRPr sz="1300" b="1" dirty="0">
              <a:solidFill>
                <a:schemeClr val="lt1"/>
              </a:solidFill>
            </a:endParaRPr>
          </a:p>
        </p:txBody>
      </p:sp>
      <p:sp>
        <p:nvSpPr>
          <p:cNvPr id="241" name="Google Shape;241;p31"/>
          <p:cNvSpPr txBox="1"/>
          <p:nvPr/>
        </p:nvSpPr>
        <p:spPr>
          <a:xfrm>
            <a:off x="527400" y="3961050"/>
            <a:ext cx="1870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i="1" dirty="0">
                <a:solidFill>
                  <a:schemeClr val="accent5"/>
                </a:solidFill>
              </a:rPr>
              <a:t>Common Theme: </a:t>
            </a:r>
            <a:endParaRPr sz="1900" b="1" i="1" dirty="0">
              <a:solidFill>
                <a:schemeClr val="accent5"/>
              </a:solidFill>
            </a:endParaRPr>
          </a:p>
        </p:txBody>
      </p:sp>
      <p:sp>
        <p:nvSpPr>
          <p:cNvPr id="242" name="Google Shape;242;p31"/>
          <p:cNvSpPr txBox="1"/>
          <p:nvPr/>
        </p:nvSpPr>
        <p:spPr>
          <a:xfrm>
            <a:off x="488125" y="3148475"/>
            <a:ext cx="1475700" cy="4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800" dirty="0">
                <a:solidFill>
                  <a:schemeClr val="lt1"/>
                </a:solidFill>
              </a:rPr>
              <a:t>1st to benefit from technology to create textiles.</a:t>
            </a:r>
            <a:endParaRPr sz="800" dirty="0">
              <a:solidFill>
                <a:schemeClr val="lt1"/>
              </a:solidFill>
            </a:endParaRPr>
          </a:p>
          <a:p>
            <a:pPr marL="0" lvl="0" indent="0" algn="ctr" rtl="0">
              <a:spcBef>
                <a:spcPts val="0"/>
              </a:spcBef>
              <a:spcAft>
                <a:spcPts val="0"/>
              </a:spcAft>
              <a:buNone/>
            </a:pPr>
            <a:endParaRPr sz="800" dirty="0"/>
          </a:p>
        </p:txBody>
      </p:sp>
      <p:sp>
        <p:nvSpPr>
          <p:cNvPr id="243" name="Google Shape;243;p31"/>
          <p:cNvSpPr txBox="1"/>
          <p:nvPr/>
        </p:nvSpPr>
        <p:spPr>
          <a:xfrm>
            <a:off x="2631900" y="3148475"/>
            <a:ext cx="1595100" cy="43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800" dirty="0">
                <a:solidFill>
                  <a:schemeClr val="lt1"/>
                </a:solidFill>
              </a:rPr>
              <a:t>Transformed manufacturing through electricity and assembly lines.</a:t>
            </a:r>
            <a:endParaRPr sz="800" dirty="0">
              <a:solidFill>
                <a:schemeClr val="lt1"/>
              </a:solidFill>
            </a:endParaRPr>
          </a:p>
          <a:p>
            <a:pPr marL="0" marR="0" lvl="0" indent="0" algn="ctr" rtl="0">
              <a:lnSpc>
                <a:spcPct val="100000"/>
              </a:lnSpc>
              <a:spcBef>
                <a:spcPts val="0"/>
              </a:spcBef>
              <a:spcAft>
                <a:spcPts val="0"/>
              </a:spcAft>
              <a:buNone/>
            </a:pPr>
            <a:endParaRPr sz="800" dirty="0">
              <a:solidFill>
                <a:schemeClr val="lt1"/>
              </a:solidFill>
            </a:endParaRPr>
          </a:p>
        </p:txBody>
      </p:sp>
      <p:sp>
        <p:nvSpPr>
          <p:cNvPr id="244" name="Google Shape;244;p31"/>
          <p:cNvSpPr txBox="1"/>
          <p:nvPr/>
        </p:nvSpPr>
        <p:spPr>
          <a:xfrm>
            <a:off x="4750950" y="3148475"/>
            <a:ext cx="1595100" cy="4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solidFill>
                  <a:schemeClr val="lt1"/>
                </a:solidFill>
              </a:rPr>
              <a:t>Advances in electronic testing, measurement tools, and computer development</a:t>
            </a:r>
            <a:endParaRPr sz="800" dirty="0">
              <a:solidFill>
                <a:schemeClr val="lt1"/>
              </a:solidFill>
            </a:endParaRPr>
          </a:p>
          <a:p>
            <a:pPr marL="0" marR="0" lvl="0" indent="0" algn="ctr" rtl="0">
              <a:lnSpc>
                <a:spcPct val="100000"/>
              </a:lnSpc>
              <a:spcBef>
                <a:spcPts val="0"/>
              </a:spcBef>
              <a:spcAft>
                <a:spcPts val="0"/>
              </a:spcAft>
              <a:buNone/>
            </a:pPr>
            <a:endParaRPr sz="800" dirty="0">
              <a:solidFill>
                <a:schemeClr val="lt1"/>
              </a:solidFill>
            </a:endParaRPr>
          </a:p>
        </p:txBody>
      </p:sp>
      <p:sp>
        <p:nvSpPr>
          <p:cNvPr id="245" name="Google Shape;245;p31"/>
          <p:cNvSpPr txBox="1"/>
          <p:nvPr/>
        </p:nvSpPr>
        <p:spPr>
          <a:xfrm>
            <a:off x="6748650" y="3148475"/>
            <a:ext cx="1921200" cy="4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800" dirty="0">
                <a:solidFill>
                  <a:schemeClr val="lt1"/>
                </a:solidFill>
              </a:rPr>
              <a:t>Transformed the way we understand, organize and engage customers</a:t>
            </a:r>
            <a:endParaRPr sz="800" dirty="0">
              <a:solidFill>
                <a:schemeClr val="lt1"/>
              </a:solidFill>
            </a:endParaRPr>
          </a:p>
          <a:p>
            <a:pPr marL="0" marR="0" lvl="0" indent="0" algn="ctr" rtl="0">
              <a:lnSpc>
                <a:spcPct val="100000"/>
              </a:lnSpc>
              <a:spcBef>
                <a:spcPts val="0"/>
              </a:spcBef>
              <a:spcAft>
                <a:spcPts val="0"/>
              </a:spcAft>
              <a:buNone/>
            </a:pPr>
            <a:endParaRPr sz="800" dirty="0">
              <a:solidFill>
                <a:schemeClr val="lt1"/>
              </a:solidFill>
            </a:endParaRPr>
          </a:p>
        </p:txBody>
      </p:sp>
      <p:pic>
        <p:nvPicPr>
          <p:cNvPr id="246" name="Google Shape;246;p31"/>
          <p:cNvPicPr preferRelativeResize="0"/>
          <p:nvPr/>
        </p:nvPicPr>
        <p:blipFill>
          <a:blip r:embed="rId3">
            <a:alphaModFix/>
          </a:blip>
          <a:stretch>
            <a:fillRect/>
          </a:stretch>
        </p:blipFill>
        <p:spPr>
          <a:xfrm>
            <a:off x="3067579" y="2862923"/>
            <a:ext cx="723743" cy="407100"/>
          </a:xfrm>
          <a:prstGeom prst="rect">
            <a:avLst/>
          </a:prstGeom>
          <a:noFill/>
          <a:ln>
            <a:noFill/>
          </a:ln>
        </p:spPr>
      </p:pic>
      <p:pic>
        <p:nvPicPr>
          <p:cNvPr id="247" name="Google Shape;247;p31"/>
          <p:cNvPicPr preferRelativeResize="0"/>
          <p:nvPr/>
        </p:nvPicPr>
        <p:blipFill>
          <a:blip r:embed="rId4">
            <a:alphaModFix/>
          </a:blip>
          <a:stretch>
            <a:fillRect/>
          </a:stretch>
        </p:blipFill>
        <p:spPr>
          <a:xfrm>
            <a:off x="5332951" y="2822250"/>
            <a:ext cx="431098" cy="431102"/>
          </a:xfrm>
          <a:prstGeom prst="rect">
            <a:avLst/>
          </a:prstGeom>
          <a:noFill/>
          <a:ln>
            <a:noFill/>
          </a:ln>
        </p:spPr>
      </p:pic>
      <p:sp>
        <p:nvSpPr>
          <p:cNvPr id="248" name="Google Shape;248;p31"/>
          <p:cNvSpPr txBox="1"/>
          <p:nvPr/>
        </p:nvSpPr>
        <p:spPr>
          <a:xfrm>
            <a:off x="468750" y="2910450"/>
            <a:ext cx="1566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chemeClr val="lt1"/>
                </a:solidFill>
                <a:latin typeface="EB Garamond Medium"/>
                <a:ea typeface="EB Garamond Medium"/>
                <a:cs typeface="EB Garamond Medium"/>
                <a:sym typeface="EB Garamond Medium"/>
              </a:rPr>
              <a:t>Quarry Bank Mill</a:t>
            </a:r>
            <a:endParaRPr sz="1200" dirty="0">
              <a:solidFill>
                <a:schemeClr val="lt1"/>
              </a:solidFill>
              <a:latin typeface="EB Garamond Medium"/>
              <a:ea typeface="EB Garamond Medium"/>
              <a:cs typeface="EB Garamond Medium"/>
              <a:sym typeface="EB Garamond Medium"/>
            </a:endParaRPr>
          </a:p>
        </p:txBody>
      </p:sp>
      <p:pic>
        <p:nvPicPr>
          <p:cNvPr id="249" name="Google Shape;249;p31"/>
          <p:cNvPicPr preferRelativeResize="0"/>
          <p:nvPr/>
        </p:nvPicPr>
        <p:blipFill>
          <a:blip r:embed="rId5">
            <a:alphaModFix/>
          </a:blip>
          <a:stretch>
            <a:fillRect/>
          </a:stretch>
        </p:blipFill>
        <p:spPr>
          <a:xfrm>
            <a:off x="7510637" y="2956026"/>
            <a:ext cx="397226" cy="278139"/>
          </a:xfrm>
          <a:prstGeom prst="rect">
            <a:avLst/>
          </a:prstGeom>
          <a:noFill/>
          <a:ln>
            <a:noFill/>
          </a:ln>
        </p:spPr>
      </p:pic>
    </p:spTree>
    <p:extLst>
      <p:ext uri="{BB962C8B-B14F-4D97-AF65-F5344CB8AC3E}">
        <p14:creationId xmlns:p14="http://schemas.microsoft.com/office/powerpoint/2010/main" val="224586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2"/>
          <p:cNvPicPr preferRelativeResize="0"/>
          <p:nvPr/>
        </p:nvPicPr>
        <p:blipFill rotWithShape="1">
          <a:blip r:embed="rId3">
            <a:alphaModFix/>
          </a:blip>
          <a:srcRect/>
          <a:stretch/>
        </p:blipFill>
        <p:spPr>
          <a:xfrm>
            <a:off x="0" y="0"/>
            <a:ext cx="9144000" cy="5143516"/>
          </a:xfrm>
          <a:prstGeom prst="rect">
            <a:avLst/>
          </a:prstGeom>
          <a:noFill/>
          <a:ln>
            <a:noFill/>
          </a:ln>
        </p:spPr>
      </p:pic>
      <p:sp>
        <p:nvSpPr>
          <p:cNvPr id="256" name="Google Shape;256;p32"/>
          <p:cNvSpPr txBox="1"/>
          <p:nvPr/>
        </p:nvSpPr>
        <p:spPr>
          <a:xfrm>
            <a:off x="2423925" y="1605225"/>
            <a:ext cx="57927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3400" b="1" dirty="0">
                <a:solidFill>
                  <a:schemeClr val="lt1"/>
                </a:solidFill>
              </a:rPr>
              <a:t>POWERING INDUSTRY 5.0</a:t>
            </a:r>
            <a:endParaRPr sz="3400" b="1" i="0" u="none" strike="noStrike" cap="none" dirty="0">
              <a:solidFill>
                <a:schemeClr val="lt1"/>
              </a:solidFill>
            </a:endParaRPr>
          </a:p>
        </p:txBody>
      </p:sp>
      <p:sp>
        <p:nvSpPr>
          <p:cNvPr id="257" name="Google Shape;257;p32"/>
          <p:cNvSpPr txBox="1">
            <a:spLocks noGrp="1"/>
          </p:cNvSpPr>
          <p:nvPr>
            <p:ph type="subTitle" idx="1"/>
          </p:nvPr>
        </p:nvSpPr>
        <p:spPr>
          <a:xfrm>
            <a:off x="2384625" y="1464615"/>
            <a:ext cx="3570000" cy="19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solidFill>
                  <a:schemeClr val="accent5"/>
                </a:solidFill>
              </a:rPr>
              <a:t>GENERATIVE AI: </a:t>
            </a:r>
            <a:endParaRPr sz="1100" b="1" dirty="0">
              <a:solidFill>
                <a:schemeClr val="accent5"/>
              </a:solidFill>
            </a:endParaRPr>
          </a:p>
        </p:txBody>
      </p:sp>
      <p:sp>
        <p:nvSpPr>
          <p:cNvPr id="258" name="Google Shape;258;p32"/>
          <p:cNvSpPr txBox="1"/>
          <p:nvPr/>
        </p:nvSpPr>
        <p:spPr>
          <a:xfrm>
            <a:off x="2384625" y="2260900"/>
            <a:ext cx="4938600" cy="10340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b="1" i="0" u="none" strike="noStrike" dirty="0">
                <a:solidFill>
                  <a:srgbClr val="FFFFFF"/>
                </a:solidFill>
                <a:effectLst/>
                <a:latin typeface="Arial" panose="020B0604020202020204" pitchFamily="34" charset="0"/>
              </a:rPr>
              <a:t>As we enter the fifth industrial revolution, we can expect to see similar elements – technology, innovation, and enhanced human capabilities. </a:t>
            </a:r>
            <a:endParaRPr sz="1600" b="1" dirty="0">
              <a:solidFill>
                <a:schemeClr val="lt1"/>
              </a:solidFill>
            </a:endParaRPr>
          </a:p>
        </p:txBody>
      </p:sp>
      <p:sp>
        <p:nvSpPr>
          <p:cNvPr id="259" name="Google Shape;259;p32"/>
          <p:cNvSpPr/>
          <p:nvPr/>
        </p:nvSpPr>
        <p:spPr>
          <a:xfrm>
            <a:off x="7294725" y="1494600"/>
            <a:ext cx="921900" cy="8811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3300" b="1">
                <a:solidFill>
                  <a:schemeClr val="lt1"/>
                </a:solidFill>
              </a:rPr>
              <a:t>5.0</a:t>
            </a:r>
            <a:endParaRPr sz="3300" b="1">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p:nvPr/>
        </p:nvSpPr>
        <p:spPr>
          <a:xfrm>
            <a:off x="1367363" y="1208725"/>
            <a:ext cx="603300" cy="3156900"/>
          </a:xfrm>
          <a:prstGeom prst="round2SameRect">
            <a:avLst>
              <a:gd name="adj1" fmla="val 16667"/>
              <a:gd name="adj2" fmla="val 0"/>
            </a:avLst>
          </a:prstGeom>
          <a:solidFill>
            <a:srgbClr val="00D4F9">
              <a:alpha val="50629"/>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txBox="1"/>
          <p:nvPr/>
        </p:nvSpPr>
        <p:spPr>
          <a:xfrm>
            <a:off x="359638" y="337389"/>
            <a:ext cx="80655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a:solidFill>
                  <a:schemeClr val="lt1"/>
                </a:solidFill>
              </a:rPr>
              <a:t>TIME TO ADOPTION</a:t>
            </a:r>
            <a:endParaRPr sz="2200" b="1" i="0" u="none" strike="noStrike" cap="none">
              <a:solidFill>
                <a:schemeClr val="lt1"/>
              </a:solidFill>
            </a:endParaRPr>
          </a:p>
        </p:txBody>
      </p:sp>
      <p:cxnSp>
        <p:nvCxnSpPr>
          <p:cNvPr id="267" name="Google Shape;267;p33"/>
          <p:cNvCxnSpPr/>
          <p:nvPr/>
        </p:nvCxnSpPr>
        <p:spPr>
          <a:xfrm>
            <a:off x="218150" y="4653650"/>
            <a:ext cx="8586000" cy="0"/>
          </a:xfrm>
          <a:prstGeom prst="straightConnector1">
            <a:avLst/>
          </a:prstGeom>
          <a:noFill/>
          <a:ln w="9525" cap="flat" cmpd="sng">
            <a:solidFill>
              <a:srgbClr val="F2F2F2"/>
            </a:solidFill>
            <a:prstDash val="solid"/>
            <a:round/>
            <a:headEnd type="none" w="sm" len="sm"/>
            <a:tailEnd type="none" w="sm" len="sm"/>
          </a:ln>
        </p:spPr>
      </p:cxnSp>
      <p:sp>
        <p:nvSpPr>
          <p:cNvPr id="268" name="Google Shape;268;p33"/>
          <p:cNvSpPr txBox="1">
            <a:spLocks noGrp="1"/>
          </p:cNvSpPr>
          <p:nvPr>
            <p:ph type="subTitle" idx="1"/>
          </p:nvPr>
        </p:nvSpPr>
        <p:spPr>
          <a:xfrm>
            <a:off x="359638" y="278490"/>
            <a:ext cx="3570000" cy="19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5"/>
                </a:solidFill>
              </a:rPr>
              <a:t>INDUSTRIAL REVOLUTIONS: </a:t>
            </a:r>
            <a:endParaRPr sz="800" b="1">
              <a:solidFill>
                <a:schemeClr val="accent5"/>
              </a:solidFill>
            </a:endParaRPr>
          </a:p>
        </p:txBody>
      </p:sp>
      <p:cxnSp>
        <p:nvCxnSpPr>
          <p:cNvPr id="269" name="Google Shape;269;p33"/>
          <p:cNvCxnSpPr/>
          <p:nvPr/>
        </p:nvCxnSpPr>
        <p:spPr>
          <a:xfrm>
            <a:off x="928538" y="1240875"/>
            <a:ext cx="0" cy="3124800"/>
          </a:xfrm>
          <a:prstGeom prst="straightConnector1">
            <a:avLst/>
          </a:prstGeom>
          <a:noFill/>
          <a:ln w="19050" cap="flat" cmpd="sng">
            <a:solidFill>
              <a:schemeClr val="lt1"/>
            </a:solidFill>
            <a:prstDash val="solid"/>
            <a:round/>
            <a:headEnd type="none" w="med" len="med"/>
            <a:tailEnd type="none" w="med" len="med"/>
          </a:ln>
        </p:spPr>
      </p:cxnSp>
      <p:cxnSp>
        <p:nvCxnSpPr>
          <p:cNvPr id="270" name="Google Shape;270;p33"/>
          <p:cNvCxnSpPr/>
          <p:nvPr/>
        </p:nvCxnSpPr>
        <p:spPr>
          <a:xfrm rot="10800000">
            <a:off x="915838" y="4365675"/>
            <a:ext cx="7344300" cy="0"/>
          </a:xfrm>
          <a:prstGeom prst="straightConnector1">
            <a:avLst/>
          </a:prstGeom>
          <a:noFill/>
          <a:ln w="19050" cap="flat" cmpd="sng">
            <a:solidFill>
              <a:schemeClr val="lt1"/>
            </a:solidFill>
            <a:prstDash val="solid"/>
            <a:round/>
            <a:headEnd type="none" w="med" len="med"/>
            <a:tailEnd type="none" w="med" len="med"/>
          </a:ln>
        </p:spPr>
      </p:cxnSp>
      <p:sp>
        <p:nvSpPr>
          <p:cNvPr id="271" name="Google Shape;271;p33"/>
          <p:cNvSpPr txBox="1"/>
          <p:nvPr/>
        </p:nvSpPr>
        <p:spPr>
          <a:xfrm rot="-5400000">
            <a:off x="-926737" y="2554475"/>
            <a:ext cx="28104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lt1"/>
                </a:solidFill>
              </a:rPr>
              <a:t>Number of Years to Widespread Adoption</a:t>
            </a:r>
            <a:endParaRPr sz="900">
              <a:solidFill>
                <a:schemeClr val="lt1"/>
              </a:solidFill>
            </a:endParaRPr>
          </a:p>
        </p:txBody>
      </p:sp>
      <p:sp>
        <p:nvSpPr>
          <p:cNvPr id="272" name="Google Shape;272;p33"/>
          <p:cNvSpPr/>
          <p:nvPr/>
        </p:nvSpPr>
        <p:spPr>
          <a:xfrm>
            <a:off x="1445213" y="4149700"/>
            <a:ext cx="447600" cy="4278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200" b="1">
                <a:solidFill>
                  <a:schemeClr val="lt1"/>
                </a:solidFill>
              </a:rPr>
              <a:t>1.0</a:t>
            </a:r>
            <a:endParaRPr sz="1200" b="1">
              <a:solidFill>
                <a:schemeClr val="lt1"/>
              </a:solidFill>
            </a:endParaRPr>
          </a:p>
        </p:txBody>
      </p:sp>
      <p:sp>
        <p:nvSpPr>
          <p:cNvPr id="273" name="Google Shape;273;p33"/>
          <p:cNvSpPr/>
          <p:nvPr/>
        </p:nvSpPr>
        <p:spPr>
          <a:xfrm>
            <a:off x="2431363" y="1896675"/>
            <a:ext cx="603300" cy="2469000"/>
          </a:xfrm>
          <a:prstGeom prst="round2SameRect">
            <a:avLst>
              <a:gd name="adj1" fmla="val 16667"/>
              <a:gd name="adj2" fmla="val 0"/>
            </a:avLst>
          </a:prstGeom>
          <a:solidFill>
            <a:srgbClr val="00D4F9">
              <a:alpha val="50629"/>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3495363" y="3034675"/>
            <a:ext cx="603300" cy="1331100"/>
          </a:xfrm>
          <a:prstGeom prst="round2SameRect">
            <a:avLst>
              <a:gd name="adj1" fmla="val 16667"/>
              <a:gd name="adj2" fmla="val 0"/>
            </a:avLst>
          </a:prstGeom>
          <a:solidFill>
            <a:srgbClr val="00D4F9">
              <a:alpha val="50629"/>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p:nvPr/>
        </p:nvSpPr>
        <p:spPr>
          <a:xfrm>
            <a:off x="4559363" y="3581150"/>
            <a:ext cx="603300" cy="784500"/>
          </a:xfrm>
          <a:prstGeom prst="round2SameRect">
            <a:avLst>
              <a:gd name="adj1" fmla="val 16667"/>
              <a:gd name="adj2" fmla="val 0"/>
            </a:avLst>
          </a:prstGeom>
          <a:solidFill>
            <a:srgbClr val="00D4F9">
              <a:alpha val="50629"/>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5623338" y="4121225"/>
            <a:ext cx="603300" cy="244500"/>
          </a:xfrm>
          <a:prstGeom prst="round2SameRect">
            <a:avLst>
              <a:gd name="adj1" fmla="val 16667"/>
              <a:gd name="adj2" fmla="val 0"/>
            </a:avLst>
          </a:prstGeom>
          <a:solidFill>
            <a:srgbClr val="00D4F9">
              <a:alpha val="50629"/>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2509206" y="4149700"/>
            <a:ext cx="447600" cy="4278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200" b="1">
                <a:solidFill>
                  <a:schemeClr val="lt1"/>
                </a:solidFill>
              </a:rPr>
              <a:t>2.0</a:t>
            </a:r>
            <a:endParaRPr sz="1200" b="1">
              <a:solidFill>
                <a:schemeClr val="lt1"/>
              </a:solidFill>
            </a:endParaRPr>
          </a:p>
        </p:txBody>
      </p:sp>
      <p:sp>
        <p:nvSpPr>
          <p:cNvPr id="280" name="Google Shape;280;p33"/>
          <p:cNvSpPr/>
          <p:nvPr/>
        </p:nvSpPr>
        <p:spPr>
          <a:xfrm>
            <a:off x="3573200" y="4149700"/>
            <a:ext cx="447600" cy="4278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200" b="1">
                <a:solidFill>
                  <a:schemeClr val="lt1"/>
                </a:solidFill>
              </a:rPr>
              <a:t>3.0</a:t>
            </a:r>
            <a:endParaRPr sz="1200" b="1">
              <a:solidFill>
                <a:schemeClr val="lt1"/>
              </a:solidFill>
            </a:endParaRPr>
          </a:p>
        </p:txBody>
      </p:sp>
      <p:sp>
        <p:nvSpPr>
          <p:cNvPr id="281" name="Google Shape;281;p33"/>
          <p:cNvSpPr/>
          <p:nvPr/>
        </p:nvSpPr>
        <p:spPr>
          <a:xfrm>
            <a:off x="4637194" y="4149700"/>
            <a:ext cx="447600" cy="4278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200" b="1">
                <a:solidFill>
                  <a:schemeClr val="lt1"/>
                </a:solidFill>
              </a:rPr>
              <a:t>4.0</a:t>
            </a:r>
            <a:endParaRPr sz="1200" b="1">
              <a:solidFill>
                <a:schemeClr val="lt1"/>
              </a:solidFill>
            </a:endParaRPr>
          </a:p>
        </p:txBody>
      </p:sp>
      <p:sp>
        <p:nvSpPr>
          <p:cNvPr id="282" name="Google Shape;282;p33"/>
          <p:cNvSpPr/>
          <p:nvPr/>
        </p:nvSpPr>
        <p:spPr>
          <a:xfrm>
            <a:off x="5701188" y="4149700"/>
            <a:ext cx="447600" cy="4278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200" b="1">
                <a:solidFill>
                  <a:schemeClr val="lt1"/>
                </a:solidFill>
              </a:rPr>
              <a:t>5.0</a:t>
            </a:r>
            <a:endParaRPr sz="1200" b="1">
              <a:solidFill>
                <a:schemeClr val="lt1"/>
              </a:solidFill>
            </a:endParaRPr>
          </a:p>
        </p:txBody>
      </p:sp>
      <p:sp>
        <p:nvSpPr>
          <p:cNvPr id="293" name="Google Shape;293;p33"/>
          <p:cNvSpPr/>
          <p:nvPr/>
        </p:nvSpPr>
        <p:spPr>
          <a:xfrm rot="2700000">
            <a:off x="1618101" y="1044901"/>
            <a:ext cx="101823" cy="10182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txBox="1"/>
          <p:nvPr/>
        </p:nvSpPr>
        <p:spPr>
          <a:xfrm>
            <a:off x="519088" y="1118050"/>
            <a:ext cx="40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100</a:t>
            </a:r>
            <a:endParaRPr sz="900">
              <a:solidFill>
                <a:schemeClr val="lt1"/>
              </a:solidFill>
            </a:endParaRPr>
          </a:p>
        </p:txBody>
      </p:sp>
      <p:sp>
        <p:nvSpPr>
          <p:cNvPr id="308" name="Google Shape;308;p33"/>
          <p:cNvSpPr txBox="1"/>
          <p:nvPr/>
        </p:nvSpPr>
        <p:spPr>
          <a:xfrm>
            <a:off x="519088" y="4194250"/>
            <a:ext cx="40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0</a:t>
            </a:r>
            <a:endParaRPr sz="900">
              <a:solidFill>
                <a:schemeClr val="lt1"/>
              </a:solidFill>
            </a:endParaRPr>
          </a:p>
        </p:txBody>
      </p:sp>
      <p:sp>
        <p:nvSpPr>
          <p:cNvPr id="309" name="Google Shape;309;p33"/>
          <p:cNvSpPr txBox="1"/>
          <p:nvPr/>
        </p:nvSpPr>
        <p:spPr>
          <a:xfrm>
            <a:off x="519088" y="2656150"/>
            <a:ext cx="40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50</a:t>
            </a:r>
            <a:endParaRPr sz="900">
              <a:solidFill>
                <a:schemeClr val="lt1"/>
              </a:solidFill>
            </a:endParaRPr>
          </a:p>
        </p:txBody>
      </p:sp>
      <p:grpSp>
        <p:nvGrpSpPr>
          <p:cNvPr id="7" name="Group 6">
            <a:extLst>
              <a:ext uri="{FF2B5EF4-FFF2-40B4-BE49-F238E27FC236}">
                <a16:creationId xmlns:a16="http://schemas.microsoft.com/office/drawing/2014/main" id="{2683F1AF-9099-C828-423D-6BB01A4AA983}"/>
              </a:ext>
            </a:extLst>
          </p:cNvPr>
          <p:cNvGrpSpPr/>
          <p:nvPr/>
        </p:nvGrpSpPr>
        <p:grpSpPr>
          <a:xfrm>
            <a:off x="879038" y="1133246"/>
            <a:ext cx="7588850" cy="3262183"/>
            <a:chOff x="879038" y="1133246"/>
            <a:chExt cx="7588850" cy="3262183"/>
          </a:xfrm>
        </p:grpSpPr>
        <p:sp>
          <p:nvSpPr>
            <p:cNvPr id="285" name="Google Shape;285;p33"/>
            <p:cNvSpPr txBox="1"/>
            <p:nvPr/>
          </p:nvSpPr>
          <p:spPr>
            <a:xfrm>
              <a:off x="6962788" y="1133246"/>
              <a:ext cx="1505100" cy="3538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accent4"/>
                  </a:solidFill>
                </a:rPr>
                <a:t>POPULATION: 8B</a:t>
              </a:r>
              <a:endParaRPr sz="1100" b="1">
                <a:solidFill>
                  <a:schemeClr val="accent4"/>
                </a:solidFill>
              </a:endParaRPr>
            </a:p>
          </p:txBody>
        </p:sp>
        <p:sp>
          <p:nvSpPr>
            <p:cNvPr id="286" name="Google Shape;286;p33"/>
            <p:cNvSpPr txBox="1"/>
            <p:nvPr/>
          </p:nvSpPr>
          <p:spPr>
            <a:xfrm>
              <a:off x="879038" y="4056861"/>
              <a:ext cx="514800" cy="3385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accent4"/>
                  </a:solidFill>
                </a:rPr>
                <a:t>1.2B</a:t>
              </a:r>
              <a:endParaRPr sz="1000" b="1">
                <a:solidFill>
                  <a:schemeClr val="accent4"/>
                </a:solidFill>
              </a:endParaRPr>
            </a:p>
          </p:txBody>
        </p:sp>
        <p:pic>
          <p:nvPicPr>
            <p:cNvPr id="4" name="Picture 3" descr="A yellow line on a black background&#10;&#10;Description automatically generated">
              <a:extLst>
                <a:ext uri="{FF2B5EF4-FFF2-40B4-BE49-F238E27FC236}">
                  <a16:creationId xmlns:a16="http://schemas.microsoft.com/office/drawing/2014/main" id="{6D31EBF8-1733-007E-DAEC-F9B7B91B8D6F}"/>
                </a:ext>
              </a:extLst>
            </p:cNvPr>
            <p:cNvPicPr>
              <a:picLocks noChangeAspect="1"/>
            </p:cNvPicPr>
            <p:nvPr/>
          </p:nvPicPr>
          <p:blipFill>
            <a:blip r:embed="rId3"/>
            <a:stretch>
              <a:fillRect/>
            </a:stretch>
          </p:blipFill>
          <p:spPr>
            <a:xfrm>
              <a:off x="1300781" y="1279412"/>
              <a:ext cx="5661713" cy="2963849"/>
            </a:xfrm>
            <a:prstGeom prst="rect">
              <a:avLst/>
            </a:prstGeom>
          </p:spPr>
        </p:pic>
      </p:grpSp>
      <p:grpSp>
        <p:nvGrpSpPr>
          <p:cNvPr id="8" name="Group 7">
            <a:extLst>
              <a:ext uri="{FF2B5EF4-FFF2-40B4-BE49-F238E27FC236}">
                <a16:creationId xmlns:a16="http://schemas.microsoft.com/office/drawing/2014/main" id="{6A4A5BC6-E6F3-F59E-0316-91B5A9AE8637}"/>
              </a:ext>
            </a:extLst>
          </p:cNvPr>
          <p:cNvGrpSpPr/>
          <p:nvPr/>
        </p:nvGrpSpPr>
        <p:grpSpPr>
          <a:xfrm>
            <a:off x="1167128" y="1279412"/>
            <a:ext cx="7236360" cy="3062600"/>
            <a:chOff x="1167128" y="1310825"/>
            <a:chExt cx="7236360" cy="3062600"/>
          </a:xfrm>
        </p:grpSpPr>
        <p:sp>
          <p:nvSpPr>
            <p:cNvPr id="289" name="Google Shape;289;p33"/>
            <p:cNvSpPr txBox="1"/>
            <p:nvPr/>
          </p:nvSpPr>
          <p:spPr>
            <a:xfrm>
              <a:off x="6898388" y="4019425"/>
              <a:ext cx="1505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accent3"/>
                  </a:solidFill>
                </a:rPr>
                <a:t>SKEPTICISM LAG</a:t>
              </a:r>
              <a:endParaRPr sz="1100" b="1">
                <a:solidFill>
                  <a:schemeClr val="accent3"/>
                </a:solidFill>
              </a:endParaRPr>
            </a:p>
          </p:txBody>
        </p:sp>
        <p:pic>
          <p:nvPicPr>
            <p:cNvPr id="6" name="Picture 5" descr="A red line on a black background&#10;&#10;Description automatically generated">
              <a:extLst>
                <a:ext uri="{FF2B5EF4-FFF2-40B4-BE49-F238E27FC236}">
                  <a16:creationId xmlns:a16="http://schemas.microsoft.com/office/drawing/2014/main" id="{F3DA38F0-6EE6-F617-D4DD-8B4DF2030400}"/>
                </a:ext>
              </a:extLst>
            </p:cNvPr>
            <p:cNvPicPr>
              <a:picLocks noChangeAspect="1"/>
            </p:cNvPicPr>
            <p:nvPr/>
          </p:nvPicPr>
          <p:blipFill>
            <a:blip r:embed="rId4"/>
            <a:stretch>
              <a:fillRect/>
            </a:stretch>
          </p:blipFill>
          <p:spPr>
            <a:xfrm>
              <a:off x="1167128" y="1310825"/>
              <a:ext cx="5706772" cy="2911237"/>
            </a:xfrm>
            <a:prstGeom prst="rect">
              <a:avLst/>
            </a:prstGeom>
          </p:spPr>
        </p:pic>
      </p:grpSp>
      <p:sp>
        <p:nvSpPr>
          <p:cNvPr id="274" name="Google Shape;274;p33"/>
          <p:cNvSpPr/>
          <p:nvPr/>
        </p:nvSpPr>
        <p:spPr>
          <a:xfrm>
            <a:off x="1217050" y="2423875"/>
            <a:ext cx="925800" cy="186600"/>
          </a:xfrm>
          <a:prstGeom prst="roundRect">
            <a:avLst>
              <a:gd name="adj" fmla="val 16667"/>
            </a:avLst>
          </a:prstGeom>
          <a:solidFill>
            <a:srgbClr val="000000">
              <a:alpha val="6149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rPr>
              <a:t>1750 - 1850</a:t>
            </a:r>
            <a:endParaRPr sz="1000">
              <a:solidFill>
                <a:schemeClr val="lt1"/>
              </a:solidFill>
            </a:endParaRPr>
          </a:p>
        </p:txBody>
      </p:sp>
      <p:sp>
        <p:nvSpPr>
          <p:cNvPr id="275" name="Google Shape;275;p33"/>
          <p:cNvSpPr/>
          <p:nvPr/>
        </p:nvSpPr>
        <p:spPr>
          <a:xfrm>
            <a:off x="2270100" y="2709975"/>
            <a:ext cx="925800" cy="186600"/>
          </a:xfrm>
          <a:prstGeom prst="roundRect">
            <a:avLst>
              <a:gd name="adj" fmla="val 16667"/>
            </a:avLst>
          </a:prstGeom>
          <a:solidFill>
            <a:srgbClr val="000000">
              <a:alpha val="6149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rPr>
              <a:t>1860 - 1930</a:t>
            </a:r>
            <a:endParaRPr sz="1000">
              <a:solidFill>
                <a:schemeClr val="lt1"/>
              </a:solidFill>
            </a:endParaRPr>
          </a:p>
        </p:txBody>
      </p:sp>
      <p:sp>
        <p:nvSpPr>
          <p:cNvPr id="290" name="Google Shape;290;p33"/>
          <p:cNvSpPr/>
          <p:nvPr/>
        </p:nvSpPr>
        <p:spPr>
          <a:xfrm>
            <a:off x="3334100" y="3468650"/>
            <a:ext cx="925800" cy="186600"/>
          </a:xfrm>
          <a:prstGeom prst="roundRect">
            <a:avLst>
              <a:gd name="adj" fmla="val 16667"/>
            </a:avLst>
          </a:prstGeom>
          <a:solidFill>
            <a:srgbClr val="000000">
              <a:alpha val="6149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rPr>
              <a:t>1960 - 2000</a:t>
            </a:r>
            <a:endParaRPr sz="1000">
              <a:solidFill>
                <a:schemeClr val="lt1"/>
              </a:solidFill>
            </a:endParaRPr>
          </a:p>
        </p:txBody>
      </p:sp>
      <p:sp>
        <p:nvSpPr>
          <p:cNvPr id="291" name="Google Shape;291;p33"/>
          <p:cNvSpPr/>
          <p:nvPr/>
        </p:nvSpPr>
        <p:spPr>
          <a:xfrm>
            <a:off x="4398088" y="3751550"/>
            <a:ext cx="925800" cy="186600"/>
          </a:xfrm>
          <a:prstGeom prst="roundRect">
            <a:avLst>
              <a:gd name="adj" fmla="val 16667"/>
            </a:avLst>
          </a:prstGeom>
          <a:solidFill>
            <a:srgbClr val="000000">
              <a:alpha val="6149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rPr>
              <a:t>2000 - 2020</a:t>
            </a:r>
            <a:endParaRPr sz="1000">
              <a:solidFill>
                <a:schemeClr val="lt1"/>
              </a:solidFill>
            </a:endParaRPr>
          </a:p>
        </p:txBody>
      </p:sp>
      <p:sp>
        <p:nvSpPr>
          <p:cNvPr id="292" name="Google Shape;292;p33"/>
          <p:cNvSpPr/>
          <p:nvPr/>
        </p:nvSpPr>
        <p:spPr>
          <a:xfrm>
            <a:off x="5585013" y="3886950"/>
            <a:ext cx="679800" cy="186600"/>
          </a:xfrm>
          <a:prstGeom prst="roundRect">
            <a:avLst>
              <a:gd name="adj" fmla="val 16667"/>
            </a:avLst>
          </a:prstGeom>
          <a:solidFill>
            <a:srgbClr val="000000">
              <a:alpha val="6149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rPr>
              <a:t>2020+</a:t>
            </a:r>
            <a:endParaRPr sz="1000">
              <a:solidFill>
                <a:schemeClr val="lt1"/>
              </a:solidFill>
            </a:endParaRPr>
          </a:p>
        </p:txBody>
      </p:sp>
      <p:sp>
        <p:nvSpPr>
          <p:cNvPr id="294" name="Google Shape;294;p33"/>
          <p:cNvSpPr/>
          <p:nvPr/>
        </p:nvSpPr>
        <p:spPr>
          <a:xfrm>
            <a:off x="1340063" y="965038"/>
            <a:ext cx="679800" cy="153000"/>
          </a:xfrm>
          <a:prstGeom prst="roundRect">
            <a:avLst>
              <a:gd name="adj" fmla="val 16667"/>
            </a:avLst>
          </a:prstGeom>
          <a:solidFill>
            <a:schemeClr val="l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850" b="1">
                <a:solidFill>
                  <a:schemeClr val="accent1"/>
                </a:solidFill>
              </a:rPr>
              <a:t>Eli Whitney</a:t>
            </a:r>
            <a:endParaRPr sz="850" b="1">
              <a:solidFill>
                <a:schemeClr val="accent1"/>
              </a:solidFill>
            </a:endParaRPr>
          </a:p>
        </p:txBody>
      </p:sp>
      <p:grpSp>
        <p:nvGrpSpPr>
          <p:cNvPr id="295" name="Google Shape;295;p33"/>
          <p:cNvGrpSpPr/>
          <p:nvPr/>
        </p:nvGrpSpPr>
        <p:grpSpPr>
          <a:xfrm>
            <a:off x="2393113" y="1627750"/>
            <a:ext cx="679800" cy="202775"/>
            <a:chOff x="2261825" y="989925"/>
            <a:chExt cx="679800" cy="202775"/>
          </a:xfrm>
        </p:grpSpPr>
        <p:sp>
          <p:nvSpPr>
            <p:cNvPr id="296" name="Google Shape;296;p33"/>
            <p:cNvSpPr/>
            <p:nvPr/>
          </p:nvSpPr>
          <p:spPr>
            <a:xfrm rot="2700000">
              <a:off x="2539863" y="1069788"/>
              <a:ext cx="101823" cy="10182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2261825" y="989925"/>
              <a:ext cx="679800" cy="153000"/>
            </a:xfrm>
            <a:prstGeom prst="roundRect">
              <a:avLst>
                <a:gd name="adj" fmla="val 16667"/>
              </a:avLst>
            </a:prstGeom>
            <a:solidFill>
              <a:schemeClr val="l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850" b="1">
                  <a:solidFill>
                    <a:schemeClr val="accent1"/>
                  </a:solidFill>
                </a:rPr>
                <a:t>Henry Ford</a:t>
              </a:r>
              <a:endParaRPr sz="850" b="1">
                <a:solidFill>
                  <a:schemeClr val="accent1"/>
                </a:solidFill>
              </a:endParaRPr>
            </a:p>
          </p:txBody>
        </p:sp>
      </p:grpSp>
      <p:grpSp>
        <p:nvGrpSpPr>
          <p:cNvPr id="298" name="Google Shape;298;p33"/>
          <p:cNvGrpSpPr/>
          <p:nvPr/>
        </p:nvGrpSpPr>
        <p:grpSpPr>
          <a:xfrm>
            <a:off x="3360135" y="2749776"/>
            <a:ext cx="873747" cy="202775"/>
            <a:chOff x="2261825" y="989925"/>
            <a:chExt cx="679800" cy="202775"/>
          </a:xfrm>
        </p:grpSpPr>
        <p:sp>
          <p:nvSpPr>
            <p:cNvPr id="299" name="Google Shape;299;p33"/>
            <p:cNvSpPr/>
            <p:nvPr/>
          </p:nvSpPr>
          <p:spPr>
            <a:xfrm rot="2700000">
              <a:off x="2539863" y="1069788"/>
              <a:ext cx="101823" cy="10182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2261825" y="989925"/>
              <a:ext cx="679800" cy="153000"/>
            </a:xfrm>
            <a:prstGeom prst="roundRect">
              <a:avLst>
                <a:gd name="adj" fmla="val 16667"/>
              </a:avLst>
            </a:prstGeom>
            <a:solidFill>
              <a:schemeClr val="l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850" b="1">
                  <a:solidFill>
                    <a:schemeClr val="accent1"/>
                  </a:solidFill>
                </a:rPr>
                <a:t>David Packard</a:t>
              </a:r>
              <a:endParaRPr sz="850" b="1">
                <a:solidFill>
                  <a:schemeClr val="accent1"/>
                </a:solidFill>
              </a:endParaRPr>
            </a:p>
          </p:txBody>
        </p:sp>
      </p:grpSp>
      <p:grpSp>
        <p:nvGrpSpPr>
          <p:cNvPr id="301" name="Google Shape;301;p33"/>
          <p:cNvGrpSpPr/>
          <p:nvPr/>
        </p:nvGrpSpPr>
        <p:grpSpPr>
          <a:xfrm>
            <a:off x="4424110" y="3316551"/>
            <a:ext cx="873747" cy="202775"/>
            <a:chOff x="2261825" y="989925"/>
            <a:chExt cx="679800" cy="202775"/>
          </a:xfrm>
        </p:grpSpPr>
        <p:sp>
          <p:nvSpPr>
            <p:cNvPr id="302" name="Google Shape;302;p33"/>
            <p:cNvSpPr/>
            <p:nvPr/>
          </p:nvSpPr>
          <p:spPr>
            <a:xfrm rot="2700000">
              <a:off x="2539863" y="1069788"/>
              <a:ext cx="101823" cy="10182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2261825" y="989925"/>
              <a:ext cx="679800" cy="153000"/>
            </a:xfrm>
            <a:prstGeom prst="roundRect">
              <a:avLst>
                <a:gd name="adj" fmla="val 16667"/>
              </a:avLst>
            </a:prstGeom>
            <a:solidFill>
              <a:schemeClr val="l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850" b="1">
                  <a:solidFill>
                    <a:schemeClr val="accent1"/>
                  </a:solidFill>
                </a:rPr>
                <a:t>Marc Benioff</a:t>
              </a:r>
              <a:endParaRPr sz="850" b="1">
                <a:solidFill>
                  <a:schemeClr val="accent1"/>
                </a:solidFill>
              </a:endParaRPr>
            </a:p>
          </p:txBody>
        </p:sp>
      </p:grpSp>
      <p:grpSp>
        <p:nvGrpSpPr>
          <p:cNvPr id="304" name="Google Shape;304;p33"/>
          <p:cNvGrpSpPr/>
          <p:nvPr/>
        </p:nvGrpSpPr>
        <p:grpSpPr>
          <a:xfrm>
            <a:off x="5585088" y="3598838"/>
            <a:ext cx="679800" cy="202775"/>
            <a:chOff x="2261825" y="989925"/>
            <a:chExt cx="679800" cy="202775"/>
          </a:xfrm>
        </p:grpSpPr>
        <p:sp>
          <p:nvSpPr>
            <p:cNvPr id="305" name="Google Shape;305;p33"/>
            <p:cNvSpPr/>
            <p:nvPr/>
          </p:nvSpPr>
          <p:spPr>
            <a:xfrm rot="2700000">
              <a:off x="2539863" y="1069788"/>
              <a:ext cx="101823" cy="10182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2261825" y="989925"/>
              <a:ext cx="679800" cy="153000"/>
            </a:xfrm>
            <a:prstGeom prst="roundRect">
              <a:avLst>
                <a:gd name="adj" fmla="val 16667"/>
              </a:avLst>
            </a:prstGeom>
            <a:solidFill>
              <a:schemeClr val="l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850" b="1">
                  <a:solidFill>
                    <a:schemeClr val="accent1"/>
                  </a:solidFill>
                </a:rPr>
                <a:t>???</a:t>
              </a:r>
              <a:endParaRPr sz="850" b="1">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4"/>
          <p:cNvSpPr txBox="1"/>
          <p:nvPr/>
        </p:nvSpPr>
        <p:spPr>
          <a:xfrm>
            <a:off x="359638" y="337389"/>
            <a:ext cx="80655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a:solidFill>
                  <a:schemeClr val="lt1"/>
                </a:solidFill>
              </a:rPr>
              <a:t>PACE OF ENTERPRISE AI ADOPTION</a:t>
            </a:r>
            <a:endParaRPr sz="2200" b="1" i="0" u="none" strike="noStrike" cap="none">
              <a:solidFill>
                <a:schemeClr val="lt1"/>
              </a:solidFill>
            </a:endParaRPr>
          </a:p>
        </p:txBody>
      </p:sp>
      <p:sp>
        <p:nvSpPr>
          <p:cNvPr id="315" name="Google Shape;315;p34"/>
          <p:cNvSpPr txBox="1"/>
          <p:nvPr/>
        </p:nvSpPr>
        <p:spPr>
          <a:xfrm>
            <a:off x="6734200" y="4382250"/>
            <a:ext cx="2023800" cy="276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600">
                <a:solidFill>
                  <a:schemeClr val="lt1"/>
                </a:solidFill>
              </a:rPr>
              <a:t>SOURCE: </a:t>
            </a:r>
            <a:r>
              <a:rPr lang="en" sz="600" u="sng">
                <a:solidFill>
                  <a:schemeClr val="accent5"/>
                </a:solidFill>
                <a:hlinkClick r:id="rId3">
                  <a:extLst>
                    <a:ext uri="{A12FA001-AC4F-418D-AE19-62706E023703}">
                      <ahyp:hlinkClr xmlns:ahyp="http://schemas.microsoft.com/office/drawing/2018/hyperlinkcolor" val="tx"/>
                    </a:ext>
                  </a:extLst>
                </a:hlinkClick>
              </a:rPr>
              <a:t>STATISTA, AUG 2023</a:t>
            </a:r>
            <a:endParaRPr sz="600">
              <a:solidFill>
                <a:schemeClr val="accent5"/>
              </a:solidFill>
            </a:endParaRPr>
          </a:p>
        </p:txBody>
      </p:sp>
      <p:sp>
        <p:nvSpPr>
          <p:cNvPr id="316" name="Google Shape;316;p34"/>
          <p:cNvSpPr txBox="1"/>
          <p:nvPr/>
        </p:nvSpPr>
        <p:spPr>
          <a:xfrm>
            <a:off x="3652850" y="4193775"/>
            <a:ext cx="1543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lt1"/>
                </a:solidFill>
              </a:rPr>
              <a:t>Share of Respondents</a:t>
            </a:r>
            <a:endParaRPr sz="900" b="1">
              <a:solidFill>
                <a:schemeClr val="lt1"/>
              </a:solidFill>
            </a:endParaRPr>
          </a:p>
        </p:txBody>
      </p:sp>
      <p:cxnSp>
        <p:nvCxnSpPr>
          <p:cNvPr id="317" name="Google Shape;317;p34"/>
          <p:cNvCxnSpPr/>
          <p:nvPr/>
        </p:nvCxnSpPr>
        <p:spPr>
          <a:xfrm rot="10800000">
            <a:off x="2026601" y="3972960"/>
            <a:ext cx="5098800" cy="0"/>
          </a:xfrm>
          <a:prstGeom prst="straightConnector1">
            <a:avLst/>
          </a:prstGeom>
          <a:noFill/>
          <a:ln w="19050" cap="flat" cmpd="sng">
            <a:solidFill>
              <a:schemeClr val="lt1"/>
            </a:solidFill>
            <a:prstDash val="solid"/>
            <a:round/>
            <a:headEnd type="none" w="med" len="med"/>
            <a:tailEnd type="none" w="med" len="med"/>
          </a:ln>
        </p:spPr>
      </p:cxnSp>
      <p:sp>
        <p:nvSpPr>
          <p:cNvPr id="318" name="Google Shape;318;p34"/>
          <p:cNvSpPr txBox="1"/>
          <p:nvPr/>
        </p:nvSpPr>
        <p:spPr>
          <a:xfrm>
            <a:off x="-7621" y="1351398"/>
            <a:ext cx="1969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Marketing and Advertising</a:t>
            </a:r>
            <a:endParaRPr sz="900">
              <a:solidFill>
                <a:schemeClr val="lt1"/>
              </a:solidFill>
            </a:endParaRPr>
          </a:p>
        </p:txBody>
      </p:sp>
      <p:sp>
        <p:nvSpPr>
          <p:cNvPr id="319" name="Google Shape;319;p34"/>
          <p:cNvSpPr txBox="1"/>
          <p:nvPr/>
        </p:nvSpPr>
        <p:spPr>
          <a:xfrm>
            <a:off x="-7621" y="1796420"/>
            <a:ext cx="1969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Technology</a:t>
            </a:r>
            <a:endParaRPr sz="900">
              <a:solidFill>
                <a:schemeClr val="lt1"/>
              </a:solidFill>
            </a:endParaRPr>
          </a:p>
        </p:txBody>
      </p:sp>
      <p:sp>
        <p:nvSpPr>
          <p:cNvPr id="320" name="Google Shape;320;p34"/>
          <p:cNvSpPr txBox="1"/>
          <p:nvPr/>
        </p:nvSpPr>
        <p:spPr>
          <a:xfrm>
            <a:off x="-7621" y="2241443"/>
            <a:ext cx="1969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Consulting</a:t>
            </a:r>
            <a:endParaRPr sz="900">
              <a:solidFill>
                <a:schemeClr val="lt1"/>
              </a:solidFill>
            </a:endParaRPr>
          </a:p>
        </p:txBody>
      </p:sp>
      <p:sp>
        <p:nvSpPr>
          <p:cNvPr id="321" name="Google Shape;321;p34"/>
          <p:cNvSpPr txBox="1"/>
          <p:nvPr/>
        </p:nvSpPr>
        <p:spPr>
          <a:xfrm>
            <a:off x="-7621" y="2686465"/>
            <a:ext cx="1969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Teaching</a:t>
            </a:r>
            <a:endParaRPr sz="900">
              <a:solidFill>
                <a:schemeClr val="lt1"/>
              </a:solidFill>
            </a:endParaRPr>
          </a:p>
        </p:txBody>
      </p:sp>
      <p:sp>
        <p:nvSpPr>
          <p:cNvPr id="322" name="Google Shape;322;p34"/>
          <p:cNvSpPr txBox="1"/>
          <p:nvPr/>
        </p:nvSpPr>
        <p:spPr>
          <a:xfrm>
            <a:off x="-7621" y="3131488"/>
            <a:ext cx="1969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Accounting</a:t>
            </a:r>
            <a:endParaRPr sz="900">
              <a:solidFill>
                <a:schemeClr val="lt1"/>
              </a:solidFill>
            </a:endParaRPr>
          </a:p>
        </p:txBody>
      </p:sp>
      <p:sp>
        <p:nvSpPr>
          <p:cNvPr id="323" name="Google Shape;323;p34"/>
          <p:cNvSpPr txBox="1"/>
          <p:nvPr/>
        </p:nvSpPr>
        <p:spPr>
          <a:xfrm>
            <a:off x="-7621" y="3576510"/>
            <a:ext cx="1969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solidFill>
                  <a:schemeClr val="lt1"/>
                </a:solidFill>
              </a:rPr>
              <a:t>Healthcare</a:t>
            </a:r>
            <a:endParaRPr sz="900">
              <a:solidFill>
                <a:schemeClr val="lt1"/>
              </a:solidFill>
            </a:endParaRPr>
          </a:p>
        </p:txBody>
      </p:sp>
      <p:cxnSp>
        <p:nvCxnSpPr>
          <p:cNvPr id="324" name="Google Shape;324;p34"/>
          <p:cNvCxnSpPr/>
          <p:nvPr/>
        </p:nvCxnSpPr>
        <p:spPr>
          <a:xfrm>
            <a:off x="2519375" y="1287063"/>
            <a:ext cx="0" cy="2676600"/>
          </a:xfrm>
          <a:prstGeom prst="straightConnector1">
            <a:avLst/>
          </a:prstGeom>
          <a:noFill/>
          <a:ln w="9525" cap="flat" cmpd="sng">
            <a:solidFill>
              <a:schemeClr val="lt1"/>
            </a:solidFill>
            <a:prstDash val="dot"/>
            <a:round/>
            <a:headEnd type="none" w="med" len="med"/>
            <a:tailEnd type="none" w="med" len="med"/>
          </a:ln>
        </p:spPr>
      </p:cxnSp>
      <p:cxnSp>
        <p:nvCxnSpPr>
          <p:cNvPr id="325" name="Google Shape;325;p34"/>
          <p:cNvCxnSpPr/>
          <p:nvPr/>
        </p:nvCxnSpPr>
        <p:spPr>
          <a:xfrm>
            <a:off x="3076575" y="1287063"/>
            <a:ext cx="0" cy="2676600"/>
          </a:xfrm>
          <a:prstGeom prst="straightConnector1">
            <a:avLst/>
          </a:prstGeom>
          <a:noFill/>
          <a:ln w="9525" cap="flat" cmpd="sng">
            <a:solidFill>
              <a:schemeClr val="lt1"/>
            </a:solidFill>
            <a:prstDash val="dot"/>
            <a:round/>
            <a:headEnd type="none" w="med" len="med"/>
            <a:tailEnd type="none" w="med" len="med"/>
          </a:ln>
        </p:spPr>
      </p:cxnSp>
      <p:cxnSp>
        <p:nvCxnSpPr>
          <p:cNvPr id="326" name="Google Shape;326;p34"/>
          <p:cNvCxnSpPr/>
          <p:nvPr/>
        </p:nvCxnSpPr>
        <p:spPr>
          <a:xfrm>
            <a:off x="3652850" y="1287063"/>
            <a:ext cx="0" cy="2676600"/>
          </a:xfrm>
          <a:prstGeom prst="straightConnector1">
            <a:avLst/>
          </a:prstGeom>
          <a:noFill/>
          <a:ln w="9525" cap="flat" cmpd="sng">
            <a:solidFill>
              <a:schemeClr val="lt1"/>
            </a:solidFill>
            <a:prstDash val="dot"/>
            <a:round/>
            <a:headEnd type="none" w="med" len="med"/>
            <a:tailEnd type="none" w="med" len="med"/>
          </a:ln>
        </p:spPr>
      </p:cxnSp>
      <p:cxnSp>
        <p:nvCxnSpPr>
          <p:cNvPr id="327" name="Google Shape;327;p34"/>
          <p:cNvCxnSpPr/>
          <p:nvPr/>
        </p:nvCxnSpPr>
        <p:spPr>
          <a:xfrm>
            <a:off x="4229100" y="1287063"/>
            <a:ext cx="0" cy="2676600"/>
          </a:xfrm>
          <a:prstGeom prst="straightConnector1">
            <a:avLst/>
          </a:prstGeom>
          <a:noFill/>
          <a:ln w="9525" cap="flat" cmpd="sng">
            <a:solidFill>
              <a:schemeClr val="lt1"/>
            </a:solidFill>
            <a:prstDash val="dot"/>
            <a:round/>
            <a:headEnd type="none" w="med" len="med"/>
            <a:tailEnd type="none" w="med" len="med"/>
          </a:ln>
        </p:spPr>
      </p:cxnSp>
      <p:cxnSp>
        <p:nvCxnSpPr>
          <p:cNvPr id="328" name="Google Shape;328;p34"/>
          <p:cNvCxnSpPr/>
          <p:nvPr/>
        </p:nvCxnSpPr>
        <p:spPr>
          <a:xfrm>
            <a:off x="4800600" y="1287063"/>
            <a:ext cx="0" cy="2676600"/>
          </a:xfrm>
          <a:prstGeom prst="straightConnector1">
            <a:avLst/>
          </a:prstGeom>
          <a:noFill/>
          <a:ln w="9525" cap="flat" cmpd="sng">
            <a:solidFill>
              <a:schemeClr val="lt1"/>
            </a:solidFill>
            <a:prstDash val="dot"/>
            <a:round/>
            <a:headEnd type="none" w="med" len="med"/>
            <a:tailEnd type="none" w="med" len="med"/>
          </a:ln>
        </p:spPr>
      </p:cxnSp>
      <p:cxnSp>
        <p:nvCxnSpPr>
          <p:cNvPr id="329" name="Google Shape;329;p34"/>
          <p:cNvCxnSpPr/>
          <p:nvPr/>
        </p:nvCxnSpPr>
        <p:spPr>
          <a:xfrm>
            <a:off x="5376875" y="1287063"/>
            <a:ext cx="0" cy="2676600"/>
          </a:xfrm>
          <a:prstGeom prst="straightConnector1">
            <a:avLst/>
          </a:prstGeom>
          <a:noFill/>
          <a:ln w="9525" cap="flat" cmpd="sng">
            <a:solidFill>
              <a:schemeClr val="lt1"/>
            </a:solidFill>
            <a:prstDash val="dot"/>
            <a:round/>
            <a:headEnd type="none" w="med" len="med"/>
            <a:tailEnd type="none" w="med" len="med"/>
          </a:ln>
        </p:spPr>
      </p:cxnSp>
      <p:cxnSp>
        <p:nvCxnSpPr>
          <p:cNvPr id="330" name="Google Shape;330;p34"/>
          <p:cNvCxnSpPr/>
          <p:nvPr/>
        </p:nvCxnSpPr>
        <p:spPr>
          <a:xfrm>
            <a:off x="5953125" y="1287063"/>
            <a:ext cx="0" cy="2676600"/>
          </a:xfrm>
          <a:prstGeom prst="straightConnector1">
            <a:avLst/>
          </a:prstGeom>
          <a:noFill/>
          <a:ln w="9525" cap="flat" cmpd="sng">
            <a:solidFill>
              <a:schemeClr val="lt1"/>
            </a:solidFill>
            <a:prstDash val="dot"/>
            <a:round/>
            <a:headEnd type="none" w="med" len="med"/>
            <a:tailEnd type="none" w="med" len="med"/>
          </a:ln>
        </p:spPr>
      </p:cxnSp>
      <p:cxnSp>
        <p:nvCxnSpPr>
          <p:cNvPr id="331" name="Google Shape;331;p34"/>
          <p:cNvCxnSpPr/>
          <p:nvPr/>
        </p:nvCxnSpPr>
        <p:spPr>
          <a:xfrm>
            <a:off x="6524625" y="1287063"/>
            <a:ext cx="0" cy="2676600"/>
          </a:xfrm>
          <a:prstGeom prst="straightConnector1">
            <a:avLst/>
          </a:prstGeom>
          <a:noFill/>
          <a:ln w="9525" cap="flat" cmpd="sng">
            <a:solidFill>
              <a:schemeClr val="lt1"/>
            </a:solidFill>
            <a:prstDash val="dot"/>
            <a:round/>
            <a:headEnd type="none" w="med" len="med"/>
            <a:tailEnd type="none" w="med" len="med"/>
          </a:ln>
        </p:spPr>
      </p:cxnSp>
      <p:sp>
        <p:nvSpPr>
          <p:cNvPr id="332" name="Google Shape;332;p34"/>
          <p:cNvSpPr/>
          <p:nvPr/>
        </p:nvSpPr>
        <p:spPr>
          <a:xfrm rot="5400000">
            <a:off x="4082332" y="-596020"/>
            <a:ext cx="139200" cy="4251900"/>
          </a:xfrm>
          <a:prstGeom prst="round2SameRect">
            <a:avLst>
              <a:gd name="adj1" fmla="val 30877"/>
              <a:gd name="adj2" fmla="val 0"/>
            </a:avLst>
          </a:prstGeom>
          <a:solidFill>
            <a:srgbClr val="00D4F9">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rot="5400000">
            <a:off x="3916654" y="-20353"/>
            <a:ext cx="139200" cy="3919800"/>
          </a:xfrm>
          <a:prstGeom prst="round2SameRect">
            <a:avLst>
              <a:gd name="adj1" fmla="val 30877"/>
              <a:gd name="adj2" fmla="val 0"/>
            </a:avLst>
          </a:prstGeom>
          <a:solidFill>
            <a:srgbClr val="00D4F9">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4"/>
          <p:cNvSpPr/>
          <p:nvPr/>
        </p:nvSpPr>
        <p:spPr>
          <a:xfrm rot="5400000">
            <a:off x="3633964" y="723516"/>
            <a:ext cx="139200" cy="3354900"/>
          </a:xfrm>
          <a:prstGeom prst="round2SameRect">
            <a:avLst>
              <a:gd name="adj1" fmla="val 30877"/>
              <a:gd name="adj2" fmla="val 0"/>
            </a:avLst>
          </a:prstGeom>
          <a:solidFill>
            <a:srgbClr val="00D4F9">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4"/>
          <p:cNvSpPr/>
          <p:nvPr/>
        </p:nvSpPr>
        <p:spPr>
          <a:xfrm rot="5400000">
            <a:off x="3026224" y="1769020"/>
            <a:ext cx="139200" cy="2139600"/>
          </a:xfrm>
          <a:prstGeom prst="round2SameRect">
            <a:avLst>
              <a:gd name="adj1" fmla="val 30877"/>
              <a:gd name="adj2" fmla="val 0"/>
            </a:avLst>
          </a:prstGeom>
          <a:solidFill>
            <a:srgbClr val="00D4F9">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4"/>
          <p:cNvSpPr/>
          <p:nvPr/>
        </p:nvSpPr>
        <p:spPr>
          <a:xfrm rot="5400000">
            <a:off x="2831849" y="2401424"/>
            <a:ext cx="139200" cy="1750500"/>
          </a:xfrm>
          <a:prstGeom prst="round2SameRect">
            <a:avLst>
              <a:gd name="adj1" fmla="val 30877"/>
              <a:gd name="adj2" fmla="val 0"/>
            </a:avLst>
          </a:prstGeom>
          <a:solidFill>
            <a:srgbClr val="00D4F9">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4"/>
          <p:cNvSpPr/>
          <p:nvPr/>
        </p:nvSpPr>
        <p:spPr>
          <a:xfrm rot="5400000">
            <a:off x="2771210" y="2923742"/>
            <a:ext cx="139200" cy="1628700"/>
          </a:xfrm>
          <a:prstGeom prst="round2SameRect">
            <a:avLst>
              <a:gd name="adj1" fmla="val 30877"/>
              <a:gd name="adj2" fmla="val 0"/>
            </a:avLst>
          </a:prstGeom>
          <a:solidFill>
            <a:srgbClr val="00D4F9">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 name="Google Shape;338;p34"/>
          <p:cNvCxnSpPr/>
          <p:nvPr/>
        </p:nvCxnSpPr>
        <p:spPr>
          <a:xfrm>
            <a:off x="2026505" y="1301160"/>
            <a:ext cx="0" cy="2671800"/>
          </a:xfrm>
          <a:prstGeom prst="straightConnector1">
            <a:avLst/>
          </a:prstGeom>
          <a:noFill/>
          <a:ln w="19050" cap="flat" cmpd="sng">
            <a:solidFill>
              <a:schemeClr val="lt1"/>
            </a:solidFill>
            <a:prstDash val="solid"/>
            <a:round/>
            <a:headEnd type="none" w="med" len="med"/>
            <a:tailEnd type="none" w="med" len="med"/>
          </a:ln>
        </p:spPr>
      </p:cxnSp>
      <p:sp>
        <p:nvSpPr>
          <p:cNvPr id="339" name="Google Shape;339;p34"/>
          <p:cNvSpPr txBox="1"/>
          <p:nvPr/>
        </p:nvSpPr>
        <p:spPr>
          <a:xfrm>
            <a:off x="6277882" y="1363046"/>
            <a:ext cx="13125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b="1">
                <a:solidFill>
                  <a:schemeClr val="lt1"/>
                </a:solidFill>
              </a:rPr>
              <a:t>37%</a:t>
            </a:r>
            <a:endParaRPr sz="1000" b="1">
              <a:solidFill>
                <a:schemeClr val="lt1"/>
              </a:solidFill>
            </a:endParaRPr>
          </a:p>
        </p:txBody>
      </p:sp>
      <p:sp>
        <p:nvSpPr>
          <p:cNvPr id="340" name="Google Shape;340;p34"/>
          <p:cNvSpPr txBox="1"/>
          <p:nvPr/>
        </p:nvSpPr>
        <p:spPr>
          <a:xfrm>
            <a:off x="5906407" y="1773616"/>
            <a:ext cx="13125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b="1">
                <a:solidFill>
                  <a:schemeClr val="lt1"/>
                </a:solidFill>
              </a:rPr>
              <a:t>35%</a:t>
            </a:r>
            <a:endParaRPr sz="1000" b="1">
              <a:solidFill>
                <a:schemeClr val="lt1"/>
              </a:solidFill>
            </a:endParaRPr>
          </a:p>
        </p:txBody>
      </p:sp>
      <p:sp>
        <p:nvSpPr>
          <p:cNvPr id="341" name="Google Shape;341;p34"/>
          <p:cNvSpPr txBox="1"/>
          <p:nvPr/>
        </p:nvSpPr>
        <p:spPr>
          <a:xfrm>
            <a:off x="5296882" y="2216258"/>
            <a:ext cx="13125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b="1">
                <a:solidFill>
                  <a:schemeClr val="lt1"/>
                </a:solidFill>
              </a:rPr>
              <a:t>30%</a:t>
            </a:r>
            <a:endParaRPr sz="1000" b="1">
              <a:solidFill>
                <a:schemeClr val="lt1"/>
              </a:solidFill>
            </a:endParaRPr>
          </a:p>
        </p:txBody>
      </p:sp>
      <p:sp>
        <p:nvSpPr>
          <p:cNvPr id="342" name="Google Shape;342;p34"/>
          <p:cNvSpPr txBox="1"/>
          <p:nvPr/>
        </p:nvSpPr>
        <p:spPr>
          <a:xfrm>
            <a:off x="4126645" y="2669437"/>
            <a:ext cx="13125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b="1">
                <a:solidFill>
                  <a:schemeClr val="lt1"/>
                </a:solidFill>
              </a:rPr>
              <a:t>19%</a:t>
            </a:r>
            <a:endParaRPr sz="1000" b="1">
              <a:solidFill>
                <a:schemeClr val="lt1"/>
              </a:solidFill>
            </a:endParaRPr>
          </a:p>
        </p:txBody>
      </p:sp>
      <p:sp>
        <p:nvSpPr>
          <p:cNvPr id="343" name="Google Shape;343;p34"/>
          <p:cNvSpPr txBox="1"/>
          <p:nvPr/>
        </p:nvSpPr>
        <p:spPr>
          <a:xfrm>
            <a:off x="3700507" y="3107278"/>
            <a:ext cx="13125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b="1">
                <a:solidFill>
                  <a:schemeClr val="lt1"/>
                </a:solidFill>
              </a:rPr>
              <a:t>16%</a:t>
            </a:r>
            <a:endParaRPr sz="1000" b="1">
              <a:solidFill>
                <a:schemeClr val="lt1"/>
              </a:solidFill>
            </a:endParaRPr>
          </a:p>
        </p:txBody>
      </p:sp>
      <p:sp>
        <p:nvSpPr>
          <p:cNvPr id="344" name="Google Shape;344;p34"/>
          <p:cNvSpPr txBox="1"/>
          <p:nvPr/>
        </p:nvSpPr>
        <p:spPr>
          <a:xfrm>
            <a:off x="3579995" y="3568712"/>
            <a:ext cx="13125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b="1">
                <a:solidFill>
                  <a:schemeClr val="lt1"/>
                </a:solidFill>
              </a:rPr>
              <a:t>15%</a:t>
            </a:r>
            <a:endParaRPr sz="1000" b="1">
              <a:solidFill>
                <a:schemeClr val="lt1"/>
              </a:solidFill>
            </a:endParaRPr>
          </a:p>
        </p:txBody>
      </p:sp>
      <p:sp>
        <p:nvSpPr>
          <p:cNvPr id="345" name="Google Shape;345;p34"/>
          <p:cNvSpPr txBox="1"/>
          <p:nvPr/>
        </p:nvSpPr>
        <p:spPr>
          <a:xfrm>
            <a:off x="2355125" y="4005288"/>
            <a:ext cx="3285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chemeClr val="lt1"/>
                </a:solidFill>
              </a:rPr>
              <a:t>5%</a:t>
            </a:r>
            <a:endParaRPr sz="900">
              <a:solidFill>
                <a:schemeClr val="lt1"/>
              </a:solidFill>
            </a:endParaRPr>
          </a:p>
        </p:txBody>
      </p:sp>
      <p:sp>
        <p:nvSpPr>
          <p:cNvPr id="346" name="Google Shape;346;p34"/>
          <p:cNvSpPr txBox="1"/>
          <p:nvPr/>
        </p:nvSpPr>
        <p:spPr>
          <a:xfrm>
            <a:off x="2912325" y="4005288"/>
            <a:ext cx="3285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chemeClr val="lt1"/>
                </a:solidFill>
              </a:rPr>
              <a:t>10%</a:t>
            </a:r>
            <a:endParaRPr sz="900">
              <a:solidFill>
                <a:schemeClr val="lt1"/>
              </a:solidFill>
            </a:endParaRPr>
          </a:p>
        </p:txBody>
      </p:sp>
      <p:sp>
        <p:nvSpPr>
          <p:cNvPr id="347" name="Google Shape;347;p34"/>
          <p:cNvSpPr txBox="1"/>
          <p:nvPr/>
        </p:nvSpPr>
        <p:spPr>
          <a:xfrm>
            <a:off x="3469525" y="4005288"/>
            <a:ext cx="3285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chemeClr val="lt1"/>
                </a:solidFill>
              </a:rPr>
              <a:t>15%</a:t>
            </a:r>
            <a:endParaRPr sz="900">
              <a:solidFill>
                <a:schemeClr val="lt1"/>
              </a:solidFill>
            </a:endParaRPr>
          </a:p>
        </p:txBody>
      </p:sp>
      <p:sp>
        <p:nvSpPr>
          <p:cNvPr id="348" name="Google Shape;348;p34"/>
          <p:cNvSpPr txBox="1"/>
          <p:nvPr/>
        </p:nvSpPr>
        <p:spPr>
          <a:xfrm>
            <a:off x="4072000" y="4005288"/>
            <a:ext cx="3285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chemeClr val="lt1"/>
                </a:solidFill>
              </a:rPr>
              <a:t>20%</a:t>
            </a:r>
            <a:endParaRPr sz="900">
              <a:solidFill>
                <a:schemeClr val="lt1"/>
              </a:solidFill>
            </a:endParaRPr>
          </a:p>
        </p:txBody>
      </p:sp>
      <p:sp>
        <p:nvSpPr>
          <p:cNvPr id="349" name="Google Shape;349;p34"/>
          <p:cNvSpPr txBox="1"/>
          <p:nvPr/>
        </p:nvSpPr>
        <p:spPr>
          <a:xfrm>
            <a:off x="4636350" y="4005288"/>
            <a:ext cx="3285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chemeClr val="lt1"/>
                </a:solidFill>
              </a:rPr>
              <a:t>25%</a:t>
            </a:r>
            <a:endParaRPr sz="900">
              <a:solidFill>
                <a:schemeClr val="lt1"/>
              </a:solidFill>
            </a:endParaRPr>
          </a:p>
        </p:txBody>
      </p:sp>
      <p:sp>
        <p:nvSpPr>
          <p:cNvPr id="350" name="Google Shape;350;p34"/>
          <p:cNvSpPr txBox="1"/>
          <p:nvPr/>
        </p:nvSpPr>
        <p:spPr>
          <a:xfrm>
            <a:off x="5200700" y="4005288"/>
            <a:ext cx="3285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chemeClr val="lt1"/>
                </a:solidFill>
              </a:rPr>
              <a:t>30%</a:t>
            </a:r>
            <a:endParaRPr sz="900">
              <a:solidFill>
                <a:schemeClr val="lt1"/>
              </a:solidFill>
            </a:endParaRPr>
          </a:p>
        </p:txBody>
      </p:sp>
      <p:sp>
        <p:nvSpPr>
          <p:cNvPr id="351" name="Google Shape;351;p34"/>
          <p:cNvSpPr txBox="1"/>
          <p:nvPr/>
        </p:nvSpPr>
        <p:spPr>
          <a:xfrm>
            <a:off x="5803175" y="4005288"/>
            <a:ext cx="3285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chemeClr val="lt1"/>
                </a:solidFill>
              </a:rPr>
              <a:t>35%</a:t>
            </a:r>
            <a:endParaRPr sz="900">
              <a:solidFill>
                <a:schemeClr val="lt1"/>
              </a:solidFill>
            </a:endParaRPr>
          </a:p>
        </p:txBody>
      </p:sp>
      <p:sp>
        <p:nvSpPr>
          <p:cNvPr id="352" name="Google Shape;352;p34"/>
          <p:cNvSpPr txBox="1"/>
          <p:nvPr/>
        </p:nvSpPr>
        <p:spPr>
          <a:xfrm>
            <a:off x="6360375" y="4005288"/>
            <a:ext cx="3285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chemeClr val="lt1"/>
                </a:solidFill>
              </a:rPr>
              <a:t>40%</a:t>
            </a:r>
            <a:endParaRPr sz="9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p:nvPr/>
        </p:nvSpPr>
        <p:spPr>
          <a:xfrm>
            <a:off x="359648" y="1723000"/>
            <a:ext cx="3222300" cy="14916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a:solidFill>
                  <a:schemeClr val="lt1"/>
                </a:solidFill>
              </a:rPr>
              <a:t>GENAI IS NOT REPLACING HUMANS, IT’S UNLOCKING HUMAN POTENTIAL</a:t>
            </a:r>
            <a:endParaRPr sz="2200" b="1" i="0" u="none" strike="noStrike" cap="none">
              <a:solidFill>
                <a:schemeClr val="lt1"/>
              </a:solidFill>
            </a:endParaRPr>
          </a:p>
        </p:txBody>
      </p:sp>
      <p:cxnSp>
        <p:nvCxnSpPr>
          <p:cNvPr id="359" name="Google Shape;359;p35"/>
          <p:cNvCxnSpPr/>
          <p:nvPr/>
        </p:nvCxnSpPr>
        <p:spPr>
          <a:xfrm>
            <a:off x="218150" y="4653650"/>
            <a:ext cx="8586000" cy="0"/>
          </a:xfrm>
          <a:prstGeom prst="straightConnector1">
            <a:avLst/>
          </a:prstGeom>
          <a:noFill/>
          <a:ln w="9525" cap="flat" cmpd="sng">
            <a:solidFill>
              <a:srgbClr val="F2F2F2"/>
            </a:solidFill>
            <a:prstDash val="solid"/>
            <a:round/>
            <a:headEnd type="none" w="sm" len="sm"/>
            <a:tailEnd type="none" w="sm" len="sm"/>
          </a:ln>
        </p:spPr>
      </p:cxnSp>
      <p:sp>
        <p:nvSpPr>
          <p:cNvPr id="360" name="Google Shape;360;p35"/>
          <p:cNvSpPr txBox="1">
            <a:spLocks noGrp="1"/>
          </p:cNvSpPr>
          <p:nvPr>
            <p:ph type="subTitle" idx="1"/>
          </p:nvPr>
        </p:nvSpPr>
        <p:spPr>
          <a:xfrm>
            <a:off x="309738" y="1526790"/>
            <a:ext cx="3570000" cy="19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chemeClr val="accent5"/>
                </a:solidFill>
              </a:rPr>
              <a:t>REINFORCING THE HUMAN ELEMENT:</a:t>
            </a:r>
            <a:endParaRPr sz="1100" b="1">
              <a:solidFill>
                <a:schemeClr val="accent5"/>
              </a:solidFill>
            </a:endParaRPr>
          </a:p>
        </p:txBody>
      </p:sp>
      <p:sp>
        <p:nvSpPr>
          <p:cNvPr id="361" name="Google Shape;361;p35"/>
          <p:cNvSpPr/>
          <p:nvPr/>
        </p:nvSpPr>
        <p:spPr>
          <a:xfrm>
            <a:off x="3653525" y="1223625"/>
            <a:ext cx="1785900" cy="1785900"/>
          </a:xfrm>
          <a:prstGeom prst="ellipse">
            <a:avLst/>
          </a:prstGeom>
          <a:solidFill>
            <a:srgbClr val="000000">
              <a:alpha val="6149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5577250" y="820525"/>
            <a:ext cx="3311700" cy="3311700"/>
          </a:xfrm>
          <a:prstGeom prst="ellipse">
            <a:avLst/>
          </a:prstGeom>
          <a:solidFill>
            <a:srgbClr val="000000">
              <a:alpha val="6149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3805800" y="1396450"/>
            <a:ext cx="766200" cy="766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5861475" y="1263100"/>
            <a:ext cx="1057800" cy="1057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txBox="1"/>
          <p:nvPr/>
        </p:nvSpPr>
        <p:spPr>
          <a:xfrm>
            <a:off x="3773100" y="1501425"/>
            <a:ext cx="8316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b="1">
                <a:solidFill>
                  <a:schemeClr val="lt1"/>
                </a:solidFill>
              </a:rPr>
              <a:t>Individual /</a:t>
            </a:r>
            <a:br>
              <a:rPr lang="en" sz="800" b="1">
                <a:solidFill>
                  <a:schemeClr val="lt1"/>
                </a:solidFill>
              </a:rPr>
            </a:br>
            <a:r>
              <a:rPr lang="en" sz="800" b="1">
                <a:solidFill>
                  <a:schemeClr val="lt1"/>
                </a:solidFill>
              </a:rPr>
              <a:t>Collective Knowledge</a:t>
            </a:r>
            <a:endParaRPr sz="800" b="1">
              <a:solidFill>
                <a:schemeClr val="lt1"/>
              </a:solidFill>
            </a:endParaRPr>
          </a:p>
        </p:txBody>
      </p:sp>
      <p:sp>
        <p:nvSpPr>
          <p:cNvPr id="366" name="Google Shape;366;p35"/>
          <p:cNvSpPr txBox="1"/>
          <p:nvPr/>
        </p:nvSpPr>
        <p:spPr>
          <a:xfrm>
            <a:off x="5827275" y="1421950"/>
            <a:ext cx="1092000" cy="71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chemeClr val="lt1"/>
                </a:solidFill>
              </a:rPr>
              <a:t>Individual / Collective Creativity (Outputs)</a:t>
            </a:r>
            <a:endParaRPr sz="900" b="1">
              <a:solidFill>
                <a:schemeClr val="lt1"/>
              </a:solidFill>
            </a:endParaRPr>
          </a:p>
        </p:txBody>
      </p:sp>
      <p:sp>
        <p:nvSpPr>
          <p:cNvPr id="367" name="Google Shape;367;p35"/>
          <p:cNvSpPr txBox="1"/>
          <p:nvPr/>
        </p:nvSpPr>
        <p:spPr>
          <a:xfrm>
            <a:off x="6687100" y="2269700"/>
            <a:ext cx="10920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lt1"/>
                </a:solidFill>
              </a:rPr>
              <a:t>AI-Informed Creativity (Outputs)</a:t>
            </a:r>
            <a:endParaRPr sz="1100" b="1">
              <a:solidFill>
                <a:schemeClr val="lt1"/>
              </a:solidFill>
            </a:endParaRPr>
          </a:p>
        </p:txBody>
      </p:sp>
      <p:sp>
        <p:nvSpPr>
          <p:cNvPr id="368" name="Google Shape;368;p35"/>
          <p:cNvSpPr txBox="1"/>
          <p:nvPr/>
        </p:nvSpPr>
        <p:spPr>
          <a:xfrm>
            <a:off x="4000463" y="2326600"/>
            <a:ext cx="10920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chemeClr val="lt1"/>
                </a:solidFill>
              </a:rPr>
              <a:t>AI-Augmented Knowledge</a:t>
            </a:r>
            <a:endParaRPr sz="900" b="1">
              <a:solidFill>
                <a:schemeClr val="lt1"/>
              </a:solidFill>
            </a:endParaRPr>
          </a:p>
        </p:txBody>
      </p:sp>
      <p:sp>
        <p:nvSpPr>
          <p:cNvPr id="369" name="Google Shape;369;p35"/>
          <p:cNvSpPr/>
          <p:nvPr/>
        </p:nvSpPr>
        <p:spPr>
          <a:xfrm>
            <a:off x="4604700" y="1665550"/>
            <a:ext cx="1324500" cy="2280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5084350" y="2455000"/>
            <a:ext cx="1722600" cy="2280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31"/>
          <p:cNvSpPr txBox="1"/>
          <p:nvPr/>
        </p:nvSpPr>
        <p:spPr>
          <a:xfrm>
            <a:off x="359638" y="346403"/>
            <a:ext cx="80655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a:solidFill>
                  <a:schemeClr val="lt1"/>
                </a:solidFill>
              </a:rPr>
              <a:t>“HUMAN IN THE LOOP”</a:t>
            </a:r>
            <a:endParaRPr sz="2200" b="1" i="0" u="none" strike="noStrike" cap="none">
              <a:solidFill>
                <a:schemeClr val="lt1"/>
              </a:solidFill>
            </a:endParaRPr>
          </a:p>
        </p:txBody>
      </p:sp>
      <p:sp>
        <p:nvSpPr>
          <p:cNvPr id="2" name="TextBox 1">
            <a:extLst>
              <a:ext uri="{FF2B5EF4-FFF2-40B4-BE49-F238E27FC236}">
                <a16:creationId xmlns:a16="http://schemas.microsoft.com/office/drawing/2014/main" id="{80AC2EAD-1FD8-0F6B-DA80-85087FB3F794}"/>
              </a:ext>
            </a:extLst>
          </p:cNvPr>
          <p:cNvSpPr txBox="1"/>
          <p:nvPr/>
        </p:nvSpPr>
        <p:spPr>
          <a:xfrm>
            <a:off x="4272845" y="1250126"/>
            <a:ext cx="4462593" cy="3647152"/>
          </a:xfrm>
          <a:prstGeom prst="rect">
            <a:avLst/>
          </a:prstGeom>
          <a:noFill/>
        </p:spPr>
        <p:txBody>
          <a:bodyPr wrap="square" rtlCol="0">
            <a:spAutoFit/>
          </a:bodyPr>
          <a:lstStyle/>
          <a:p>
            <a:pPr marL="174625" indent="-169863" algn="l">
              <a:buClr>
                <a:schemeClr val="accent2"/>
              </a:buClr>
              <a:buSzPct val="140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"Human In The Loop" (HITL) is a term used in various fields, including machine learning, data science, and human-computer interaction, to describe systems where human judgment is integrated into automated processes. </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174625" indent="-169863" algn="l">
              <a:buClr>
                <a:schemeClr val="accent2"/>
              </a:buClr>
              <a:buSzPct val="140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In the context of artificial intelligence (AI), a human-in-the-loop system typically involves a feedback loop where an AI algorithm and a human collaboratively work to perform a task or make a decision. </a:t>
            </a:r>
            <a:br>
              <a:rPr lang="en-US" sz="1300">
                <a:solidFill>
                  <a:schemeClr val="bg1"/>
                </a:solidFill>
                <a:latin typeface="Arial" panose="020B0604020202020204" pitchFamily="34" charset="0"/>
                <a:cs typeface="Arial" panose="020B0604020202020204" pitchFamily="34" charset="0"/>
              </a:rPr>
            </a:br>
            <a:endParaRPr lang="en-US" sz="1300">
              <a:solidFill>
                <a:schemeClr val="bg1"/>
              </a:solidFill>
              <a:latin typeface="Arial" panose="020B0604020202020204" pitchFamily="34" charset="0"/>
              <a:cs typeface="Arial" panose="020B0604020202020204" pitchFamily="34" charset="0"/>
            </a:endParaRPr>
          </a:p>
          <a:p>
            <a:pPr marL="174625" indent="-169863" algn="l">
              <a:buClr>
                <a:schemeClr val="accent2"/>
              </a:buClr>
              <a:buSzPct val="140000"/>
              <a:buFont typeface="Arial" panose="020B0604020202020204" pitchFamily="34" charset="0"/>
              <a:buChar char="•"/>
            </a:pPr>
            <a:endParaRPr lang="en-US" sz="1300">
              <a:solidFill>
                <a:schemeClr val="bg1"/>
              </a:solidFill>
              <a:latin typeface="Arial" panose="020B0604020202020204" pitchFamily="34" charset="0"/>
              <a:cs typeface="Arial" panose="020B0604020202020204" pitchFamily="34" charset="0"/>
            </a:endParaRPr>
          </a:p>
          <a:p>
            <a:pPr marL="174625" indent="-169863">
              <a:buClr>
                <a:schemeClr val="accent2"/>
              </a:buClr>
              <a:buSzPct val="140000"/>
              <a:buFont typeface="Arial" panose="020B0604020202020204" pitchFamily="34" charset="0"/>
              <a:buChar char="•"/>
            </a:pPr>
            <a:endParaRPr lang="en-US" sz="1300">
              <a:solidFill>
                <a:schemeClr val="bg1"/>
              </a:solidFill>
            </a:endParaRPr>
          </a:p>
        </p:txBody>
      </p:sp>
      <p:pic>
        <p:nvPicPr>
          <p:cNvPr id="3" name="Picture 2">
            <a:extLst>
              <a:ext uri="{FF2B5EF4-FFF2-40B4-BE49-F238E27FC236}">
                <a16:creationId xmlns:a16="http://schemas.microsoft.com/office/drawing/2014/main" id="{687AB34F-B574-1BBA-87A6-BA644AEE49A0}"/>
              </a:ext>
            </a:extLst>
          </p:cNvPr>
          <p:cNvPicPr>
            <a:picLocks noChangeAspect="1"/>
          </p:cNvPicPr>
          <p:nvPr/>
        </p:nvPicPr>
        <p:blipFill>
          <a:blip r:embed="rId3">
            <a:lum bright="70000" contrast="-70000"/>
          </a:blip>
          <a:stretch>
            <a:fillRect/>
          </a:stretch>
        </p:blipFill>
        <p:spPr>
          <a:xfrm>
            <a:off x="1236132" y="1492617"/>
            <a:ext cx="1981201" cy="2158265"/>
          </a:xfrm>
          <a:prstGeom prst="rect">
            <a:avLst/>
          </a:prstGeom>
        </p:spPr>
      </p:pic>
      <p:pic>
        <p:nvPicPr>
          <p:cNvPr id="4" name="Picture 3" descr="A blue and white circle with a person in it&#10;&#10;Description automatically generated">
            <a:extLst>
              <a:ext uri="{FF2B5EF4-FFF2-40B4-BE49-F238E27FC236}">
                <a16:creationId xmlns:a16="http://schemas.microsoft.com/office/drawing/2014/main" id="{AF3C8359-258D-808E-9CED-AD18B1EF1FE7}"/>
              </a:ext>
            </a:extLst>
          </p:cNvPr>
          <p:cNvPicPr>
            <a:picLocks noChangeAspect="1"/>
          </p:cNvPicPr>
          <p:nvPr/>
        </p:nvPicPr>
        <p:blipFill>
          <a:blip r:embed="rId4"/>
          <a:stretch>
            <a:fillRect/>
          </a:stretch>
        </p:blipFill>
        <p:spPr>
          <a:xfrm>
            <a:off x="1769179" y="2195689"/>
            <a:ext cx="913229" cy="910384"/>
          </a:xfrm>
          <a:prstGeom prst="rect">
            <a:avLst/>
          </a:prstGeom>
        </p:spPr>
      </p:pic>
      <p:sp>
        <p:nvSpPr>
          <p:cNvPr id="5" name="TextBox 4">
            <a:extLst>
              <a:ext uri="{FF2B5EF4-FFF2-40B4-BE49-F238E27FC236}">
                <a16:creationId xmlns:a16="http://schemas.microsoft.com/office/drawing/2014/main" id="{6B6C98FA-AE6A-416A-1E52-7B0214C658B8}"/>
              </a:ext>
            </a:extLst>
          </p:cNvPr>
          <p:cNvSpPr txBox="1"/>
          <p:nvPr/>
        </p:nvSpPr>
        <p:spPr>
          <a:xfrm>
            <a:off x="1339309" y="3764845"/>
            <a:ext cx="1659429" cy="369332"/>
          </a:xfrm>
          <a:prstGeom prst="rect">
            <a:avLst/>
          </a:prstGeom>
          <a:noFill/>
        </p:spPr>
        <p:txBody>
          <a:bodyPr wrap="none" rtlCol="0">
            <a:spAutoFit/>
          </a:bodyPr>
          <a:lstStyle/>
          <a:p>
            <a:r>
              <a:rPr lang="en-US" sz="1800" b="1">
                <a:solidFill>
                  <a:schemeClr val="bg1"/>
                </a:solidFill>
              </a:rPr>
              <a:t>IN THE LOOP</a:t>
            </a:r>
          </a:p>
        </p:txBody>
      </p:sp>
    </p:spTree>
    <p:extLst>
      <p:ext uri="{BB962C8B-B14F-4D97-AF65-F5344CB8AC3E}">
        <p14:creationId xmlns:p14="http://schemas.microsoft.com/office/powerpoint/2010/main" val="416500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31"/>
          <p:cNvSpPr txBox="1"/>
          <p:nvPr/>
        </p:nvSpPr>
        <p:spPr>
          <a:xfrm>
            <a:off x="359638" y="347472"/>
            <a:ext cx="80655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a:solidFill>
                  <a:schemeClr val="lt1"/>
                </a:solidFill>
              </a:rPr>
              <a:t>HUMAN ON THE LOOP</a:t>
            </a:r>
            <a:endParaRPr sz="2200" b="1" i="0" u="none" strike="noStrike" cap="none">
              <a:solidFill>
                <a:schemeClr val="lt1"/>
              </a:solidFill>
            </a:endParaRPr>
          </a:p>
        </p:txBody>
      </p:sp>
      <p:sp>
        <p:nvSpPr>
          <p:cNvPr id="2" name="TextBox 1">
            <a:extLst>
              <a:ext uri="{FF2B5EF4-FFF2-40B4-BE49-F238E27FC236}">
                <a16:creationId xmlns:a16="http://schemas.microsoft.com/office/drawing/2014/main" id="{80AC2EAD-1FD8-0F6B-DA80-85087FB3F794}"/>
              </a:ext>
            </a:extLst>
          </p:cNvPr>
          <p:cNvSpPr txBox="1"/>
          <p:nvPr/>
        </p:nvSpPr>
        <p:spPr>
          <a:xfrm>
            <a:off x="4246905" y="1171365"/>
            <a:ext cx="4423683" cy="3046988"/>
          </a:xfrm>
          <a:prstGeom prst="rect">
            <a:avLst/>
          </a:prstGeom>
          <a:noFill/>
        </p:spPr>
        <p:txBody>
          <a:bodyPr wrap="square" rtlCol="0">
            <a:spAutoFit/>
          </a:bodyPr>
          <a:lstStyle/>
          <a:p>
            <a:pPr marL="174625" indent="-169863">
              <a:buClr>
                <a:schemeClr val="accent2"/>
              </a:buClr>
              <a:buSzPct val="140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“Human On The Loop” (HOTL) refers to systems or processes where machines do the bulk of the work, and human involvement becomes more of a check, to ensure processes are running normally and to verify accuracy</a:t>
            </a:r>
          </a:p>
          <a:p>
            <a:pPr marL="174625" indent="-169863">
              <a:buClr>
                <a:schemeClr val="accent2"/>
              </a:buClr>
              <a:buSzPct val="140000"/>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a:p>
            <a:pPr marL="174625" indent="-169863">
              <a:buClr>
                <a:schemeClr val="accent2"/>
              </a:buClr>
              <a:buSzPct val="140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We want to move as many people from in the loop to on the loop as possible</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174625" indent="-169863">
              <a:buClr>
                <a:schemeClr val="accent2"/>
              </a:buClr>
              <a:buSzPct val="140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More humans on the loop means more productivity and efficiency</a:t>
            </a:r>
          </a:p>
        </p:txBody>
      </p:sp>
      <p:pic>
        <p:nvPicPr>
          <p:cNvPr id="6" name="Picture 5">
            <a:extLst>
              <a:ext uri="{FF2B5EF4-FFF2-40B4-BE49-F238E27FC236}">
                <a16:creationId xmlns:a16="http://schemas.microsoft.com/office/drawing/2014/main" id="{A9B45F12-3AE1-7A19-4DFA-44D7842F9F02}"/>
              </a:ext>
            </a:extLst>
          </p:cNvPr>
          <p:cNvPicPr>
            <a:picLocks noChangeAspect="1"/>
          </p:cNvPicPr>
          <p:nvPr/>
        </p:nvPicPr>
        <p:blipFill>
          <a:blip r:embed="rId3">
            <a:lum bright="70000" contrast="-70000"/>
          </a:blip>
          <a:stretch>
            <a:fillRect/>
          </a:stretch>
        </p:blipFill>
        <p:spPr>
          <a:xfrm>
            <a:off x="1236132" y="1492617"/>
            <a:ext cx="1981201" cy="2158265"/>
          </a:xfrm>
          <a:prstGeom prst="rect">
            <a:avLst/>
          </a:prstGeom>
        </p:spPr>
      </p:pic>
      <p:pic>
        <p:nvPicPr>
          <p:cNvPr id="7" name="Picture 6" descr="A blue and white circle with a person in it&#10;&#10;Description automatically generated">
            <a:extLst>
              <a:ext uri="{FF2B5EF4-FFF2-40B4-BE49-F238E27FC236}">
                <a16:creationId xmlns:a16="http://schemas.microsoft.com/office/drawing/2014/main" id="{CC0BF91B-0713-F295-6157-D6CCEF011B4B}"/>
              </a:ext>
            </a:extLst>
          </p:cNvPr>
          <p:cNvPicPr>
            <a:picLocks noChangeAspect="1"/>
          </p:cNvPicPr>
          <p:nvPr/>
        </p:nvPicPr>
        <p:blipFill>
          <a:blip r:embed="rId4"/>
          <a:stretch>
            <a:fillRect/>
          </a:stretch>
        </p:blipFill>
        <p:spPr>
          <a:xfrm>
            <a:off x="2655357" y="2195689"/>
            <a:ext cx="913229" cy="910384"/>
          </a:xfrm>
          <a:prstGeom prst="rect">
            <a:avLst/>
          </a:prstGeom>
        </p:spPr>
      </p:pic>
      <p:sp>
        <p:nvSpPr>
          <p:cNvPr id="8" name="TextBox 7">
            <a:extLst>
              <a:ext uri="{FF2B5EF4-FFF2-40B4-BE49-F238E27FC236}">
                <a16:creationId xmlns:a16="http://schemas.microsoft.com/office/drawing/2014/main" id="{66C9AFB4-6A71-9019-FDCC-D79BDEF6BD44}"/>
              </a:ext>
            </a:extLst>
          </p:cNvPr>
          <p:cNvSpPr txBox="1"/>
          <p:nvPr/>
        </p:nvSpPr>
        <p:spPr>
          <a:xfrm>
            <a:off x="1384705" y="3738620"/>
            <a:ext cx="1774845" cy="369332"/>
          </a:xfrm>
          <a:prstGeom prst="rect">
            <a:avLst/>
          </a:prstGeom>
          <a:noFill/>
        </p:spPr>
        <p:txBody>
          <a:bodyPr wrap="none" rtlCol="0">
            <a:spAutoFit/>
          </a:bodyPr>
          <a:lstStyle/>
          <a:p>
            <a:r>
              <a:rPr lang="en-US" sz="1800" b="1">
                <a:solidFill>
                  <a:schemeClr val="bg1"/>
                </a:solidFill>
              </a:rPr>
              <a:t>ON THE LOOP</a:t>
            </a:r>
          </a:p>
        </p:txBody>
      </p:sp>
    </p:spTree>
    <p:extLst>
      <p:ext uri="{BB962C8B-B14F-4D97-AF65-F5344CB8AC3E}">
        <p14:creationId xmlns:p14="http://schemas.microsoft.com/office/powerpoint/2010/main" val="323520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31"/>
          <p:cNvSpPr txBox="1"/>
          <p:nvPr/>
        </p:nvSpPr>
        <p:spPr>
          <a:xfrm>
            <a:off x="359638" y="346403"/>
            <a:ext cx="8065500" cy="7113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chemeClr val="lt1"/>
              </a:buClr>
              <a:buSzPts val="700"/>
              <a:buFont typeface="Arial"/>
              <a:buNone/>
            </a:pPr>
            <a:r>
              <a:rPr lang="en" sz="2200" b="1">
                <a:solidFill>
                  <a:schemeClr val="lt1"/>
                </a:solidFill>
              </a:rPr>
              <a:t>HUMAN OUT OF THE LOOP</a:t>
            </a:r>
            <a:endParaRPr sz="2200" b="1" i="0" u="none" strike="noStrike" cap="none">
              <a:solidFill>
                <a:schemeClr val="lt1"/>
              </a:solidFill>
            </a:endParaRPr>
          </a:p>
        </p:txBody>
      </p:sp>
      <p:sp>
        <p:nvSpPr>
          <p:cNvPr id="2" name="TextBox 1">
            <a:extLst>
              <a:ext uri="{FF2B5EF4-FFF2-40B4-BE49-F238E27FC236}">
                <a16:creationId xmlns:a16="http://schemas.microsoft.com/office/drawing/2014/main" id="{80AC2EAD-1FD8-0F6B-DA80-85087FB3F794}"/>
              </a:ext>
            </a:extLst>
          </p:cNvPr>
          <p:cNvSpPr txBox="1"/>
          <p:nvPr/>
        </p:nvSpPr>
        <p:spPr>
          <a:xfrm>
            <a:off x="4045866" y="994502"/>
            <a:ext cx="4456108" cy="4031873"/>
          </a:xfrm>
          <a:prstGeom prst="rect">
            <a:avLst/>
          </a:prstGeom>
          <a:noFill/>
        </p:spPr>
        <p:txBody>
          <a:bodyPr wrap="square" rtlCol="0">
            <a:spAutoFit/>
          </a:bodyPr>
          <a:lstStyle/>
          <a:p>
            <a:pPr marL="174625" indent="-169863">
              <a:buClr>
                <a:schemeClr val="accent2"/>
              </a:buClr>
              <a:buSzPct val="140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"Human Out Of The Loop" (HOOTL) refers to automated systems where human intervention is minimal or entirely absent.</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174625" indent="-169863">
              <a:buClr>
                <a:schemeClr val="accent2"/>
              </a:buClr>
              <a:buSzPct val="140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In the context of artificial intelligence (AI), this signifies that an AI system operates autonomously, making decisions, and executing actions without requiring human approval, oversight, or input at each step.</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174625" indent="-169863">
              <a:buClr>
                <a:schemeClr val="accent2"/>
              </a:buClr>
              <a:buSzPct val="1400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HOOTL systems are designed to function without human interference, often because they are better equipped to handle the high speeds, massive datasets, or complex computations involved. </a:t>
            </a:r>
          </a:p>
          <a:p>
            <a:pPr marL="174625" indent="-169863">
              <a:buClr>
                <a:schemeClr val="accent2"/>
              </a:buClr>
              <a:buSzPct val="140000"/>
              <a:buFont typeface="Arial" panose="020B0604020202020204" pitchFamily="34" charset="0"/>
              <a:buChar char="•"/>
            </a:pPr>
            <a:endParaRPr lang="en-US" sz="1600">
              <a:solidFill>
                <a:schemeClr val="bg1"/>
              </a:solidFill>
            </a:endParaRPr>
          </a:p>
        </p:txBody>
      </p:sp>
      <p:pic>
        <p:nvPicPr>
          <p:cNvPr id="3" name="Picture 2">
            <a:extLst>
              <a:ext uri="{FF2B5EF4-FFF2-40B4-BE49-F238E27FC236}">
                <a16:creationId xmlns:a16="http://schemas.microsoft.com/office/drawing/2014/main" id="{687AB34F-B574-1BBA-87A6-BA644AEE49A0}"/>
              </a:ext>
            </a:extLst>
          </p:cNvPr>
          <p:cNvPicPr>
            <a:picLocks noChangeAspect="1"/>
          </p:cNvPicPr>
          <p:nvPr/>
        </p:nvPicPr>
        <p:blipFill>
          <a:blip r:embed="rId3">
            <a:lum bright="70000" contrast="-70000"/>
          </a:blip>
          <a:stretch>
            <a:fillRect/>
          </a:stretch>
        </p:blipFill>
        <p:spPr>
          <a:xfrm>
            <a:off x="1236132" y="1492617"/>
            <a:ext cx="1981201" cy="2158265"/>
          </a:xfrm>
          <a:prstGeom prst="rect">
            <a:avLst/>
          </a:prstGeom>
        </p:spPr>
      </p:pic>
      <p:sp>
        <p:nvSpPr>
          <p:cNvPr id="4" name="TextBox 3">
            <a:extLst>
              <a:ext uri="{FF2B5EF4-FFF2-40B4-BE49-F238E27FC236}">
                <a16:creationId xmlns:a16="http://schemas.microsoft.com/office/drawing/2014/main" id="{91AB3134-0595-0673-79DB-F020758419C8}"/>
              </a:ext>
            </a:extLst>
          </p:cNvPr>
          <p:cNvSpPr txBox="1"/>
          <p:nvPr/>
        </p:nvSpPr>
        <p:spPr>
          <a:xfrm>
            <a:off x="1076417" y="3716464"/>
            <a:ext cx="2300630" cy="369332"/>
          </a:xfrm>
          <a:prstGeom prst="rect">
            <a:avLst/>
          </a:prstGeom>
          <a:noFill/>
        </p:spPr>
        <p:txBody>
          <a:bodyPr wrap="none" rtlCol="0">
            <a:spAutoFit/>
          </a:bodyPr>
          <a:lstStyle/>
          <a:p>
            <a:r>
              <a:rPr lang="en-US" sz="1800" b="1">
                <a:solidFill>
                  <a:schemeClr val="bg1"/>
                </a:solidFill>
              </a:rPr>
              <a:t>OUT OF THE LOOP</a:t>
            </a:r>
          </a:p>
        </p:txBody>
      </p:sp>
    </p:spTree>
    <p:extLst>
      <p:ext uri="{BB962C8B-B14F-4D97-AF65-F5344CB8AC3E}">
        <p14:creationId xmlns:p14="http://schemas.microsoft.com/office/powerpoint/2010/main" val="5283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Veritone New Branding Blue 2023">
  <a:themeElements>
    <a:clrScheme name="Simple Light">
      <a:dk1>
        <a:srgbClr val="000000"/>
      </a:dk1>
      <a:lt1>
        <a:srgbClr val="FFFFFF"/>
      </a:lt1>
      <a:dk2>
        <a:srgbClr val="335491"/>
      </a:dk2>
      <a:lt2>
        <a:srgbClr val="728FBE"/>
      </a:lt2>
      <a:accent1>
        <a:srgbClr val="4D99D6"/>
      </a:accent1>
      <a:accent2>
        <a:srgbClr val="74C1F2"/>
      </a:accent2>
      <a:accent3>
        <a:srgbClr val="F50057"/>
      </a:accent3>
      <a:accent4>
        <a:srgbClr val="F8BA5A"/>
      </a:accent4>
      <a:accent5>
        <a:srgbClr val="28E0FB"/>
      </a:accent5>
      <a:accent6>
        <a:srgbClr val="76429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2608</Words>
  <Application>Microsoft Macintosh PowerPoint</Application>
  <PresentationFormat>On-screen Show (16:9)</PresentationFormat>
  <Paragraphs>236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EB Garamond Medium</vt:lpstr>
      <vt:lpstr>Roboto</vt:lpstr>
      <vt:lpstr>Times New Roman</vt:lpstr>
      <vt:lpstr>Veritone New Branding Blue 2023</vt:lpstr>
      <vt:lpstr>SYNTHETIC MEDIA, GEN AI &amp; THE NEW INDUSTRIAL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ULTIMATELY, EVERYONE BENEFITS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MEDIA &amp; THE NEW INDUSTRIAL REVOLUTION</dc:title>
  <cp:lastModifiedBy>Laurel Young</cp:lastModifiedBy>
  <cp:revision>4</cp:revision>
  <dcterms:modified xsi:type="dcterms:W3CDTF">2023-09-05T18:54:06Z</dcterms:modified>
</cp:coreProperties>
</file>