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sldIdLst>
    <p:sldId id="537" r:id="rId2"/>
    <p:sldId id="514" r:id="rId3"/>
    <p:sldId id="541" r:id="rId4"/>
    <p:sldId id="545" r:id="rId5"/>
    <p:sldId id="546" r:id="rId6"/>
    <p:sldId id="547" r:id="rId7"/>
    <p:sldId id="505" r:id="rId8"/>
    <p:sldId id="548" r:id="rId9"/>
    <p:sldId id="553" r:id="rId10"/>
    <p:sldId id="540" r:id="rId11"/>
    <p:sldId id="543" r:id="rId12"/>
    <p:sldId id="544" r:id="rId13"/>
    <p:sldId id="552" r:id="rId14"/>
    <p:sldId id="554" r:id="rId15"/>
    <p:sldId id="519" r:id="rId16"/>
    <p:sldId id="556" r:id="rId17"/>
    <p:sldId id="557" r:id="rId18"/>
    <p:sldId id="559" r:id="rId19"/>
    <p:sldId id="551" r:id="rId20"/>
    <p:sldId id="558" r:id="rId21"/>
    <p:sldId id="561" r:id="rId2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7A96"/>
    <a:srgbClr val="A978A2"/>
    <a:srgbClr val="B779A2"/>
    <a:srgbClr val="AA79AB"/>
    <a:srgbClr val="5573C3"/>
    <a:srgbClr val="9377B6"/>
    <a:srgbClr val="ED7D36"/>
    <a:srgbClr val="FFFFFF"/>
    <a:srgbClr val="8776BA"/>
    <a:srgbClr val="E97D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/>
    <p:restoredTop sz="75530"/>
  </p:normalViewPr>
  <p:slideViewPr>
    <p:cSldViewPr snapToGrid="0">
      <p:cViewPr>
        <p:scale>
          <a:sx n="180" d="100"/>
          <a:sy n="180" d="100"/>
        </p:scale>
        <p:origin x="1336" y="984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D96AF-6D62-AE4C-B909-56B399186F96}" type="datetimeFigureOut">
              <a:rPr lang="en-US" smtClean="0"/>
              <a:t>9/1/23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BA4B5-1354-2446-8DCB-1F27473A7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[OPENER]</a:t>
            </a:r>
          </a:p>
          <a:p>
            <a:r>
              <a:rPr lang="en-US" dirty="0"/>
              <a:t>HI!   I’m Kim Rees – I’m from JP Morgan where I lead a design team that’s focused on enterprise data and AI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BA4B5-1354-2446-8DCB-1F27473A7F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145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First, I want to focus on the person for a bit… because this will be important for making that shift to AI.</a:t>
            </a:r>
          </a:p>
          <a:p>
            <a:endParaRPr lang="en-US" dirty="0"/>
          </a:p>
          <a:p>
            <a:r>
              <a:rPr lang="en-US" dirty="0"/>
              <a:t>This is Bloom’s Revised Taxonomy – this is a framework used in education to ensure students fully comprehend the subject.</a:t>
            </a:r>
          </a:p>
          <a:p>
            <a:r>
              <a:rPr lang="en-US" dirty="0"/>
              <a:t>this is a taxonomy of cognitive skills … starting at the bottom with </a:t>
            </a:r>
          </a:p>
          <a:p>
            <a:r>
              <a:rPr lang="en-US" dirty="0"/>
              <a:t>remembering… Understanding…. Applying…. Analyzing….evaluating…. And finally creating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BA4B5-1354-2446-8DCB-1F27473A7F8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0480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 this hierarchy spans the lower order thinking skills at the bottom, </a:t>
            </a:r>
          </a:p>
          <a:p>
            <a:r>
              <a:rPr lang="en-US" dirty="0"/>
              <a:t>And builds to the higher order skills at the top…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BA4B5-1354-2446-8DCB-1F27473A7F8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7340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ffectLst/>
              </a:rPr>
              <a:t>And when we break those down and see how people acquire those thinking skills,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ffectLst/>
              </a:rPr>
              <a:t>there are verbs that align to human cognitive actions….</a:t>
            </a:r>
            <a:endParaRPr lang="en-US" dirty="0"/>
          </a:p>
          <a:p>
            <a:r>
              <a:rPr lang="en-US" b="1" dirty="0"/>
              <a:t>[[read some]] </a:t>
            </a:r>
            <a:r>
              <a:rPr lang="en-US" dirty="0"/>
              <a:t>you can see how the verbs become more sophisticated as they move from the bottom to the top…</a:t>
            </a:r>
          </a:p>
          <a:p>
            <a:endParaRPr lang="en-US" dirty="0"/>
          </a:p>
          <a:p>
            <a:r>
              <a:rPr lang="en-US" dirty="0"/>
              <a:t>Okay – so why am I telling all this about verbs and a learning taxonomy??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BA4B5-1354-2446-8DCB-1F27473A7F8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353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Because when we look at these verbs … they can all be mapped to AI capabilities … or even using traditional, rules-based computing…</a:t>
            </a:r>
          </a:p>
          <a:p>
            <a:endParaRPr lang="en-US" dirty="0"/>
          </a:p>
          <a:p>
            <a:r>
              <a:rPr lang="en-US" dirty="0"/>
              <a:t>You can probably look at this list and rattle off different AI products that do every one of these verbs…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BA4B5-1354-2446-8DCB-1F27473A7F8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4734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…and for each of these levels and verbs, we can find an AI model or traditional computing algorithm that can help us do these things.</a:t>
            </a:r>
          </a:p>
          <a:p>
            <a:r>
              <a:rPr lang="en-US" dirty="0"/>
              <a:t>Here are just a handful of examples of different types of AI that can be used for each of these cognitive levels… each of these aligning to one or more verbs…</a:t>
            </a:r>
          </a:p>
          <a:p>
            <a:endParaRPr lang="en-US" dirty="0"/>
          </a:p>
          <a:p>
            <a:r>
              <a:rPr lang="en-US" dirty="0"/>
              <a:t>And as we’ve seen in the last year or two, the versatility of LLMs that can really be applied across most of these areas.</a:t>
            </a:r>
          </a:p>
          <a:p>
            <a:endParaRPr lang="en-US" dirty="0"/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So…. How do we apply this…</a:t>
            </a:r>
          </a:p>
          <a:p>
            <a:endParaRPr lang="en-US" dirty="0"/>
          </a:p>
          <a:p>
            <a:r>
              <a:rPr lang="en-US" dirty="0"/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BA4B5-1354-2446-8DCB-1F27473A7F8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62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In design we like to start with the user goals then move towards solutions… we can take that same approach here.</a:t>
            </a:r>
          </a:p>
          <a:p>
            <a:endParaRPr lang="en-US" dirty="0">
              <a:effectLst/>
            </a:endParaRPr>
          </a:p>
          <a:p>
            <a:r>
              <a:rPr lang="en-US" dirty="0">
                <a:effectLst/>
              </a:rPr>
              <a:t>Here… we first identify the user goal, then break that down into smaller tasks.</a:t>
            </a:r>
          </a:p>
          <a:p>
            <a:r>
              <a:rPr lang="en-US" dirty="0">
                <a:effectLst/>
              </a:rPr>
              <a:t>Then we identify what data we would need to input </a:t>
            </a:r>
          </a:p>
          <a:p>
            <a:r>
              <a:rPr lang="en-US" dirty="0">
                <a:effectLst/>
              </a:rPr>
              <a:t>As well as what data would need to be output for this experience.</a:t>
            </a:r>
          </a:p>
          <a:p>
            <a:r>
              <a:rPr lang="en-US" dirty="0">
                <a:effectLst/>
              </a:rPr>
              <a:t>Then, we can identify what AI model, capability, or solution might be appropriate.</a:t>
            </a:r>
          </a:p>
          <a:p>
            <a:r>
              <a:rPr lang="en-US" dirty="0">
                <a:effectLst/>
              </a:rPr>
              <a:t>and obviously testing and refinement.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BA4B5-1354-2446-8DCB-1F27473A7F8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7409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LET’S LOOK AT how to apply this… going back to our photo management example:</a:t>
            </a:r>
          </a:p>
          <a:p>
            <a:pPr marL="228600" marR="0" lvl="0" indent="-22860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en-US" sz="900" dirty="0">
                <a:solidFill>
                  <a:schemeClr val="bg1"/>
                </a:solidFill>
              </a:rPr>
              <a:t>See all photos of my children over time.</a:t>
            </a:r>
          </a:p>
          <a:p>
            <a:pPr marL="571500" marR="0" lvl="1" indent="-22860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en-US" sz="900" dirty="0">
                <a:solidFill>
                  <a:schemeClr val="bg1"/>
                </a:solidFill>
              </a:rPr>
              <a:t>Label, categorize, sort, identify</a:t>
            </a:r>
          </a:p>
          <a:p>
            <a:pPr marL="571500" marR="0" lvl="1" indent="-22860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en-US" sz="900" dirty="0">
                <a:solidFill>
                  <a:schemeClr val="bg1"/>
                </a:solidFill>
              </a:rPr>
              <a:t>In: Timestamped photos. Initial tagged set.</a:t>
            </a:r>
          </a:p>
          <a:p>
            <a:pPr marL="914400" marR="0" lvl="2" indent="-22860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en-US" sz="900" dirty="0">
                <a:solidFill>
                  <a:schemeClr val="bg1"/>
                </a:solidFill>
              </a:rPr>
              <a:t>Out: labeled people</a:t>
            </a:r>
          </a:p>
          <a:p>
            <a:pPr marL="571500" marR="0" lvl="1" indent="-22860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en-US" sz="900" dirty="0">
                <a:solidFill>
                  <a:schemeClr val="bg1"/>
                </a:solidFill>
              </a:rPr>
              <a:t>Computer vision / image recognition</a:t>
            </a:r>
          </a:p>
          <a:p>
            <a:pPr marL="228600" marR="0" lvl="0" indent="-22860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lang="en-US" b="1" dirty="0">
              <a:effectLst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effectLst/>
              </a:rPr>
              <a:t>This would obviously be much more detailed if doing this in real life…</a:t>
            </a:r>
          </a:p>
          <a:p>
            <a:r>
              <a:rPr lang="en-US" b="1" dirty="0">
                <a:effectLst/>
              </a:rPr>
              <a:t>----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BA4B5-1354-2446-8DCB-1F27473A7F8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841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LET’S LOOK AT another example: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effectLst/>
              </a:rPr>
              <a:t>2) </a:t>
            </a:r>
            <a:r>
              <a:rPr lang="en-US" sz="900" dirty="0">
                <a:solidFill>
                  <a:schemeClr val="bg1"/>
                </a:solidFill>
              </a:rPr>
              <a:t>Make a collage of photos from my vacation.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bg1"/>
                </a:solidFill>
                <a:effectLst/>
              </a:rPr>
              <a:t>	- </a:t>
            </a:r>
            <a:r>
              <a:rPr lang="en-US" sz="900" dirty="0">
                <a:solidFill>
                  <a:schemeClr val="bg1"/>
                </a:solidFill>
              </a:rPr>
              <a:t>Identify, arrange, create, generate, design, write</a:t>
            </a:r>
          </a:p>
          <a:p>
            <a:r>
              <a:rPr lang="en-US" sz="900" dirty="0">
                <a:solidFill>
                  <a:schemeClr val="bg1"/>
                </a:solidFill>
              </a:rPr>
              <a:t>	In: Photos with EXIF location data</a:t>
            </a:r>
          </a:p>
          <a:p>
            <a:r>
              <a:rPr lang="en-US" sz="900" dirty="0">
                <a:solidFill>
                  <a:schemeClr val="bg1"/>
                </a:solidFill>
              </a:rPr>
              <a:t>	Out: Photos ranked, layout, text, design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effectLst/>
              </a:rPr>
              <a:t>	- </a:t>
            </a:r>
            <a:r>
              <a:rPr lang="en-US" sz="900" dirty="0">
                <a:solidFill>
                  <a:schemeClr val="bg1"/>
                </a:solidFill>
              </a:rPr>
              <a:t>GANs, object recognition, content-based filtering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>
                <a:effectLst/>
              </a:rPr>
              <a:t>So… you can see how you can keep describing user goals, identifying verbs and so forth…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effectLst/>
              </a:rPr>
              <a:t>This is how you scale what people do by using AI instead.</a:t>
            </a:r>
          </a:p>
          <a:p>
            <a:r>
              <a:rPr lang="en-US" b="1" dirty="0">
                <a:effectLst/>
              </a:rPr>
              <a:t>----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BA4B5-1354-2446-8DCB-1F27473A7F8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8136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ffectLst/>
              </a:rPr>
              <a:t>We can use our list of verbs for reference – and think about the value chain…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ffectLst/>
              </a:rPr>
              <a:t>with the ones at the </a:t>
            </a:r>
            <a:r>
              <a:rPr lang="en-US" b="1" dirty="0">
                <a:effectLst/>
              </a:rPr>
              <a:t>top creating more value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ffectLst/>
              </a:rPr>
              <a:t>and adding sophistication and elegance to product capabilities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ffectLst/>
              </a:rPr>
              <a:t>---and as we think about that value creation….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BA4B5-1354-2446-8DCB-1F27473A7F8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775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need to keep in mind the ethics of what we’re creating….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Keeping in mind that many of these verbs are the domain of the KNOWLEDGE WORKER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…in the case of Google Photos, that’s fine, because no one was doing the job of 24x7 photo management for us…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…but what about in the workforce?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 we can already see this happening … like the Writer’s Guild strike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[[talk about the chart]]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800" kern="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Less experienced people benefit most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800" kern="1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Althought</a:t>
            </a:r>
            <a:r>
              <a:rPr lang="en-US" sz="1800" kern="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Risk of replacement under the dotted line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BA4B5-1354-2446-8DCB-1F27473A7F8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08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already know what AI is, so I don’t need to explain it, but I will share the way I like to frame it….</a:t>
            </a:r>
          </a:p>
          <a:p>
            <a:r>
              <a:rPr lang="en-US" dirty="0"/>
              <a:t>AI simulates human intelligence … AI learns in a way similar to people…</a:t>
            </a:r>
          </a:p>
          <a:p>
            <a:r>
              <a:rPr lang="en-US" dirty="0"/>
              <a:t>…and thereby is able to perform tasks requiring human intelligence. </a:t>
            </a:r>
          </a:p>
          <a:p>
            <a:r>
              <a:rPr lang="en-US" b="1" dirty="0"/>
              <a:t>In short: AI scales humans.</a:t>
            </a:r>
          </a:p>
          <a:p>
            <a:r>
              <a:rPr lang="en-US" dirty="0"/>
              <a:t>So when we think about product design with AI capabilities….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BA4B5-1354-2446-8DCB-1F27473A7F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897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suggestions when designing AI products:</a:t>
            </a:r>
          </a:p>
          <a:p>
            <a:pPr marL="171450" indent="-171450">
              <a:buFontTx/>
              <a:buChar char="-"/>
            </a:pPr>
            <a:r>
              <a:rPr lang="en-US" dirty="0"/>
              <a:t>co-create with people impacted by AI… strive to augment and caution against replacing</a:t>
            </a:r>
          </a:p>
          <a:p>
            <a:pPr marL="171450" indent="-171450">
              <a:buFontTx/>
              <a:buChar char="-"/>
            </a:pPr>
            <a:r>
              <a:rPr lang="en-US" dirty="0"/>
              <a:t>Explore who’s creating the training data…. For instance, for writing generators, the data comes from writers.. Consider who has sovereignty</a:t>
            </a:r>
          </a:p>
          <a:p>
            <a:pPr marL="171450" indent="-171450">
              <a:buFontTx/>
              <a:buChar char="-"/>
            </a:pPr>
            <a:r>
              <a:rPr lang="en-US" dirty="0"/>
              <a:t>What bias is in the data… for instance facial recognition is notorious for racial and cultural biases… our photo </a:t>
            </a:r>
            <a:r>
              <a:rPr lang="en-US" dirty="0" err="1"/>
              <a:t>mngmnt</a:t>
            </a:r>
            <a:r>
              <a:rPr lang="en-US" dirty="0"/>
              <a:t> app would need to consider how to mitigate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BA4B5-1354-2446-8DCB-1F27473A7F8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829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you! I hope you have good luck with this framework.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BA4B5-1354-2446-8DCB-1F27473A7F8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71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[So when we think about product design with AI capabilities….]</a:t>
            </a:r>
          </a:p>
          <a:p>
            <a:r>
              <a:rPr lang="en-US" dirty="0"/>
              <a:t>There are these 3 different ways it can take shape…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BA4B5-1354-2446-8DCB-1F27473A7F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43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Where AI is under the hood… meaning invisible to the user…</a:t>
            </a:r>
          </a:p>
          <a:p>
            <a:r>
              <a:rPr lang="en-US" dirty="0"/>
              <a:t>This could be things like fraud detection…credit scoring…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BA4B5-1354-2446-8DCB-1F27473A7F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76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Where AI is woven into the experience… some people call this “everyday AI”</a:t>
            </a:r>
          </a:p>
          <a:p>
            <a:r>
              <a:rPr lang="en-US" dirty="0"/>
              <a:t>Most products use this… Google Photos, Netflix, Uber, Spotify,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BA4B5-1354-2446-8DCB-1F27473A7F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684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 less often, when AI is the entire product… like in the case with ChatGPT or Alexa…</a:t>
            </a:r>
          </a:p>
          <a:p>
            <a:endParaRPr lang="en-US" dirty="0"/>
          </a:p>
          <a:p>
            <a:r>
              <a:rPr lang="en-US" dirty="0"/>
              <a:t>But regardless of if AI is in the foreground or in the background – designing for AI is about scaling people…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BA4B5-1354-2446-8DCB-1F27473A7F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72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LET’S LOOK AT AN EXAMPLE:</a:t>
            </a:r>
          </a:p>
          <a:p>
            <a:r>
              <a:rPr lang="en-US" dirty="0">
                <a:effectLst/>
              </a:rPr>
              <a:t>I love this problem framing from Google Photos:</a:t>
            </a:r>
            <a:br>
              <a:rPr lang="en-US" dirty="0">
                <a:effectLst/>
              </a:rPr>
            </a:br>
            <a:endParaRPr lang="en-US" dirty="0">
              <a:effectLst/>
            </a:endParaRPr>
          </a:p>
          <a:p>
            <a:r>
              <a:rPr lang="en-US" sz="900" i="1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“What if I could take you and shrink you and I could put you inside your own phone and dedicate you to photo management?”</a:t>
            </a:r>
            <a:endParaRPr lang="en-US" sz="900" i="1" dirty="0">
              <a:solidFill>
                <a:schemeClr val="bg1"/>
              </a:solidFill>
              <a:effectLst/>
              <a:latin typeface="Open Sans Light" pitchFamily="2" charset="0"/>
              <a:ea typeface="Open Sans Light" pitchFamily="2" charset="0"/>
              <a:cs typeface="Open Sans Light" pitchFamily="2" charset="0"/>
            </a:endParaRPr>
          </a:p>
          <a:p>
            <a:br>
              <a:rPr lang="en-US" dirty="0">
                <a:effectLst/>
              </a:rPr>
            </a:br>
            <a:r>
              <a:rPr lang="en-US" dirty="0">
                <a:effectLst/>
              </a:rPr>
              <a:t>What a fabulous human centered product vision statement....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BA4B5-1354-2446-8DCB-1F27473A7F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90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Notice all the “YOU” – while this is a largely AI product, it demonstrates, how AI is about scaling humans – </a:t>
            </a:r>
          </a:p>
          <a:p>
            <a:r>
              <a:rPr lang="en-US" dirty="0">
                <a:effectLst/>
              </a:rPr>
              <a:t>what it is we do </a:t>
            </a:r>
          </a:p>
          <a:p>
            <a:r>
              <a:rPr lang="en-US" dirty="0">
                <a:effectLst/>
              </a:rPr>
              <a:t>and how we can do that faster, better, and in new ways.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BA4B5-1354-2446-8DCB-1F27473A7F8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3831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…so how do we go from the YOU to scaling this with AI….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BA4B5-1354-2446-8DCB-1F27473A7F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00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2489-DBEC-F244-9606-4C4BB8D85E08}" type="datetimeFigureOut">
              <a:rPr lang="en-US" smtClean="0"/>
              <a:t>9/1/23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A28B-D4E7-504A-8BD3-17719418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00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2489-DBEC-F244-9606-4C4BB8D85E08}" type="datetimeFigureOut">
              <a:rPr lang="en-US" smtClean="0"/>
              <a:t>9/1/23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A28B-D4E7-504A-8BD3-17719418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8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2489-DBEC-F244-9606-4C4BB8D85E08}" type="datetimeFigureOut">
              <a:rPr lang="en-US" smtClean="0"/>
              <a:t>9/1/23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A28B-D4E7-504A-8BD3-17719418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2489-DBEC-F244-9606-4C4BB8D85E08}" type="datetimeFigureOut">
              <a:rPr lang="en-US" smtClean="0"/>
              <a:t>9/1/23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A28B-D4E7-504A-8BD3-17719418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09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2489-DBEC-F244-9606-4C4BB8D85E08}" type="datetimeFigureOut">
              <a:rPr lang="en-US" smtClean="0"/>
              <a:t>9/1/23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A28B-D4E7-504A-8BD3-17719418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70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2489-DBEC-F244-9606-4C4BB8D85E08}" type="datetimeFigureOut">
              <a:rPr lang="en-US" smtClean="0"/>
              <a:t>9/1/23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A28B-D4E7-504A-8BD3-17719418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259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2489-DBEC-F244-9606-4C4BB8D85E08}" type="datetimeFigureOut">
              <a:rPr lang="en-US" smtClean="0"/>
              <a:t>9/1/23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A28B-D4E7-504A-8BD3-17719418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65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2489-DBEC-F244-9606-4C4BB8D85E08}" type="datetimeFigureOut">
              <a:rPr lang="en-US" smtClean="0"/>
              <a:t>9/1/23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A28B-D4E7-504A-8BD3-17719418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16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2489-DBEC-F244-9606-4C4BB8D85E08}" type="datetimeFigureOut">
              <a:rPr lang="en-US" smtClean="0"/>
              <a:t>9/1/23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A28B-D4E7-504A-8BD3-17719418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6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2489-DBEC-F244-9606-4C4BB8D85E08}" type="datetimeFigureOut">
              <a:rPr lang="en-US" smtClean="0"/>
              <a:t>9/1/23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A28B-D4E7-504A-8BD3-17719418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74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2489-DBEC-F244-9606-4C4BB8D85E08}" type="datetimeFigureOut">
              <a:rPr lang="en-US" smtClean="0"/>
              <a:t>9/1/23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A28B-D4E7-504A-8BD3-17719418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64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32489-DBEC-F244-9606-4C4BB8D85E08}" type="datetimeFigureOut">
              <a:rPr lang="en-US" smtClean="0"/>
              <a:t>9/1/23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0A28B-D4E7-504A-8BD3-17719418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93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>
            <a:extLst>
              <a:ext uri="{FF2B5EF4-FFF2-40B4-BE49-F238E27FC236}">
                <a16:creationId xmlns:a16="http://schemas.microsoft.com/office/drawing/2014/main" id="{5E7AA7E8-8006-4E1F-A566-FCF37EE6F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44B4FF-C4DD-1354-DBE5-AD0460B0D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44745" y="1193130"/>
            <a:ext cx="4254132" cy="3821415"/>
          </a:xfrm>
        </p:spPr>
        <p:txBody>
          <a:bodyPr>
            <a:normAutofit/>
          </a:bodyPr>
          <a:lstStyle/>
          <a:p>
            <a:pPr algn="l"/>
            <a:r>
              <a:rPr lang="en-US" sz="33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KIM REES</a:t>
            </a:r>
          </a:p>
        </p:txBody>
      </p:sp>
      <p:cxnSp>
        <p:nvCxnSpPr>
          <p:cNvPr id="25" name="Straight Connector 9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85491" y="1192026"/>
            <a:ext cx="0" cy="3944815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80A0578-6216-7AE0-FC56-BDDCD2222964}"/>
              </a:ext>
            </a:extLst>
          </p:cNvPr>
          <p:cNvSpPr txBox="1"/>
          <p:nvPr/>
        </p:nvSpPr>
        <p:spPr>
          <a:xfrm>
            <a:off x="313843" y="1198685"/>
            <a:ext cx="3338372" cy="3842239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pPr algn="r">
              <a:lnSpc>
                <a:spcPts val="4950"/>
              </a:lnSpc>
              <a:spcBef>
                <a:spcPct val="0"/>
              </a:spcBef>
              <a:spcAft>
                <a:spcPts val="675"/>
              </a:spcAft>
            </a:pPr>
            <a:r>
              <a:rPr lang="en-US" sz="6000" dirty="0">
                <a:solidFill>
                  <a:srgbClr val="FFFF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Humans at Scale</a:t>
            </a:r>
          </a:p>
          <a:p>
            <a:pPr algn="r">
              <a:lnSpc>
                <a:spcPts val="2130"/>
              </a:lnSpc>
              <a:spcBef>
                <a:spcPts val="600"/>
              </a:spcBef>
              <a:spcAft>
                <a:spcPts val="450"/>
              </a:spcAft>
            </a:pPr>
            <a:r>
              <a:rPr lang="en-US" sz="24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 Taxonomy for</a:t>
            </a:r>
          </a:p>
          <a:p>
            <a:pPr algn="r">
              <a:lnSpc>
                <a:spcPts val="2130"/>
              </a:lnSpc>
              <a:spcBef>
                <a:spcPct val="0"/>
              </a:spcBef>
              <a:spcAft>
                <a:spcPts val="450"/>
              </a:spcAft>
            </a:pPr>
            <a:r>
              <a:rPr lang="en-US" sz="24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AI Product Design</a:t>
            </a:r>
          </a:p>
        </p:txBody>
      </p:sp>
    </p:spTree>
    <p:extLst>
      <p:ext uri="{BB962C8B-B14F-4D97-AF65-F5344CB8AC3E}">
        <p14:creationId xmlns:p14="http://schemas.microsoft.com/office/powerpoint/2010/main" val="301614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97D59"/>
            </a:gs>
            <a:gs pos="100000">
              <a:srgbClr val="5573C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>
            <a:extLst>
              <a:ext uri="{FF2B5EF4-FFF2-40B4-BE49-F238E27FC236}">
                <a16:creationId xmlns:a16="http://schemas.microsoft.com/office/drawing/2014/main" id="{55BFF26D-321C-6A8C-FE18-EF19CB521106}"/>
              </a:ext>
            </a:extLst>
          </p:cNvPr>
          <p:cNvSpPr/>
          <p:nvPr/>
        </p:nvSpPr>
        <p:spPr>
          <a:xfrm rot="10800000">
            <a:off x="4561920" y="3231964"/>
            <a:ext cx="3847217" cy="585216"/>
          </a:xfrm>
          <a:prstGeom prst="trapezoid">
            <a:avLst>
              <a:gd name="adj" fmla="val 55645"/>
            </a:avLst>
          </a:prstGeom>
          <a:solidFill>
            <a:srgbClr val="9377B6"/>
          </a:solidFill>
          <a:ln>
            <a:noFill/>
          </a:ln>
          <a:effectLst>
            <a:innerShdw blurRad="63500" dist="50800" dir="19500000">
              <a:prstClr val="black">
                <a:alpha val="14995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885AE477-F5C7-3257-7B4A-C641FC443640}"/>
              </a:ext>
            </a:extLst>
          </p:cNvPr>
          <p:cNvSpPr/>
          <p:nvPr/>
        </p:nvSpPr>
        <p:spPr>
          <a:xfrm rot="10800000">
            <a:off x="4913893" y="3811591"/>
            <a:ext cx="3847217" cy="585216"/>
          </a:xfrm>
          <a:prstGeom prst="trapezoid">
            <a:avLst>
              <a:gd name="adj" fmla="val 55645"/>
            </a:avLst>
          </a:prstGeom>
          <a:solidFill>
            <a:srgbClr val="8776BA"/>
          </a:solidFill>
          <a:ln>
            <a:noFill/>
          </a:ln>
          <a:effectLst>
            <a:innerShdw blurRad="136648" dist="50800" dir="20880000">
              <a:prstClr val="black">
                <a:alpha val="2221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dirty="0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5F346FCF-C094-54E7-4A50-1F0AB355E3F0}"/>
              </a:ext>
            </a:extLst>
          </p:cNvPr>
          <p:cNvSpPr/>
          <p:nvPr/>
        </p:nvSpPr>
        <p:spPr>
          <a:xfrm rot="10800000">
            <a:off x="4298266" y="2650342"/>
            <a:ext cx="3751719" cy="585216"/>
          </a:xfrm>
          <a:prstGeom prst="trapezoid">
            <a:avLst>
              <a:gd name="adj" fmla="val 55645"/>
            </a:avLst>
          </a:prstGeom>
          <a:solidFill>
            <a:srgbClr val="AA79AB"/>
          </a:solidFill>
          <a:ln>
            <a:noFill/>
          </a:ln>
          <a:effectLst>
            <a:innerShdw blurRad="63500" dist="50800" dir="19560000">
              <a:prstClr val="black">
                <a:alpha val="14872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702B9E35-C0E7-DA04-D09D-7E33CAD056D5}"/>
              </a:ext>
            </a:extLst>
          </p:cNvPr>
          <p:cNvSpPr/>
          <p:nvPr/>
        </p:nvSpPr>
        <p:spPr>
          <a:xfrm rot="10800000">
            <a:off x="3965058" y="2072720"/>
            <a:ext cx="3751719" cy="585216"/>
          </a:xfrm>
          <a:prstGeom prst="trapezoid">
            <a:avLst>
              <a:gd name="adj" fmla="val 55645"/>
            </a:avLst>
          </a:prstGeom>
          <a:solidFill>
            <a:srgbClr val="B779A2"/>
          </a:solidFill>
          <a:ln>
            <a:noFill/>
          </a:ln>
          <a:effectLst>
            <a:innerShdw blurRad="63500" dist="50800" dir="19800000">
              <a:prstClr val="black">
                <a:alpha val="13891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apezoid 7">
            <a:extLst>
              <a:ext uri="{FF2B5EF4-FFF2-40B4-BE49-F238E27FC236}">
                <a16:creationId xmlns:a16="http://schemas.microsoft.com/office/drawing/2014/main" id="{4181E9A1-F098-234B-22EB-7BC999C149E3}"/>
              </a:ext>
            </a:extLst>
          </p:cNvPr>
          <p:cNvSpPr/>
          <p:nvPr/>
        </p:nvSpPr>
        <p:spPr>
          <a:xfrm rot="10800000">
            <a:off x="3126551" y="918098"/>
            <a:ext cx="3794217" cy="585216"/>
          </a:xfrm>
          <a:prstGeom prst="trapezoid">
            <a:avLst>
              <a:gd name="adj" fmla="val 55645"/>
            </a:avLst>
          </a:prstGeom>
          <a:solidFill>
            <a:srgbClr val="D27B89"/>
          </a:solidFill>
          <a:ln>
            <a:noFill/>
          </a:ln>
          <a:effectLst>
            <a:innerShdw blurRad="63500" dist="50800" dir="19800000">
              <a:prstClr val="black">
                <a:alpha val="13891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rapezoid 8">
            <a:extLst>
              <a:ext uri="{FF2B5EF4-FFF2-40B4-BE49-F238E27FC236}">
                <a16:creationId xmlns:a16="http://schemas.microsoft.com/office/drawing/2014/main" id="{B5DAE3ED-7A31-37EF-44DD-CD3DE5E9CBEF}"/>
              </a:ext>
            </a:extLst>
          </p:cNvPr>
          <p:cNvSpPr/>
          <p:nvPr/>
        </p:nvSpPr>
        <p:spPr>
          <a:xfrm rot="10800000">
            <a:off x="3583688" y="1498034"/>
            <a:ext cx="3751719" cy="585216"/>
          </a:xfrm>
          <a:prstGeom prst="trapezoid">
            <a:avLst>
              <a:gd name="adj" fmla="val 55645"/>
            </a:avLst>
          </a:prstGeom>
          <a:solidFill>
            <a:srgbClr val="C87A96"/>
          </a:solidFill>
          <a:ln>
            <a:noFill/>
          </a:ln>
          <a:effectLst>
            <a:innerShdw blurRad="63500" dist="50800" dir="19800000">
              <a:prstClr val="black">
                <a:alpha val="13891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rapezoid 9">
            <a:extLst>
              <a:ext uri="{FF2B5EF4-FFF2-40B4-BE49-F238E27FC236}">
                <a16:creationId xmlns:a16="http://schemas.microsoft.com/office/drawing/2014/main" id="{DF0B4BE2-5EFE-95E2-AD49-5634DDA48653}"/>
              </a:ext>
            </a:extLst>
          </p:cNvPr>
          <p:cNvSpPr/>
          <p:nvPr/>
        </p:nvSpPr>
        <p:spPr>
          <a:xfrm>
            <a:off x="2500166" y="792534"/>
            <a:ext cx="1196518" cy="726820"/>
          </a:xfrm>
          <a:prstGeom prst="trapezoid">
            <a:avLst>
              <a:gd name="adj" fmla="val 55645"/>
            </a:avLst>
          </a:prstGeom>
          <a:solidFill>
            <a:srgbClr val="D27B89"/>
          </a:solidFill>
          <a:ln>
            <a:noFill/>
          </a:ln>
          <a:effectLst>
            <a:outerShdw blurRad="141362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085740F6-018D-E776-2880-14CF50234DB9}"/>
              </a:ext>
            </a:extLst>
          </p:cNvPr>
          <p:cNvSpPr/>
          <p:nvPr/>
        </p:nvSpPr>
        <p:spPr>
          <a:xfrm>
            <a:off x="2195571" y="1500193"/>
            <a:ext cx="1815867" cy="585216"/>
          </a:xfrm>
          <a:prstGeom prst="trapezoid">
            <a:avLst>
              <a:gd name="adj" fmla="val 55645"/>
            </a:avLst>
          </a:prstGeom>
          <a:solidFill>
            <a:srgbClr val="C77A96"/>
          </a:solidFill>
          <a:ln>
            <a:noFill/>
          </a:ln>
          <a:effectLst>
            <a:outerShdw blurRad="145918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rapezoid 11">
            <a:extLst>
              <a:ext uri="{FF2B5EF4-FFF2-40B4-BE49-F238E27FC236}">
                <a16:creationId xmlns:a16="http://schemas.microsoft.com/office/drawing/2014/main" id="{2A9A7A81-9441-7F8C-A52B-71B16649E707}"/>
              </a:ext>
            </a:extLst>
          </p:cNvPr>
          <p:cNvSpPr/>
          <p:nvPr/>
        </p:nvSpPr>
        <p:spPr>
          <a:xfrm>
            <a:off x="1935697" y="2071693"/>
            <a:ext cx="2393092" cy="585216"/>
          </a:xfrm>
          <a:prstGeom prst="trapezoid">
            <a:avLst>
              <a:gd name="adj" fmla="val 55645"/>
            </a:avLst>
          </a:prstGeom>
          <a:solidFill>
            <a:srgbClr val="B779A2"/>
          </a:solidFill>
          <a:ln>
            <a:noFill/>
          </a:ln>
          <a:effectLst>
            <a:outerShdw blurRad="151233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rapezoid 12">
            <a:extLst>
              <a:ext uri="{FF2B5EF4-FFF2-40B4-BE49-F238E27FC236}">
                <a16:creationId xmlns:a16="http://schemas.microsoft.com/office/drawing/2014/main" id="{3F94ECC8-75B5-6D86-A579-E7E64C010FFC}"/>
              </a:ext>
            </a:extLst>
          </p:cNvPr>
          <p:cNvSpPr/>
          <p:nvPr/>
        </p:nvSpPr>
        <p:spPr>
          <a:xfrm>
            <a:off x="1557468" y="2643193"/>
            <a:ext cx="3092073" cy="585216"/>
          </a:xfrm>
          <a:prstGeom prst="trapezoid">
            <a:avLst>
              <a:gd name="adj" fmla="val 55645"/>
            </a:avLst>
          </a:prstGeom>
          <a:solidFill>
            <a:srgbClr val="AA79AB"/>
          </a:solidFill>
          <a:ln>
            <a:noFill/>
          </a:ln>
          <a:effectLst>
            <a:outerShdw blurRad="142577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id="{1385A24C-A3AF-1898-EE52-7CFEAEE63B61}"/>
              </a:ext>
            </a:extLst>
          </p:cNvPr>
          <p:cNvSpPr/>
          <p:nvPr/>
        </p:nvSpPr>
        <p:spPr>
          <a:xfrm>
            <a:off x="1289077" y="3227392"/>
            <a:ext cx="3697224" cy="585216"/>
          </a:xfrm>
          <a:prstGeom prst="trapezoid">
            <a:avLst>
              <a:gd name="adj" fmla="val 55645"/>
            </a:avLst>
          </a:prstGeom>
          <a:solidFill>
            <a:srgbClr val="9377B6"/>
          </a:solidFill>
          <a:ln>
            <a:noFill/>
          </a:ln>
          <a:effectLst>
            <a:outerShdw blurRad="149006" dist="38100" sx="101000" sy="101000" algn="l" rotWithShape="0">
              <a:prstClr val="black">
                <a:alpha val="25112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apezoid 14">
            <a:extLst>
              <a:ext uri="{FF2B5EF4-FFF2-40B4-BE49-F238E27FC236}">
                <a16:creationId xmlns:a16="http://schemas.microsoft.com/office/drawing/2014/main" id="{ECA663CD-CD8D-37EC-42BF-C6CF08FB62F4}"/>
              </a:ext>
            </a:extLst>
          </p:cNvPr>
          <p:cNvSpPr/>
          <p:nvPr/>
        </p:nvSpPr>
        <p:spPr>
          <a:xfrm>
            <a:off x="897457" y="3802448"/>
            <a:ext cx="4412095" cy="585216"/>
          </a:xfrm>
          <a:prstGeom prst="trapezoid">
            <a:avLst>
              <a:gd name="adj" fmla="val 55645"/>
            </a:avLst>
          </a:prstGeom>
          <a:solidFill>
            <a:srgbClr val="8776BA"/>
          </a:solidFill>
          <a:ln>
            <a:noFill/>
          </a:ln>
          <a:effectLst>
            <a:outerShdw blurRad="141433" dist="44466" sx="101000" sy="101000" algn="l" rotWithShape="0">
              <a:prstClr val="black">
                <a:alpha val="25088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4157481C-0152-0B7E-EB2D-63E59332BA63}"/>
              </a:ext>
            </a:extLst>
          </p:cNvPr>
          <p:cNvSpPr/>
          <p:nvPr/>
        </p:nvSpPr>
        <p:spPr>
          <a:xfrm>
            <a:off x="499425" y="288896"/>
            <a:ext cx="5076488" cy="4565707"/>
          </a:xfrm>
          <a:custGeom>
            <a:avLst/>
            <a:gdLst>
              <a:gd name="connsiteX0" fmla="*/ 5009029 w 5284694"/>
              <a:gd name="connsiteY0" fmla="*/ 4276164 h 4766982"/>
              <a:gd name="connsiteX1" fmla="*/ 5284694 w 5284694"/>
              <a:gd name="connsiteY1" fmla="*/ 4766982 h 4766982"/>
              <a:gd name="connsiteX2" fmla="*/ 0 w 5284694"/>
              <a:gd name="connsiteY2" fmla="*/ 4766982 h 4766982"/>
              <a:gd name="connsiteX3" fmla="*/ 2635623 w 5284694"/>
              <a:gd name="connsiteY3" fmla="*/ 0 h 4766982"/>
              <a:gd name="connsiteX4" fmla="*/ 2918011 w 5284694"/>
              <a:gd name="connsiteY4" fmla="*/ 517711 h 4766982"/>
              <a:gd name="connsiteX5" fmla="*/ 793376 w 5284694"/>
              <a:gd name="connsiteY5" fmla="*/ 4269441 h 4766982"/>
              <a:gd name="connsiteX6" fmla="*/ 5009029 w 5284694"/>
              <a:gd name="connsiteY6" fmla="*/ 4276164 h 476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84694" h="4766982">
                <a:moveTo>
                  <a:pt x="5009029" y="4276164"/>
                </a:moveTo>
                <a:lnTo>
                  <a:pt x="5284694" y="4766982"/>
                </a:lnTo>
                <a:lnTo>
                  <a:pt x="0" y="4766982"/>
                </a:lnTo>
                <a:lnTo>
                  <a:pt x="2635623" y="0"/>
                </a:lnTo>
                <a:lnTo>
                  <a:pt x="2918011" y="517711"/>
                </a:lnTo>
                <a:lnTo>
                  <a:pt x="793376" y="4269441"/>
                </a:lnTo>
                <a:lnTo>
                  <a:pt x="5009029" y="4276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96460" dist="41846" dir="2106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46D850-3710-5543-E19A-4DB0C4F195C6}"/>
              </a:ext>
            </a:extLst>
          </p:cNvPr>
          <p:cNvSpPr txBox="1"/>
          <p:nvPr/>
        </p:nvSpPr>
        <p:spPr>
          <a:xfrm>
            <a:off x="499425" y="4458138"/>
            <a:ext cx="5076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AA79AB"/>
                </a:solidFill>
                <a:latin typeface="Gill Sans MT" panose="020B0502020104020203" pitchFamily="34" charset="77"/>
                <a:cs typeface="Calibri Light" panose="020F0302020204030204" pitchFamily="34" charset="0"/>
              </a:rPr>
              <a:t>Bloom’s Taxonomy: Cognitive Domain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2A253E-A43B-D911-FFE6-6CE4B75A6870}"/>
              </a:ext>
            </a:extLst>
          </p:cNvPr>
          <p:cNvSpPr txBox="1"/>
          <p:nvPr/>
        </p:nvSpPr>
        <p:spPr>
          <a:xfrm>
            <a:off x="3115114" y="937217"/>
            <a:ext cx="367408" cy="34315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184F4FF-77A6-96DE-9AAD-2D8662572642}"/>
              </a:ext>
            </a:extLst>
          </p:cNvPr>
          <p:cNvSpPr txBox="1"/>
          <p:nvPr/>
        </p:nvSpPr>
        <p:spPr>
          <a:xfrm>
            <a:off x="5532120" y="3842537"/>
            <a:ext cx="1957011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REMEMBERING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Recall specific facts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A2028D9-5FA1-D844-609A-ECFA5C059771}"/>
              </a:ext>
            </a:extLst>
          </p:cNvPr>
          <p:cNvSpPr txBox="1"/>
          <p:nvPr/>
        </p:nvSpPr>
        <p:spPr>
          <a:xfrm>
            <a:off x="5212080" y="3245244"/>
            <a:ext cx="2735685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UNDERSTANDING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Grasp meaning of materials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CFA6D37-4B43-9575-3B57-F7E079C0DE67}"/>
              </a:ext>
            </a:extLst>
          </p:cNvPr>
          <p:cNvSpPr txBox="1"/>
          <p:nvPr/>
        </p:nvSpPr>
        <p:spPr>
          <a:xfrm>
            <a:off x="4892040" y="2675774"/>
            <a:ext cx="2631041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APPLYING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Apply acquired knowledge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6875963-3382-C837-B1F5-BB4415C50752}"/>
              </a:ext>
            </a:extLst>
          </p:cNvPr>
          <p:cNvSpPr txBox="1"/>
          <p:nvPr/>
        </p:nvSpPr>
        <p:spPr>
          <a:xfrm>
            <a:off x="4572000" y="2083055"/>
            <a:ext cx="2129237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ANALYZING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Identify relationships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7423E7C-E724-3A1B-9FD1-28EACE31CB48}"/>
              </a:ext>
            </a:extLst>
          </p:cNvPr>
          <p:cNvSpPr txBox="1"/>
          <p:nvPr/>
        </p:nvSpPr>
        <p:spPr>
          <a:xfrm>
            <a:off x="4251960" y="1501811"/>
            <a:ext cx="1731051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EVALUATING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Make judgments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05392EA-D2EC-631D-B2DB-3DD1C9C706AB}"/>
              </a:ext>
            </a:extLst>
          </p:cNvPr>
          <p:cNvSpPr txBox="1"/>
          <p:nvPr/>
        </p:nvSpPr>
        <p:spPr>
          <a:xfrm>
            <a:off x="3931920" y="920566"/>
            <a:ext cx="2178225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CREATING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Make something new</a:t>
            </a:r>
          </a:p>
        </p:txBody>
      </p:sp>
    </p:spTree>
    <p:extLst>
      <p:ext uri="{BB962C8B-B14F-4D97-AF65-F5344CB8AC3E}">
        <p14:creationId xmlns:p14="http://schemas.microsoft.com/office/powerpoint/2010/main" val="2439088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97D59"/>
            </a:gs>
            <a:gs pos="100000">
              <a:srgbClr val="5573C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apezoid 2">
            <a:extLst>
              <a:ext uri="{FF2B5EF4-FFF2-40B4-BE49-F238E27FC236}">
                <a16:creationId xmlns:a16="http://schemas.microsoft.com/office/drawing/2014/main" id="{1744D0B7-7105-0D5A-8FF6-03EF3C36D277}"/>
              </a:ext>
            </a:extLst>
          </p:cNvPr>
          <p:cNvSpPr/>
          <p:nvPr/>
        </p:nvSpPr>
        <p:spPr>
          <a:xfrm>
            <a:off x="9190133" y="1491406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C87A96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rapezoid 3">
            <a:extLst>
              <a:ext uri="{FF2B5EF4-FFF2-40B4-BE49-F238E27FC236}">
                <a16:creationId xmlns:a16="http://schemas.microsoft.com/office/drawing/2014/main" id="{55BFF26D-321C-6A8C-FE18-EF19CB521106}"/>
              </a:ext>
            </a:extLst>
          </p:cNvPr>
          <p:cNvSpPr/>
          <p:nvPr/>
        </p:nvSpPr>
        <p:spPr>
          <a:xfrm rot="10800000">
            <a:off x="4561920" y="3231964"/>
            <a:ext cx="3847217" cy="585216"/>
          </a:xfrm>
          <a:prstGeom prst="trapezoid">
            <a:avLst>
              <a:gd name="adj" fmla="val 55645"/>
            </a:avLst>
          </a:prstGeom>
          <a:solidFill>
            <a:srgbClr val="9377B6"/>
          </a:solidFill>
          <a:ln>
            <a:noFill/>
          </a:ln>
          <a:effectLst>
            <a:innerShdw blurRad="63500" dist="50800" dir="19500000">
              <a:prstClr val="black">
                <a:alpha val="14995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885AE477-F5C7-3257-7B4A-C641FC443640}"/>
              </a:ext>
            </a:extLst>
          </p:cNvPr>
          <p:cNvSpPr/>
          <p:nvPr/>
        </p:nvSpPr>
        <p:spPr>
          <a:xfrm rot="10800000">
            <a:off x="4913893" y="3811591"/>
            <a:ext cx="3847217" cy="585216"/>
          </a:xfrm>
          <a:prstGeom prst="trapezoid">
            <a:avLst>
              <a:gd name="adj" fmla="val 55645"/>
            </a:avLst>
          </a:prstGeom>
          <a:solidFill>
            <a:srgbClr val="8776BA"/>
          </a:solidFill>
          <a:ln>
            <a:noFill/>
          </a:ln>
          <a:effectLst>
            <a:innerShdw blurRad="136648" dist="50800" dir="20880000">
              <a:prstClr val="black">
                <a:alpha val="2221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dirty="0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5F346FCF-C094-54E7-4A50-1F0AB355E3F0}"/>
              </a:ext>
            </a:extLst>
          </p:cNvPr>
          <p:cNvSpPr/>
          <p:nvPr/>
        </p:nvSpPr>
        <p:spPr>
          <a:xfrm rot="10800000">
            <a:off x="4298266" y="2650342"/>
            <a:ext cx="3751719" cy="585216"/>
          </a:xfrm>
          <a:prstGeom prst="trapezoid">
            <a:avLst>
              <a:gd name="adj" fmla="val 55645"/>
            </a:avLst>
          </a:prstGeom>
          <a:solidFill>
            <a:srgbClr val="AA79AB"/>
          </a:solidFill>
          <a:ln>
            <a:noFill/>
          </a:ln>
          <a:effectLst>
            <a:innerShdw blurRad="63500" dist="50800" dir="19560000">
              <a:prstClr val="black">
                <a:alpha val="14872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702B9E35-C0E7-DA04-D09D-7E33CAD056D5}"/>
              </a:ext>
            </a:extLst>
          </p:cNvPr>
          <p:cNvSpPr/>
          <p:nvPr/>
        </p:nvSpPr>
        <p:spPr>
          <a:xfrm rot="10800000">
            <a:off x="3965058" y="2072720"/>
            <a:ext cx="3751719" cy="585216"/>
          </a:xfrm>
          <a:prstGeom prst="trapezoid">
            <a:avLst>
              <a:gd name="adj" fmla="val 55645"/>
            </a:avLst>
          </a:prstGeom>
          <a:solidFill>
            <a:srgbClr val="B779A2"/>
          </a:solidFill>
          <a:ln>
            <a:noFill/>
          </a:ln>
          <a:effectLst>
            <a:innerShdw blurRad="63500" dist="50800" dir="19800000">
              <a:prstClr val="black">
                <a:alpha val="13891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apezoid 7">
            <a:extLst>
              <a:ext uri="{FF2B5EF4-FFF2-40B4-BE49-F238E27FC236}">
                <a16:creationId xmlns:a16="http://schemas.microsoft.com/office/drawing/2014/main" id="{4181E9A1-F098-234B-22EB-7BC999C149E3}"/>
              </a:ext>
            </a:extLst>
          </p:cNvPr>
          <p:cNvSpPr/>
          <p:nvPr/>
        </p:nvSpPr>
        <p:spPr>
          <a:xfrm rot="10800000">
            <a:off x="3126551" y="918098"/>
            <a:ext cx="3794217" cy="585216"/>
          </a:xfrm>
          <a:prstGeom prst="trapezoid">
            <a:avLst>
              <a:gd name="adj" fmla="val 55645"/>
            </a:avLst>
          </a:prstGeom>
          <a:solidFill>
            <a:srgbClr val="D27B89"/>
          </a:solidFill>
          <a:ln>
            <a:noFill/>
          </a:ln>
          <a:effectLst>
            <a:innerShdw blurRad="63500" dist="50800" dir="19800000">
              <a:prstClr val="black">
                <a:alpha val="13891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rapezoid 8">
            <a:extLst>
              <a:ext uri="{FF2B5EF4-FFF2-40B4-BE49-F238E27FC236}">
                <a16:creationId xmlns:a16="http://schemas.microsoft.com/office/drawing/2014/main" id="{B5DAE3ED-7A31-37EF-44DD-CD3DE5E9CBEF}"/>
              </a:ext>
            </a:extLst>
          </p:cNvPr>
          <p:cNvSpPr/>
          <p:nvPr/>
        </p:nvSpPr>
        <p:spPr>
          <a:xfrm rot="10800000">
            <a:off x="3583688" y="1498034"/>
            <a:ext cx="3751719" cy="585216"/>
          </a:xfrm>
          <a:prstGeom prst="trapezoid">
            <a:avLst>
              <a:gd name="adj" fmla="val 55645"/>
            </a:avLst>
          </a:prstGeom>
          <a:solidFill>
            <a:srgbClr val="C87A96"/>
          </a:solidFill>
          <a:ln>
            <a:noFill/>
          </a:ln>
          <a:effectLst>
            <a:innerShdw blurRad="63500" dist="50800" dir="19800000">
              <a:prstClr val="black">
                <a:alpha val="13891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rapezoid 9">
            <a:extLst>
              <a:ext uri="{FF2B5EF4-FFF2-40B4-BE49-F238E27FC236}">
                <a16:creationId xmlns:a16="http://schemas.microsoft.com/office/drawing/2014/main" id="{DF0B4BE2-5EFE-95E2-AD49-5634DDA48653}"/>
              </a:ext>
            </a:extLst>
          </p:cNvPr>
          <p:cNvSpPr/>
          <p:nvPr/>
        </p:nvSpPr>
        <p:spPr>
          <a:xfrm>
            <a:off x="2500166" y="792534"/>
            <a:ext cx="1196518" cy="726820"/>
          </a:xfrm>
          <a:prstGeom prst="trapezoid">
            <a:avLst>
              <a:gd name="adj" fmla="val 55645"/>
            </a:avLst>
          </a:prstGeom>
          <a:solidFill>
            <a:srgbClr val="D27B89"/>
          </a:solidFill>
          <a:ln>
            <a:noFill/>
          </a:ln>
          <a:effectLst>
            <a:outerShdw blurRad="141362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085740F6-018D-E776-2880-14CF50234DB9}"/>
              </a:ext>
            </a:extLst>
          </p:cNvPr>
          <p:cNvSpPr/>
          <p:nvPr/>
        </p:nvSpPr>
        <p:spPr>
          <a:xfrm>
            <a:off x="2195571" y="1500193"/>
            <a:ext cx="1815867" cy="585216"/>
          </a:xfrm>
          <a:prstGeom prst="trapezoid">
            <a:avLst>
              <a:gd name="adj" fmla="val 55645"/>
            </a:avLst>
          </a:prstGeom>
          <a:solidFill>
            <a:srgbClr val="C77A96"/>
          </a:solidFill>
          <a:ln>
            <a:noFill/>
          </a:ln>
          <a:effectLst>
            <a:outerShdw blurRad="145918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rapezoid 11">
            <a:extLst>
              <a:ext uri="{FF2B5EF4-FFF2-40B4-BE49-F238E27FC236}">
                <a16:creationId xmlns:a16="http://schemas.microsoft.com/office/drawing/2014/main" id="{2A9A7A81-9441-7F8C-A52B-71B16649E707}"/>
              </a:ext>
            </a:extLst>
          </p:cNvPr>
          <p:cNvSpPr/>
          <p:nvPr/>
        </p:nvSpPr>
        <p:spPr>
          <a:xfrm>
            <a:off x="1935697" y="2071693"/>
            <a:ext cx="2393092" cy="585216"/>
          </a:xfrm>
          <a:prstGeom prst="trapezoid">
            <a:avLst>
              <a:gd name="adj" fmla="val 55645"/>
            </a:avLst>
          </a:prstGeom>
          <a:solidFill>
            <a:srgbClr val="B779A2"/>
          </a:solidFill>
          <a:ln>
            <a:noFill/>
          </a:ln>
          <a:effectLst>
            <a:outerShdw blurRad="151233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rapezoid 12">
            <a:extLst>
              <a:ext uri="{FF2B5EF4-FFF2-40B4-BE49-F238E27FC236}">
                <a16:creationId xmlns:a16="http://schemas.microsoft.com/office/drawing/2014/main" id="{3F94ECC8-75B5-6D86-A579-E7E64C010FFC}"/>
              </a:ext>
            </a:extLst>
          </p:cNvPr>
          <p:cNvSpPr/>
          <p:nvPr/>
        </p:nvSpPr>
        <p:spPr>
          <a:xfrm>
            <a:off x="1557468" y="2643193"/>
            <a:ext cx="3092073" cy="585216"/>
          </a:xfrm>
          <a:prstGeom prst="trapezoid">
            <a:avLst>
              <a:gd name="adj" fmla="val 55645"/>
            </a:avLst>
          </a:prstGeom>
          <a:solidFill>
            <a:srgbClr val="AA79AB"/>
          </a:solidFill>
          <a:ln>
            <a:noFill/>
          </a:ln>
          <a:effectLst>
            <a:outerShdw blurRad="142577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id="{1385A24C-A3AF-1898-EE52-7CFEAEE63B61}"/>
              </a:ext>
            </a:extLst>
          </p:cNvPr>
          <p:cNvSpPr/>
          <p:nvPr/>
        </p:nvSpPr>
        <p:spPr>
          <a:xfrm>
            <a:off x="1289077" y="3227392"/>
            <a:ext cx="3697224" cy="585216"/>
          </a:xfrm>
          <a:prstGeom prst="trapezoid">
            <a:avLst>
              <a:gd name="adj" fmla="val 55645"/>
            </a:avLst>
          </a:prstGeom>
          <a:solidFill>
            <a:srgbClr val="9377B6"/>
          </a:solidFill>
          <a:ln>
            <a:noFill/>
          </a:ln>
          <a:effectLst>
            <a:outerShdw blurRad="149006" dist="38100" sx="101000" sy="101000" algn="l" rotWithShape="0">
              <a:prstClr val="black">
                <a:alpha val="25112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apezoid 14">
            <a:extLst>
              <a:ext uri="{FF2B5EF4-FFF2-40B4-BE49-F238E27FC236}">
                <a16:creationId xmlns:a16="http://schemas.microsoft.com/office/drawing/2014/main" id="{ECA663CD-CD8D-37EC-42BF-C6CF08FB62F4}"/>
              </a:ext>
            </a:extLst>
          </p:cNvPr>
          <p:cNvSpPr/>
          <p:nvPr/>
        </p:nvSpPr>
        <p:spPr>
          <a:xfrm>
            <a:off x="897457" y="3802448"/>
            <a:ext cx="4412095" cy="585216"/>
          </a:xfrm>
          <a:prstGeom prst="trapezoid">
            <a:avLst>
              <a:gd name="adj" fmla="val 55645"/>
            </a:avLst>
          </a:prstGeom>
          <a:solidFill>
            <a:srgbClr val="8776BA"/>
          </a:solidFill>
          <a:ln>
            <a:noFill/>
          </a:ln>
          <a:effectLst>
            <a:outerShdw blurRad="141433" dist="44466" sx="101000" sy="101000" algn="l" rotWithShape="0">
              <a:prstClr val="black">
                <a:alpha val="25088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4157481C-0152-0B7E-EB2D-63E59332BA63}"/>
              </a:ext>
            </a:extLst>
          </p:cNvPr>
          <p:cNvSpPr/>
          <p:nvPr/>
        </p:nvSpPr>
        <p:spPr>
          <a:xfrm>
            <a:off x="499425" y="288896"/>
            <a:ext cx="5076488" cy="4565707"/>
          </a:xfrm>
          <a:custGeom>
            <a:avLst/>
            <a:gdLst>
              <a:gd name="connsiteX0" fmla="*/ 5009029 w 5284694"/>
              <a:gd name="connsiteY0" fmla="*/ 4276164 h 4766982"/>
              <a:gd name="connsiteX1" fmla="*/ 5284694 w 5284694"/>
              <a:gd name="connsiteY1" fmla="*/ 4766982 h 4766982"/>
              <a:gd name="connsiteX2" fmla="*/ 0 w 5284694"/>
              <a:gd name="connsiteY2" fmla="*/ 4766982 h 4766982"/>
              <a:gd name="connsiteX3" fmla="*/ 2635623 w 5284694"/>
              <a:gd name="connsiteY3" fmla="*/ 0 h 4766982"/>
              <a:gd name="connsiteX4" fmla="*/ 2918011 w 5284694"/>
              <a:gd name="connsiteY4" fmla="*/ 517711 h 4766982"/>
              <a:gd name="connsiteX5" fmla="*/ 793376 w 5284694"/>
              <a:gd name="connsiteY5" fmla="*/ 4269441 h 4766982"/>
              <a:gd name="connsiteX6" fmla="*/ 5009029 w 5284694"/>
              <a:gd name="connsiteY6" fmla="*/ 4276164 h 476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84694" h="4766982">
                <a:moveTo>
                  <a:pt x="5009029" y="4276164"/>
                </a:moveTo>
                <a:lnTo>
                  <a:pt x="5284694" y="4766982"/>
                </a:lnTo>
                <a:lnTo>
                  <a:pt x="0" y="4766982"/>
                </a:lnTo>
                <a:lnTo>
                  <a:pt x="2635623" y="0"/>
                </a:lnTo>
                <a:lnTo>
                  <a:pt x="2918011" y="517711"/>
                </a:lnTo>
                <a:lnTo>
                  <a:pt x="793376" y="4269441"/>
                </a:lnTo>
                <a:lnTo>
                  <a:pt x="5009029" y="4276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96460" dist="41846" dir="2106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46D850-3710-5543-E19A-4DB0C4F195C6}"/>
              </a:ext>
            </a:extLst>
          </p:cNvPr>
          <p:cNvSpPr txBox="1"/>
          <p:nvPr/>
        </p:nvSpPr>
        <p:spPr>
          <a:xfrm>
            <a:off x="499425" y="4458138"/>
            <a:ext cx="5076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AA79AB"/>
                </a:solidFill>
                <a:latin typeface="Gill Sans MT" panose="020B0502020104020203" pitchFamily="34" charset="77"/>
                <a:cs typeface="Calibri Light" panose="020F0302020204030204" pitchFamily="34" charset="0"/>
              </a:rPr>
              <a:t>Bloom’s Taxonomy: Cognitive Domain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2A253E-A43B-D911-FFE6-6CE4B75A6870}"/>
              </a:ext>
            </a:extLst>
          </p:cNvPr>
          <p:cNvSpPr txBox="1"/>
          <p:nvPr/>
        </p:nvSpPr>
        <p:spPr>
          <a:xfrm>
            <a:off x="3115114" y="937217"/>
            <a:ext cx="367408" cy="34315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184F4FF-77A6-96DE-9AAD-2D8662572642}"/>
              </a:ext>
            </a:extLst>
          </p:cNvPr>
          <p:cNvSpPr txBox="1"/>
          <p:nvPr/>
        </p:nvSpPr>
        <p:spPr>
          <a:xfrm>
            <a:off x="5532120" y="3842537"/>
            <a:ext cx="1957011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REMEMBERING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Recall specific facts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A2028D9-5FA1-D844-609A-ECFA5C059771}"/>
              </a:ext>
            </a:extLst>
          </p:cNvPr>
          <p:cNvSpPr txBox="1"/>
          <p:nvPr/>
        </p:nvSpPr>
        <p:spPr>
          <a:xfrm>
            <a:off x="5212080" y="3245244"/>
            <a:ext cx="2735685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UNDERSTANDING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Grasp meaning of materials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CFA6D37-4B43-9575-3B57-F7E079C0DE67}"/>
              </a:ext>
            </a:extLst>
          </p:cNvPr>
          <p:cNvSpPr txBox="1"/>
          <p:nvPr/>
        </p:nvSpPr>
        <p:spPr>
          <a:xfrm>
            <a:off x="4892040" y="2675774"/>
            <a:ext cx="2631041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APPLYING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Apply acquired knowledge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6875963-3382-C837-B1F5-BB4415C50752}"/>
              </a:ext>
            </a:extLst>
          </p:cNvPr>
          <p:cNvSpPr txBox="1"/>
          <p:nvPr/>
        </p:nvSpPr>
        <p:spPr>
          <a:xfrm>
            <a:off x="4572000" y="2083055"/>
            <a:ext cx="2129237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ANALYZING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Identify relationships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7423E7C-E724-3A1B-9FD1-28EACE31CB48}"/>
              </a:ext>
            </a:extLst>
          </p:cNvPr>
          <p:cNvSpPr txBox="1"/>
          <p:nvPr/>
        </p:nvSpPr>
        <p:spPr>
          <a:xfrm>
            <a:off x="4251960" y="1501811"/>
            <a:ext cx="1731051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EVALUATING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Make judgments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05392EA-D2EC-631D-B2DB-3DD1C9C706AB}"/>
              </a:ext>
            </a:extLst>
          </p:cNvPr>
          <p:cNvSpPr txBox="1"/>
          <p:nvPr/>
        </p:nvSpPr>
        <p:spPr>
          <a:xfrm>
            <a:off x="3931920" y="920566"/>
            <a:ext cx="2178225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CREATING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Make something new</a:t>
            </a:r>
          </a:p>
        </p:txBody>
      </p:sp>
      <p:sp>
        <p:nvSpPr>
          <p:cNvPr id="2" name="Trapezoid 1">
            <a:extLst>
              <a:ext uri="{FF2B5EF4-FFF2-40B4-BE49-F238E27FC236}">
                <a16:creationId xmlns:a16="http://schemas.microsoft.com/office/drawing/2014/main" id="{F195CADD-818A-2594-389B-244161E545FB}"/>
              </a:ext>
            </a:extLst>
          </p:cNvPr>
          <p:cNvSpPr/>
          <p:nvPr/>
        </p:nvSpPr>
        <p:spPr>
          <a:xfrm>
            <a:off x="9190133" y="916720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D27B89"/>
          </a:solidFill>
          <a:ln>
            <a:noFill/>
          </a:ln>
          <a:effectLst>
            <a:innerShdw blurRad="127000" dist="101600" dir="10800000">
              <a:prstClr val="black">
                <a:alpha val="1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rapezoid 29">
            <a:extLst>
              <a:ext uri="{FF2B5EF4-FFF2-40B4-BE49-F238E27FC236}">
                <a16:creationId xmlns:a16="http://schemas.microsoft.com/office/drawing/2014/main" id="{895EAA82-D29C-ECEB-9E77-6296EC9A81F8}"/>
              </a:ext>
            </a:extLst>
          </p:cNvPr>
          <p:cNvSpPr/>
          <p:nvPr/>
        </p:nvSpPr>
        <p:spPr>
          <a:xfrm>
            <a:off x="9190132" y="2071693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B779A2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rapezoid 32">
            <a:extLst>
              <a:ext uri="{FF2B5EF4-FFF2-40B4-BE49-F238E27FC236}">
                <a16:creationId xmlns:a16="http://schemas.microsoft.com/office/drawing/2014/main" id="{CC73F6AE-BE28-9AC1-E00B-86928BC856F8}"/>
              </a:ext>
            </a:extLst>
          </p:cNvPr>
          <p:cNvSpPr/>
          <p:nvPr/>
        </p:nvSpPr>
        <p:spPr>
          <a:xfrm>
            <a:off x="9190131" y="2653007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AA79AB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rapezoid 36">
            <a:extLst>
              <a:ext uri="{FF2B5EF4-FFF2-40B4-BE49-F238E27FC236}">
                <a16:creationId xmlns:a16="http://schemas.microsoft.com/office/drawing/2014/main" id="{E8A3A175-EAC8-C162-845B-29D963BE3FED}"/>
              </a:ext>
            </a:extLst>
          </p:cNvPr>
          <p:cNvSpPr/>
          <p:nvPr/>
        </p:nvSpPr>
        <p:spPr>
          <a:xfrm>
            <a:off x="9190130" y="3234321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9377B6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rapezoid 37">
            <a:extLst>
              <a:ext uri="{FF2B5EF4-FFF2-40B4-BE49-F238E27FC236}">
                <a16:creationId xmlns:a16="http://schemas.microsoft.com/office/drawing/2014/main" id="{0994067A-4AD1-2DDE-43D0-4643BA260D8E}"/>
              </a:ext>
            </a:extLst>
          </p:cNvPr>
          <p:cNvSpPr/>
          <p:nvPr/>
        </p:nvSpPr>
        <p:spPr>
          <a:xfrm>
            <a:off x="9195721" y="3802448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8776BA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77D5BE1-F058-05CC-2E24-951317AA66DA}"/>
              </a:ext>
            </a:extLst>
          </p:cNvPr>
          <p:cNvSpPr txBox="1"/>
          <p:nvPr/>
        </p:nvSpPr>
        <p:spPr>
          <a:xfrm>
            <a:off x="12503919" y="2132515"/>
            <a:ext cx="5131952" cy="52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rgbClr val="21252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analyze, break down, contrast, deconstruct, detect, diagram, differentiate, explain, inventory, order, separate</a:t>
            </a:r>
            <a:endParaRPr lang="en-US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EF8DEF2-A96D-1E33-ADE9-6644B68EF803}"/>
              </a:ext>
            </a:extLst>
          </p:cNvPr>
          <p:cNvSpPr txBox="1"/>
          <p:nvPr/>
        </p:nvSpPr>
        <p:spPr>
          <a:xfrm>
            <a:off x="12503918" y="2698316"/>
            <a:ext cx="5087926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rgbClr val="21252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apply, calculate, execute, generalize, illustrate, implement, interpret, modify, organize, outline, predict, solve, translate</a:t>
            </a:r>
            <a:endParaRPr lang="en-US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10BFB0B-C893-9980-1037-3C7BDF19BFE8}"/>
              </a:ext>
            </a:extLst>
          </p:cNvPr>
          <p:cNvSpPr txBox="1"/>
          <p:nvPr/>
        </p:nvSpPr>
        <p:spPr>
          <a:xfrm>
            <a:off x="12503918" y="3278747"/>
            <a:ext cx="5087926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rgbClr val="21252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arrange, categorize, classify, compare, estimate, explain, give examples of, infer, rewrite, summarize, convert</a:t>
            </a:r>
            <a:endParaRPr lang="en-US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55F3F1B-472E-45A6-38D8-1F662BC5F8E6}"/>
              </a:ext>
            </a:extLst>
          </p:cNvPr>
          <p:cNvSpPr txBox="1"/>
          <p:nvPr/>
        </p:nvSpPr>
        <p:spPr>
          <a:xfrm>
            <a:off x="12503918" y="3857215"/>
            <a:ext cx="5087926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cite, define, describe, identify, label, list, match, outline, recall, report, reproduce, retrieve, state, tabulate, tell</a:t>
            </a:r>
            <a:endParaRPr lang="en-US" sz="1600" i="1" dirty="0">
              <a:solidFill>
                <a:schemeClr val="tx1">
                  <a:lumMod val="85000"/>
                  <a:lumOff val="1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7C777D8-FC5F-D791-97B8-56DBADF8E709}"/>
              </a:ext>
            </a:extLst>
          </p:cNvPr>
          <p:cNvSpPr txBox="1"/>
          <p:nvPr/>
        </p:nvSpPr>
        <p:spPr>
          <a:xfrm>
            <a:off x="12503917" y="1535869"/>
            <a:ext cx="5131953" cy="52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rgbClr val="21252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assess, critique, decide, determine, evaluate, grade, judge, measure, rank, rate, recommend, review, score, validate</a:t>
            </a:r>
            <a:endParaRPr lang="en-US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4FB6C6D-3A48-2951-511C-B57CE0CB8D04}"/>
              </a:ext>
            </a:extLst>
          </p:cNvPr>
          <p:cNvSpPr txBox="1"/>
          <p:nvPr/>
        </p:nvSpPr>
        <p:spPr>
          <a:xfrm>
            <a:off x="12503917" y="959100"/>
            <a:ext cx="5131954" cy="52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rgbClr val="21252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compose, construct, create, design, develop, generate, make, modify, perform, plan, produce, synthesize, write</a:t>
            </a:r>
            <a:endParaRPr lang="en-US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5C5E3C4-41FB-3CEB-5681-983C7067229B}"/>
              </a:ext>
            </a:extLst>
          </p:cNvPr>
          <p:cNvSpPr txBox="1"/>
          <p:nvPr/>
        </p:nvSpPr>
        <p:spPr>
          <a:xfrm>
            <a:off x="6058449" y="374427"/>
            <a:ext cx="2825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Higher Order Thinking Skills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F4A1467-2023-8D22-BEC9-9172C232D8DA}"/>
              </a:ext>
            </a:extLst>
          </p:cNvPr>
          <p:cNvSpPr txBox="1"/>
          <p:nvPr/>
        </p:nvSpPr>
        <p:spPr>
          <a:xfrm>
            <a:off x="6057296" y="4485271"/>
            <a:ext cx="2781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Order Thinking Skills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F8B8E5E-961D-9248-AEE5-BB32DD65A277}"/>
              </a:ext>
            </a:extLst>
          </p:cNvPr>
          <p:cNvCxnSpPr/>
          <p:nvPr/>
        </p:nvCxnSpPr>
        <p:spPr>
          <a:xfrm>
            <a:off x="8831990" y="792534"/>
            <a:ext cx="0" cy="1638778"/>
          </a:xfrm>
          <a:prstGeom prst="line">
            <a:avLst/>
          </a:prstGeom>
          <a:ln w="38100" cap="rnd">
            <a:solidFill>
              <a:schemeClr val="tx1">
                <a:lumMod val="85000"/>
                <a:lumOff val="15000"/>
              </a:schemeClr>
            </a:solidFill>
            <a:prstDash val="sysDot"/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B6EE674-371D-0FA7-2A93-FAD687B93F4C}"/>
              </a:ext>
            </a:extLst>
          </p:cNvPr>
          <p:cNvCxnSpPr>
            <a:cxnSpLocks/>
          </p:cNvCxnSpPr>
          <p:nvPr/>
        </p:nvCxnSpPr>
        <p:spPr>
          <a:xfrm>
            <a:off x="8831990" y="2819360"/>
            <a:ext cx="0" cy="1638778"/>
          </a:xfrm>
          <a:prstGeom prst="line">
            <a:avLst/>
          </a:prstGeom>
          <a:ln w="38100" cap="rnd">
            <a:solidFill>
              <a:schemeClr val="tx1">
                <a:lumMod val="85000"/>
                <a:lumOff val="15000"/>
              </a:schemeClr>
            </a:solidFill>
            <a:prstDash val="sysDot"/>
            <a:round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0438257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97D59"/>
            </a:gs>
            <a:gs pos="100000">
              <a:srgbClr val="5573C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>
            <a:extLst>
              <a:ext uri="{FF2B5EF4-FFF2-40B4-BE49-F238E27FC236}">
                <a16:creationId xmlns:a16="http://schemas.microsoft.com/office/drawing/2014/main" id="{55BFF26D-321C-6A8C-FE18-EF19CB521106}"/>
              </a:ext>
            </a:extLst>
          </p:cNvPr>
          <p:cNvSpPr/>
          <p:nvPr/>
        </p:nvSpPr>
        <p:spPr>
          <a:xfrm rot="10800000">
            <a:off x="85422" y="3231964"/>
            <a:ext cx="3847217" cy="585216"/>
          </a:xfrm>
          <a:prstGeom prst="trapezoid">
            <a:avLst>
              <a:gd name="adj" fmla="val 55645"/>
            </a:avLst>
          </a:prstGeom>
          <a:solidFill>
            <a:srgbClr val="9377B6"/>
          </a:solidFill>
          <a:ln>
            <a:noFill/>
          </a:ln>
          <a:effectLst>
            <a:innerShdw blurRad="63500" dist="50800" dir="19500000">
              <a:prstClr val="black">
                <a:alpha val="14995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885AE477-F5C7-3257-7B4A-C641FC443640}"/>
              </a:ext>
            </a:extLst>
          </p:cNvPr>
          <p:cNvSpPr/>
          <p:nvPr/>
        </p:nvSpPr>
        <p:spPr>
          <a:xfrm rot="10800000">
            <a:off x="81872" y="3811591"/>
            <a:ext cx="3847217" cy="585216"/>
          </a:xfrm>
          <a:prstGeom prst="trapezoid">
            <a:avLst>
              <a:gd name="adj" fmla="val 55645"/>
            </a:avLst>
          </a:prstGeom>
          <a:solidFill>
            <a:srgbClr val="8776BA"/>
          </a:solidFill>
          <a:ln>
            <a:noFill/>
          </a:ln>
          <a:effectLst>
            <a:innerShdw blurRad="136648" dist="50800" dir="20880000">
              <a:prstClr val="black">
                <a:alpha val="2221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dirty="0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5F346FCF-C094-54E7-4A50-1F0AB355E3F0}"/>
              </a:ext>
            </a:extLst>
          </p:cNvPr>
          <p:cNvSpPr/>
          <p:nvPr/>
        </p:nvSpPr>
        <p:spPr>
          <a:xfrm rot="10800000">
            <a:off x="184470" y="2650342"/>
            <a:ext cx="3751719" cy="585216"/>
          </a:xfrm>
          <a:prstGeom prst="trapezoid">
            <a:avLst>
              <a:gd name="adj" fmla="val 55645"/>
            </a:avLst>
          </a:prstGeom>
          <a:solidFill>
            <a:srgbClr val="AA79AB"/>
          </a:solidFill>
          <a:ln>
            <a:noFill/>
          </a:ln>
          <a:effectLst>
            <a:innerShdw blurRad="63500" dist="50800" dir="19560000">
              <a:prstClr val="black">
                <a:alpha val="14872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702B9E35-C0E7-DA04-D09D-7E33CAD056D5}"/>
              </a:ext>
            </a:extLst>
          </p:cNvPr>
          <p:cNvSpPr/>
          <p:nvPr/>
        </p:nvSpPr>
        <p:spPr>
          <a:xfrm rot="10800000">
            <a:off x="180920" y="2072720"/>
            <a:ext cx="3751719" cy="585216"/>
          </a:xfrm>
          <a:prstGeom prst="trapezoid">
            <a:avLst>
              <a:gd name="adj" fmla="val 55645"/>
            </a:avLst>
          </a:prstGeom>
          <a:solidFill>
            <a:srgbClr val="B779A2"/>
          </a:solidFill>
          <a:ln>
            <a:noFill/>
          </a:ln>
          <a:effectLst>
            <a:innerShdw blurRad="63500" dist="50800" dir="19800000">
              <a:prstClr val="black">
                <a:alpha val="13891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apezoid 7">
            <a:extLst>
              <a:ext uri="{FF2B5EF4-FFF2-40B4-BE49-F238E27FC236}">
                <a16:creationId xmlns:a16="http://schemas.microsoft.com/office/drawing/2014/main" id="{4181E9A1-F098-234B-22EB-7BC999C149E3}"/>
              </a:ext>
            </a:extLst>
          </p:cNvPr>
          <p:cNvSpPr/>
          <p:nvPr/>
        </p:nvSpPr>
        <p:spPr>
          <a:xfrm rot="10800000">
            <a:off x="138422" y="918098"/>
            <a:ext cx="3794217" cy="585216"/>
          </a:xfrm>
          <a:prstGeom prst="trapezoid">
            <a:avLst>
              <a:gd name="adj" fmla="val 55645"/>
            </a:avLst>
          </a:prstGeom>
          <a:solidFill>
            <a:srgbClr val="D27B89"/>
          </a:solidFill>
          <a:ln>
            <a:noFill/>
          </a:ln>
          <a:effectLst>
            <a:innerShdw blurRad="63500" dist="50800" dir="19800000">
              <a:prstClr val="black">
                <a:alpha val="13891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rapezoid 8">
            <a:extLst>
              <a:ext uri="{FF2B5EF4-FFF2-40B4-BE49-F238E27FC236}">
                <a16:creationId xmlns:a16="http://schemas.microsoft.com/office/drawing/2014/main" id="{B5DAE3ED-7A31-37EF-44DD-CD3DE5E9CBEF}"/>
              </a:ext>
            </a:extLst>
          </p:cNvPr>
          <p:cNvSpPr/>
          <p:nvPr/>
        </p:nvSpPr>
        <p:spPr>
          <a:xfrm rot="10800000">
            <a:off x="184471" y="1498034"/>
            <a:ext cx="3751719" cy="585216"/>
          </a:xfrm>
          <a:prstGeom prst="trapezoid">
            <a:avLst>
              <a:gd name="adj" fmla="val 55645"/>
            </a:avLst>
          </a:prstGeom>
          <a:solidFill>
            <a:srgbClr val="C87A96"/>
          </a:solidFill>
          <a:ln>
            <a:noFill/>
          </a:ln>
          <a:effectLst>
            <a:innerShdw blurRad="63500" dist="50800" dir="19800000">
              <a:prstClr val="black">
                <a:alpha val="13891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rapezoid 9">
            <a:extLst>
              <a:ext uri="{FF2B5EF4-FFF2-40B4-BE49-F238E27FC236}">
                <a16:creationId xmlns:a16="http://schemas.microsoft.com/office/drawing/2014/main" id="{DF0B4BE2-5EFE-95E2-AD49-5634DDA48653}"/>
              </a:ext>
            </a:extLst>
          </p:cNvPr>
          <p:cNvSpPr/>
          <p:nvPr/>
        </p:nvSpPr>
        <p:spPr>
          <a:xfrm>
            <a:off x="-487963" y="792534"/>
            <a:ext cx="1196518" cy="726820"/>
          </a:xfrm>
          <a:prstGeom prst="trapezoid">
            <a:avLst>
              <a:gd name="adj" fmla="val 55645"/>
            </a:avLst>
          </a:prstGeom>
          <a:solidFill>
            <a:srgbClr val="D27B89"/>
          </a:solidFill>
          <a:ln>
            <a:noFill/>
          </a:ln>
          <a:effectLst>
            <a:outerShdw blurRad="141362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085740F6-018D-E776-2880-14CF50234DB9}"/>
              </a:ext>
            </a:extLst>
          </p:cNvPr>
          <p:cNvSpPr/>
          <p:nvPr/>
        </p:nvSpPr>
        <p:spPr>
          <a:xfrm>
            <a:off x="-1084432" y="1500969"/>
            <a:ext cx="1815867" cy="585216"/>
          </a:xfrm>
          <a:prstGeom prst="trapezoid">
            <a:avLst>
              <a:gd name="adj" fmla="val 55645"/>
            </a:avLst>
          </a:prstGeom>
          <a:solidFill>
            <a:srgbClr val="C77A96"/>
          </a:solidFill>
          <a:ln>
            <a:noFill/>
          </a:ln>
          <a:effectLst>
            <a:outerShdw blurRad="145918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rapezoid 11">
            <a:extLst>
              <a:ext uri="{FF2B5EF4-FFF2-40B4-BE49-F238E27FC236}">
                <a16:creationId xmlns:a16="http://schemas.microsoft.com/office/drawing/2014/main" id="{2A9A7A81-9441-7F8C-A52B-71B16649E707}"/>
              </a:ext>
            </a:extLst>
          </p:cNvPr>
          <p:cNvSpPr/>
          <p:nvPr/>
        </p:nvSpPr>
        <p:spPr>
          <a:xfrm>
            <a:off x="-1661657" y="2071693"/>
            <a:ext cx="2393092" cy="585216"/>
          </a:xfrm>
          <a:prstGeom prst="trapezoid">
            <a:avLst>
              <a:gd name="adj" fmla="val 55645"/>
            </a:avLst>
          </a:prstGeom>
          <a:solidFill>
            <a:srgbClr val="B779A2"/>
          </a:solidFill>
          <a:ln>
            <a:noFill/>
          </a:ln>
          <a:effectLst>
            <a:outerShdw blurRad="151233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rapezoid 12">
            <a:extLst>
              <a:ext uri="{FF2B5EF4-FFF2-40B4-BE49-F238E27FC236}">
                <a16:creationId xmlns:a16="http://schemas.microsoft.com/office/drawing/2014/main" id="{3F94ECC8-75B5-6D86-A579-E7E64C010FFC}"/>
              </a:ext>
            </a:extLst>
          </p:cNvPr>
          <p:cNvSpPr/>
          <p:nvPr/>
        </p:nvSpPr>
        <p:spPr>
          <a:xfrm>
            <a:off x="-2360638" y="2643193"/>
            <a:ext cx="3092073" cy="585216"/>
          </a:xfrm>
          <a:prstGeom prst="trapezoid">
            <a:avLst>
              <a:gd name="adj" fmla="val 55645"/>
            </a:avLst>
          </a:prstGeom>
          <a:solidFill>
            <a:srgbClr val="AA79AB"/>
          </a:solidFill>
          <a:ln>
            <a:noFill/>
          </a:ln>
          <a:effectLst>
            <a:outerShdw blurRad="142577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id="{1385A24C-A3AF-1898-EE52-7CFEAEE63B61}"/>
              </a:ext>
            </a:extLst>
          </p:cNvPr>
          <p:cNvSpPr/>
          <p:nvPr/>
        </p:nvSpPr>
        <p:spPr>
          <a:xfrm>
            <a:off x="-2965789" y="3227392"/>
            <a:ext cx="3697224" cy="585216"/>
          </a:xfrm>
          <a:prstGeom prst="trapezoid">
            <a:avLst>
              <a:gd name="adj" fmla="val 55645"/>
            </a:avLst>
          </a:prstGeom>
          <a:solidFill>
            <a:srgbClr val="9377B6"/>
          </a:solidFill>
          <a:ln>
            <a:noFill/>
          </a:ln>
          <a:effectLst>
            <a:outerShdw blurRad="149006" dist="38100" sx="101000" sy="101000" algn="l" rotWithShape="0">
              <a:prstClr val="black">
                <a:alpha val="25112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apezoid 14">
            <a:extLst>
              <a:ext uri="{FF2B5EF4-FFF2-40B4-BE49-F238E27FC236}">
                <a16:creationId xmlns:a16="http://schemas.microsoft.com/office/drawing/2014/main" id="{ECA663CD-CD8D-37EC-42BF-C6CF08FB62F4}"/>
              </a:ext>
            </a:extLst>
          </p:cNvPr>
          <p:cNvSpPr/>
          <p:nvPr/>
        </p:nvSpPr>
        <p:spPr>
          <a:xfrm>
            <a:off x="-3680660" y="3802448"/>
            <a:ext cx="4412095" cy="585216"/>
          </a:xfrm>
          <a:prstGeom prst="trapezoid">
            <a:avLst>
              <a:gd name="adj" fmla="val 55645"/>
            </a:avLst>
          </a:prstGeom>
          <a:solidFill>
            <a:srgbClr val="8776BA"/>
          </a:solidFill>
          <a:ln>
            <a:noFill/>
          </a:ln>
          <a:effectLst>
            <a:outerShdw blurRad="141433" dist="44466" sx="101000" sy="101000" algn="l" rotWithShape="0">
              <a:prstClr val="black">
                <a:alpha val="25088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4157481C-0152-0B7E-EB2D-63E59332BA63}"/>
              </a:ext>
            </a:extLst>
          </p:cNvPr>
          <p:cNvSpPr/>
          <p:nvPr/>
        </p:nvSpPr>
        <p:spPr>
          <a:xfrm>
            <a:off x="-5099814" y="288896"/>
            <a:ext cx="5076488" cy="4565707"/>
          </a:xfrm>
          <a:custGeom>
            <a:avLst/>
            <a:gdLst>
              <a:gd name="connsiteX0" fmla="*/ 5009029 w 5284694"/>
              <a:gd name="connsiteY0" fmla="*/ 4276164 h 4766982"/>
              <a:gd name="connsiteX1" fmla="*/ 5284694 w 5284694"/>
              <a:gd name="connsiteY1" fmla="*/ 4766982 h 4766982"/>
              <a:gd name="connsiteX2" fmla="*/ 0 w 5284694"/>
              <a:gd name="connsiteY2" fmla="*/ 4766982 h 4766982"/>
              <a:gd name="connsiteX3" fmla="*/ 2635623 w 5284694"/>
              <a:gd name="connsiteY3" fmla="*/ 0 h 4766982"/>
              <a:gd name="connsiteX4" fmla="*/ 2918011 w 5284694"/>
              <a:gd name="connsiteY4" fmla="*/ 517711 h 4766982"/>
              <a:gd name="connsiteX5" fmla="*/ 793376 w 5284694"/>
              <a:gd name="connsiteY5" fmla="*/ 4269441 h 4766982"/>
              <a:gd name="connsiteX6" fmla="*/ 5009029 w 5284694"/>
              <a:gd name="connsiteY6" fmla="*/ 4276164 h 476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84694" h="4766982">
                <a:moveTo>
                  <a:pt x="5009029" y="4276164"/>
                </a:moveTo>
                <a:lnTo>
                  <a:pt x="5284694" y="4766982"/>
                </a:lnTo>
                <a:lnTo>
                  <a:pt x="0" y="4766982"/>
                </a:lnTo>
                <a:lnTo>
                  <a:pt x="2635623" y="0"/>
                </a:lnTo>
                <a:lnTo>
                  <a:pt x="2918011" y="517711"/>
                </a:lnTo>
                <a:lnTo>
                  <a:pt x="793376" y="4269441"/>
                </a:lnTo>
                <a:lnTo>
                  <a:pt x="5009029" y="4276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96460" dist="41846" dir="2106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46D850-3710-5543-E19A-4DB0C4F195C6}"/>
              </a:ext>
            </a:extLst>
          </p:cNvPr>
          <p:cNvSpPr txBox="1"/>
          <p:nvPr/>
        </p:nvSpPr>
        <p:spPr>
          <a:xfrm>
            <a:off x="-5099814" y="4458138"/>
            <a:ext cx="5076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AA79AB"/>
                </a:solidFill>
                <a:latin typeface="Gill Sans MT" panose="020B0502020104020203" pitchFamily="34" charset="77"/>
                <a:cs typeface="Calibri Light" panose="020F0302020204030204" pitchFamily="34" charset="0"/>
              </a:rPr>
              <a:t>Bloom’s Taxonomy: Cognitive Domain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2A253E-A43B-D911-FFE6-6CE4B75A6870}"/>
              </a:ext>
            </a:extLst>
          </p:cNvPr>
          <p:cNvSpPr txBox="1"/>
          <p:nvPr/>
        </p:nvSpPr>
        <p:spPr>
          <a:xfrm>
            <a:off x="126985" y="937217"/>
            <a:ext cx="367408" cy="34315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184F4FF-77A6-96DE-9AAD-2D8662572642}"/>
              </a:ext>
            </a:extLst>
          </p:cNvPr>
          <p:cNvSpPr txBox="1"/>
          <p:nvPr/>
        </p:nvSpPr>
        <p:spPr>
          <a:xfrm>
            <a:off x="941832" y="3842537"/>
            <a:ext cx="1957011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REMEMBERING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Recall specific facts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A2028D9-5FA1-D844-609A-ECFA5C059771}"/>
              </a:ext>
            </a:extLst>
          </p:cNvPr>
          <p:cNvSpPr txBox="1"/>
          <p:nvPr/>
        </p:nvSpPr>
        <p:spPr>
          <a:xfrm>
            <a:off x="941832" y="3245244"/>
            <a:ext cx="2735685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UNDERSTANDING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Grasp meaning of materials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CFA6D37-4B43-9575-3B57-F7E079C0DE67}"/>
              </a:ext>
            </a:extLst>
          </p:cNvPr>
          <p:cNvSpPr txBox="1"/>
          <p:nvPr/>
        </p:nvSpPr>
        <p:spPr>
          <a:xfrm>
            <a:off x="941832" y="2675774"/>
            <a:ext cx="2631041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APPLYING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Apply acquired knowledge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6875963-3382-C837-B1F5-BB4415C50752}"/>
              </a:ext>
            </a:extLst>
          </p:cNvPr>
          <p:cNvSpPr txBox="1"/>
          <p:nvPr/>
        </p:nvSpPr>
        <p:spPr>
          <a:xfrm>
            <a:off x="941832" y="2083055"/>
            <a:ext cx="2129237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ANALYZING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Identify relationships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7423E7C-E724-3A1B-9FD1-28EACE31CB48}"/>
              </a:ext>
            </a:extLst>
          </p:cNvPr>
          <p:cNvSpPr txBox="1"/>
          <p:nvPr/>
        </p:nvSpPr>
        <p:spPr>
          <a:xfrm>
            <a:off x="941832" y="1502249"/>
            <a:ext cx="1731051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EVALUATING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Make judgments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05392EA-D2EC-631D-B2DB-3DD1C9C706AB}"/>
              </a:ext>
            </a:extLst>
          </p:cNvPr>
          <p:cNvSpPr txBox="1"/>
          <p:nvPr/>
        </p:nvSpPr>
        <p:spPr>
          <a:xfrm>
            <a:off x="941832" y="920566"/>
            <a:ext cx="2178225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CREATING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Make something new</a:t>
            </a:r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357AB959-EF8A-9F93-1CF0-D8126AF4BF9E}"/>
              </a:ext>
            </a:extLst>
          </p:cNvPr>
          <p:cNvSpPr/>
          <p:nvPr/>
        </p:nvSpPr>
        <p:spPr>
          <a:xfrm>
            <a:off x="3597409" y="1491406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C87A96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9C841C1E-380B-D2DF-BE31-98196C420937}"/>
              </a:ext>
            </a:extLst>
          </p:cNvPr>
          <p:cNvSpPr/>
          <p:nvPr/>
        </p:nvSpPr>
        <p:spPr>
          <a:xfrm>
            <a:off x="3597409" y="916720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D27B89"/>
          </a:solidFill>
          <a:ln>
            <a:noFill/>
          </a:ln>
          <a:effectLst>
            <a:innerShdw blurRad="127000" dist="101600" dir="10800000">
              <a:prstClr val="black">
                <a:alpha val="1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rapezoid 28">
            <a:extLst>
              <a:ext uri="{FF2B5EF4-FFF2-40B4-BE49-F238E27FC236}">
                <a16:creationId xmlns:a16="http://schemas.microsoft.com/office/drawing/2014/main" id="{7646C6C3-AF6A-3162-EDD6-B8D20C11EAD2}"/>
              </a:ext>
            </a:extLst>
          </p:cNvPr>
          <p:cNvSpPr/>
          <p:nvPr/>
        </p:nvSpPr>
        <p:spPr>
          <a:xfrm>
            <a:off x="3597408" y="2071693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B779A2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rapezoid 29">
            <a:extLst>
              <a:ext uri="{FF2B5EF4-FFF2-40B4-BE49-F238E27FC236}">
                <a16:creationId xmlns:a16="http://schemas.microsoft.com/office/drawing/2014/main" id="{D1C46BFD-38E0-0AA5-A74F-0A0F49674682}"/>
              </a:ext>
            </a:extLst>
          </p:cNvPr>
          <p:cNvSpPr/>
          <p:nvPr/>
        </p:nvSpPr>
        <p:spPr>
          <a:xfrm>
            <a:off x="3597407" y="2653007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AA79AB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4382722-E566-AD78-697A-BE021BD19EF7}"/>
              </a:ext>
            </a:extLst>
          </p:cNvPr>
          <p:cNvSpPr txBox="1"/>
          <p:nvPr/>
        </p:nvSpPr>
        <p:spPr>
          <a:xfrm>
            <a:off x="4012049" y="2132515"/>
            <a:ext cx="5131952" cy="52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rgbClr val="21252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analyze, break down, contrast, deconstruct, detect, diagram, differentiate, explain, inventory, order, separate</a:t>
            </a:r>
            <a:endParaRPr lang="en-US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BAB4D72-12F3-1EE4-5921-1C39CBF54FFE}"/>
              </a:ext>
            </a:extLst>
          </p:cNvPr>
          <p:cNvSpPr txBox="1"/>
          <p:nvPr/>
        </p:nvSpPr>
        <p:spPr>
          <a:xfrm>
            <a:off x="4012048" y="2698316"/>
            <a:ext cx="5087926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rgbClr val="21252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apply, calculate, execute, generalize, illustrate, implement, interpret, modify, organize, outline, predict, solve, translate</a:t>
            </a:r>
            <a:endParaRPr lang="en-US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3" name="Trapezoid 32">
            <a:extLst>
              <a:ext uri="{FF2B5EF4-FFF2-40B4-BE49-F238E27FC236}">
                <a16:creationId xmlns:a16="http://schemas.microsoft.com/office/drawing/2014/main" id="{36D75E5C-2902-D431-A941-C564746AF388}"/>
              </a:ext>
            </a:extLst>
          </p:cNvPr>
          <p:cNvSpPr/>
          <p:nvPr/>
        </p:nvSpPr>
        <p:spPr>
          <a:xfrm>
            <a:off x="3597406" y="3234321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9377B6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336B3CA-0AF8-92D7-0C60-D4EBB34C8219}"/>
              </a:ext>
            </a:extLst>
          </p:cNvPr>
          <p:cNvSpPr txBox="1"/>
          <p:nvPr/>
        </p:nvSpPr>
        <p:spPr>
          <a:xfrm>
            <a:off x="4012048" y="3278747"/>
            <a:ext cx="5087926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rgbClr val="21252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arrange, categorize, classify, compare, estimate, explain, give examples of, infer, rewrite, summarize, convert</a:t>
            </a:r>
            <a:endParaRPr lang="en-US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5" name="Trapezoid 34">
            <a:extLst>
              <a:ext uri="{FF2B5EF4-FFF2-40B4-BE49-F238E27FC236}">
                <a16:creationId xmlns:a16="http://schemas.microsoft.com/office/drawing/2014/main" id="{3C696F1B-002E-02D3-DB42-4AD174070E13}"/>
              </a:ext>
            </a:extLst>
          </p:cNvPr>
          <p:cNvSpPr/>
          <p:nvPr/>
        </p:nvSpPr>
        <p:spPr>
          <a:xfrm>
            <a:off x="3602997" y="3802448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8776BA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B18F37E-15F6-3D9F-0A7C-09402F8212F3}"/>
              </a:ext>
            </a:extLst>
          </p:cNvPr>
          <p:cNvSpPr txBox="1"/>
          <p:nvPr/>
        </p:nvSpPr>
        <p:spPr>
          <a:xfrm>
            <a:off x="4012048" y="3857215"/>
            <a:ext cx="5087926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cite, define, describe, identify, label, list, match, outline, recall, report, reproduce, retrieve, state, tabulate, tell</a:t>
            </a:r>
            <a:endParaRPr lang="en-US" sz="1600" i="1" dirty="0">
              <a:solidFill>
                <a:schemeClr val="tx1">
                  <a:lumMod val="85000"/>
                  <a:lumOff val="1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EAA6660-A47D-E921-1552-5D0AB2530B32}"/>
              </a:ext>
            </a:extLst>
          </p:cNvPr>
          <p:cNvSpPr txBox="1"/>
          <p:nvPr/>
        </p:nvSpPr>
        <p:spPr>
          <a:xfrm>
            <a:off x="4012047" y="1535869"/>
            <a:ext cx="5131953" cy="52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rgbClr val="21252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assess, critique, decide, determine, evaluate, grade, judge, measure, rank, rate, recommend, review, score, validate</a:t>
            </a:r>
            <a:endParaRPr lang="en-US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65139DF-98C8-88DC-92BC-2E1B30FCB3BA}"/>
              </a:ext>
            </a:extLst>
          </p:cNvPr>
          <p:cNvSpPr txBox="1"/>
          <p:nvPr/>
        </p:nvSpPr>
        <p:spPr>
          <a:xfrm>
            <a:off x="4012047" y="959100"/>
            <a:ext cx="5131954" cy="52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rgbClr val="21252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compose, construct, create, design, develop, generate, make, modify, perform, plan, produce, synthesize, write</a:t>
            </a:r>
            <a:endParaRPr lang="en-US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27903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97D59"/>
            </a:gs>
            <a:gs pos="100000">
              <a:srgbClr val="5573C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>
            <a:extLst>
              <a:ext uri="{FF2B5EF4-FFF2-40B4-BE49-F238E27FC236}">
                <a16:creationId xmlns:a16="http://schemas.microsoft.com/office/drawing/2014/main" id="{55BFF26D-321C-6A8C-FE18-EF19CB521106}"/>
              </a:ext>
            </a:extLst>
          </p:cNvPr>
          <p:cNvSpPr/>
          <p:nvPr/>
        </p:nvSpPr>
        <p:spPr>
          <a:xfrm rot="10800000">
            <a:off x="85422" y="3231964"/>
            <a:ext cx="3847217" cy="585216"/>
          </a:xfrm>
          <a:prstGeom prst="trapezoid">
            <a:avLst>
              <a:gd name="adj" fmla="val 55645"/>
            </a:avLst>
          </a:prstGeom>
          <a:solidFill>
            <a:srgbClr val="9377B6"/>
          </a:solidFill>
          <a:ln>
            <a:noFill/>
          </a:ln>
          <a:effectLst>
            <a:innerShdw blurRad="63500" dist="50800" dir="19500000">
              <a:prstClr val="black">
                <a:alpha val="14995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885AE477-F5C7-3257-7B4A-C641FC443640}"/>
              </a:ext>
            </a:extLst>
          </p:cNvPr>
          <p:cNvSpPr/>
          <p:nvPr/>
        </p:nvSpPr>
        <p:spPr>
          <a:xfrm rot="10800000">
            <a:off x="81872" y="3811591"/>
            <a:ext cx="3847217" cy="585216"/>
          </a:xfrm>
          <a:prstGeom prst="trapezoid">
            <a:avLst>
              <a:gd name="adj" fmla="val 55645"/>
            </a:avLst>
          </a:prstGeom>
          <a:solidFill>
            <a:srgbClr val="8776BA"/>
          </a:solidFill>
          <a:ln>
            <a:noFill/>
          </a:ln>
          <a:effectLst>
            <a:innerShdw blurRad="136648" dist="50800" dir="20880000">
              <a:prstClr val="black">
                <a:alpha val="2221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dirty="0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5F346FCF-C094-54E7-4A50-1F0AB355E3F0}"/>
              </a:ext>
            </a:extLst>
          </p:cNvPr>
          <p:cNvSpPr/>
          <p:nvPr/>
        </p:nvSpPr>
        <p:spPr>
          <a:xfrm rot="10800000">
            <a:off x="184470" y="2650342"/>
            <a:ext cx="3751719" cy="585216"/>
          </a:xfrm>
          <a:prstGeom prst="trapezoid">
            <a:avLst>
              <a:gd name="adj" fmla="val 55645"/>
            </a:avLst>
          </a:prstGeom>
          <a:solidFill>
            <a:srgbClr val="AA79AB"/>
          </a:solidFill>
          <a:ln>
            <a:noFill/>
          </a:ln>
          <a:effectLst>
            <a:innerShdw blurRad="63500" dist="50800" dir="19560000">
              <a:prstClr val="black">
                <a:alpha val="14872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702B9E35-C0E7-DA04-D09D-7E33CAD056D5}"/>
              </a:ext>
            </a:extLst>
          </p:cNvPr>
          <p:cNvSpPr/>
          <p:nvPr/>
        </p:nvSpPr>
        <p:spPr>
          <a:xfrm rot="10800000">
            <a:off x="180920" y="2072720"/>
            <a:ext cx="3751719" cy="585216"/>
          </a:xfrm>
          <a:prstGeom prst="trapezoid">
            <a:avLst>
              <a:gd name="adj" fmla="val 55645"/>
            </a:avLst>
          </a:prstGeom>
          <a:solidFill>
            <a:srgbClr val="B779A2"/>
          </a:solidFill>
          <a:ln>
            <a:noFill/>
          </a:ln>
          <a:effectLst>
            <a:innerShdw blurRad="63500" dist="50800" dir="19800000">
              <a:prstClr val="black">
                <a:alpha val="13891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apezoid 7">
            <a:extLst>
              <a:ext uri="{FF2B5EF4-FFF2-40B4-BE49-F238E27FC236}">
                <a16:creationId xmlns:a16="http://schemas.microsoft.com/office/drawing/2014/main" id="{4181E9A1-F098-234B-22EB-7BC999C149E3}"/>
              </a:ext>
            </a:extLst>
          </p:cNvPr>
          <p:cNvSpPr/>
          <p:nvPr/>
        </p:nvSpPr>
        <p:spPr>
          <a:xfrm rot="10800000">
            <a:off x="138422" y="918098"/>
            <a:ext cx="3794217" cy="585216"/>
          </a:xfrm>
          <a:prstGeom prst="trapezoid">
            <a:avLst>
              <a:gd name="adj" fmla="val 55645"/>
            </a:avLst>
          </a:prstGeom>
          <a:solidFill>
            <a:srgbClr val="D27B89"/>
          </a:solidFill>
          <a:ln>
            <a:noFill/>
          </a:ln>
          <a:effectLst>
            <a:innerShdw blurRad="63500" dist="50800" dir="19800000">
              <a:prstClr val="black">
                <a:alpha val="13891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rapezoid 8">
            <a:extLst>
              <a:ext uri="{FF2B5EF4-FFF2-40B4-BE49-F238E27FC236}">
                <a16:creationId xmlns:a16="http://schemas.microsoft.com/office/drawing/2014/main" id="{B5DAE3ED-7A31-37EF-44DD-CD3DE5E9CBEF}"/>
              </a:ext>
            </a:extLst>
          </p:cNvPr>
          <p:cNvSpPr/>
          <p:nvPr/>
        </p:nvSpPr>
        <p:spPr>
          <a:xfrm rot="10800000">
            <a:off x="184471" y="1498034"/>
            <a:ext cx="3751719" cy="585216"/>
          </a:xfrm>
          <a:prstGeom prst="trapezoid">
            <a:avLst>
              <a:gd name="adj" fmla="val 55645"/>
            </a:avLst>
          </a:prstGeom>
          <a:solidFill>
            <a:srgbClr val="C87A96"/>
          </a:solidFill>
          <a:ln>
            <a:noFill/>
          </a:ln>
          <a:effectLst>
            <a:innerShdw blurRad="63500" dist="50800" dir="19800000">
              <a:prstClr val="black">
                <a:alpha val="13891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rapezoid 9">
            <a:extLst>
              <a:ext uri="{FF2B5EF4-FFF2-40B4-BE49-F238E27FC236}">
                <a16:creationId xmlns:a16="http://schemas.microsoft.com/office/drawing/2014/main" id="{DF0B4BE2-5EFE-95E2-AD49-5634DDA48653}"/>
              </a:ext>
            </a:extLst>
          </p:cNvPr>
          <p:cNvSpPr/>
          <p:nvPr/>
        </p:nvSpPr>
        <p:spPr>
          <a:xfrm>
            <a:off x="-487963" y="792534"/>
            <a:ext cx="1196518" cy="726820"/>
          </a:xfrm>
          <a:prstGeom prst="trapezoid">
            <a:avLst>
              <a:gd name="adj" fmla="val 55645"/>
            </a:avLst>
          </a:prstGeom>
          <a:solidFill>
            <a:srgbClr val="D27B89"/>
          </a:solidFill>
          <a:ln>
            <a:noFill/>
          </a:ln>
          <a:effectLst>
            <a:outerShdw blurRad="141362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085740F6-018D-E776-2880-14CF50234DB9}"/>
              </a:ext>
            </a:extLst>
          </p:cNvPr>
          <p:cNvSpPr/>
          <p:nvPr/>
        </p:nvSpPr>
        <p:spPr>
          <a:xfrm>
            <a:off x="-1084432" y="1500969"/>
            <a:ext cx="1815867" cy="585216"/>
          </a:xfrm>
          <a:prstGeom prst="trapezoid">
            <a:avLst>
              <a:gd name="adj" fmla="val 55645"/>
            </a:avLst>
          </a:prstGeom>
          <a:solidFill>
            <a:srgbClr val="C77A96"/>
          </a:solidFill>
          <a:ln>
            <a:noFill/>
          </a:ln>
          <a:effectLst>
            <a:outerShdw blurRad="145918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rapezoid 11">
            <a:extLst>
              <a:ext uri="{FF2B5EF4-FFF2-40B4-BE49-F238E27FC236}">
                <a16:creationId xmlns:a16="http://schemas.microsoft.com/office/drawing/2014/main" id="{2A9A7A81-9441-7F8C-A52B-71B16649E707}"/>
              </a:ext>
            </a:extLst>
          </p:cNvPr>
          <p:cNvSpPr/>
          <p:nvPr/>
        </p:nvSpPr>
        <p:spPr>
          <a:xfrm>
            <a:off x="-1661657" y="2071693"/>
            <a:ext cx="2393092" cy="585216"/>
          </a:xfrm>
          <a:prstGeom prst="trapezoid">
            <a:avLst>
              <a:gd name="adj" fmla="val 55645"/>
            </a:avLst>
          </a:prstGeom>
          <a:solidFill>
            <a:srgbClr val="B779A2"/>
          </a:solidFill>
          <a:ln>
            <a:noFill/>
          </a:ln>
          <a:effectLst>
            <a:outerShdw blurRad="151233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rapezoid 12">
            <a:extLst>
              <a:ext uri="{FF2B5EF4-FFF2-40B4-BE49-F238E27FC236}">
                <a16:creationId xmlns:a16="http://schemas.microsoft.com/office/drawing/2014/main" id="{3F94ECC8-75B5-6D86-A579-E7E64C010FFC}"/>
              </a:ext>
            </a:extLst>
          </p:cNvPr>
          <p:cNvSpPr/>
          <p:nvPr/>
        </p:nvSpPr>
        <p:spPr>
          <a:xfrm>
            <a:off x="-2360638" y="2643193"/>
            <a:ext cx="3092073" cy="585216"/>
          </a:xfrm>
          <a:prstGeom prst="trapezoid">
            <a:avLst>
              <a:gd name="adj" fmla="val 55645"/>
            </a:avLst>
          </a:prstGeom>
          <a:solidFill>
            <a:srgbClr val="AA79AB"/>
          </a:solidFill>
          <a:ln>
            <a:noFill/>
          </a:ln>
          <a:effectLst>
            <a:outerShdw blurRad="142577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id="{1385A24C-A3AF-1898-EE52-7CFEAEE63B61}"/>
              </a:ext>
            </a:extLst>
          </p:cNvPr>
          <p:cNvSpPr/>
          <p:nvPr/>
        </p:nvSpPr>
        <p:spPr>
          <a:xfrm>
            <a:off x="-2965789" y="3227392"/>
            <a:ext cx="3697224" cy="585216"/>
          </a:xfrm>
          <a:prstGeom prst="trapezoid">
            <a:avLst>
              <a:gd name="adj" fmla="val 55645"/>
            </a:avLst>
          </a:prstGeom>
          <a:solidFill>
            <a:srgbClr val="9377B6"/>
          </a:solidFill>
          <a:ln>
            <a:noFill/>
          </a:ln>
          <a:effectLst>
            <a:outerShdw blurRad="149006" dist="38100" sx="101000" sy="101000" algn="l" rotWithShape="0">
              <a:prstClr val="black">
                <a:alpha val="25112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apezoid 14">
            <a:extLst>
              <a:ext uri="{FF2B5EF4-FFF2-40B4-BE49-F238E27FC236}">
                <a16:creationId xmlns:a16="http://schemas.microsoft.com/office/drawing/2014/main" id="{ECA663CD-CD8D-37EC-42BF-C6CF08FB62F4}"/>
              </a:ext>
            </a:extLst>
          </p:cNvPr>
          <p:cNvSpPr/>
          <p:nvPr/>
        </p:nvSpPr>
        <p:spPr>
          <a:xfrm>
            <a:off x="-3680660" y="3802448"/>
            <a:ext cx="4412095" cy="585216"/>
          </a:xfrm>
          <a:prstGeom prst="trapezoid">
            <a:avLst>
              <a:gd name="adj" fmla="val 55645"/>
            </a:avLst>
          </a:prstGeom>
          <a:solidFill>
            <a:srgbClr val="8776BA"/>
          </a:solidFill>
          <a:ln>
            <a:noFill/>
          </a:ln>
          <a:effectLst>
            <a:outerShdw blurRad="141433" dist="44466" sx="101000" sy="101000" algn="l" rotWithShape="0">
              <a:prstClr val="black">
                <a:alpha val="25088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4157481C-0152-0B7E-EB2D-63E59332BA63}"/>
              </a:ext>
            </a:extLst>
          </p:cNvPr>
          <p:cNvSpPr/>
          <p:nvPr/>
        </p:nvSpPr>
        <p:spPr>
          <a:xfrm>
            <a:off x="-5099814" y="288896"/>
            <a:ext cx="5076488" cy="4565707"/>
          </a:xfrm>
          <a:custGeom>
            <a:avLst/>
            <a:gdLst>
              <a:gd name="connsiteX0" fmla="*/ 5009029 w 5284694"/>
              <a:gd name="connsiteY0" fmla="*/ 4276164 h 4766982"/>
              <a:gd name="connsiteX1" fmla="*/ 5284694 w 5284694"/>
              <a:gd name="connsiteY1" fmla="*/ 4766982 h 4766982"/>
              <a:gd name="connsiteX2" fmla="*/ 0 w 5284694"/>
              <a:gd name="connsiteY2" fmla="*/ 4766982 h 4766982"/>
              <a:gd name="connsiteX3" fmla="*/ 2635623 w 5284694"/>
              <a:gd name="connsiteY3" fmla="*/ 0 h 4766982"/>
              <a:gd name="connsiteX4" fmla="*/ 2918011 w 5284694"/>
              <a:gd name="connsiteY4" fmla="*/ 517711 h 4766982"/>
              <a:gd name="connsiteX5" fmla="*/ 793376 w 5284694"/>
              <a:gd name="connsiteY5" fmla="*/ 4269441 h 4766982"/>
              <a:gd name="connsiteX6" fmla="*/ 5009029 w 5284694"/>
              <a:gd name="connsiteY6" fmla="*/ 4276164 h 476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84694" h="4766982">
                <a:moveTo>
                  <a:pt x="5009029" y="4276164"/>
                </a:moveTo>
                <a:lnTo>
                  <a:pt x="5284694" y="4766982"/>
                </a:lnTo>
                <a:lnTo>
                  <a:pt x="0" y="4766982"/>
                </a:lnTo>
                <a:lnTo>
                  <a:pt x="2635623" y="0"/>
                </a:lnTo>
                <a:lnTo>
                  <a:pt x="2918011" y="517711"/>
                </a:lnTo>
                <a:lnTo>
                  <a:pt x="793376" y="4269441"/>
                </a:lnTo>
                <a:lnTo>
                  <a:pt x="5009029" y="4276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96460" dist="41846" dir="2106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46D850-3710-5543-E19A-4DB0C4F195C6}"/>
              </a:ext>
            </a:extLst>
          </p:cNvPr>
          <p:cNvSpPr txBox="1"/>
          <p:nvPr/>
        </p:nvSpPr>
        <p:spPr>
          <a:xfrm>
            <a:off x="-5099814" y="4458138"/>
            <a:ext cx="5076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AA79AB"/>
                </a:solidFill>
                <a:latin typeface="Gill Sans MT" panose="020B0502020104020203" pitchFamily="34" charset="77"/>
                <a:cs typeface="Calibri Light" panose="020F0302020204030204" pitchFamily="34" charset="0"/>
              </a:rPr>
              <a:t>Bloom’s Taxonomy: Cognitive Domain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2A253E-A43B-D911-FFE6-6CE4B75A6870}"/>
              </a:ext>
            </a:extLst>
          </p:cNvPr>
          <p:cNvSpPr txBox="1"/>
          <p:nvPr/>
        </p:nvSpPr>
        <p:spPr>
          <a:xfrm>
            <a:off x="126985" y="937217"/>
            <a:ext cx="367408" cy="34315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184F4FF-77A6-96DE-9AAD-2D8662572642}"/>
              </a:ext>
            </a:extLst>
          </p:cNvPr>
          <p:cNvSpPr txBox="1"/>
          <p:nvPr/>
        </p:nvSpPr>
        <p:spPr>
          <a:xfrm>
            <a:off x="941832" y="3842537"/>
            <a:ext cx="1957011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REMEMBERING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Recall specific facts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A2028D9-5FA1-D844-609A-ECFA5C059771}"/>
              </a:ext>
            </a:extLst>
          </p:cNvPr>
          <p:cNvSpPr txBox="1"/>
          <p:nvPr/>
        </p:nvSpPr>
        <p:spPr>
          <a:xfrm>
            <a:off x="941832" y="3245244"/>
            <a:ext cx="2735685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UNDERSTANDING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Grasp meaning of materials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CFA6D37-4B43-9575-3B57-F7E079C0DE67}"/>
              </a:ext>
            </a:extLst>
          </p:cNvPr>
          <p:cNvSpPr txBox="1"/>
          <p:nvPr/>
        </p:nvSpPr>
        <p:spPr>
          <a:xfrm>
            <a:off x="941832" y="2675774"/>
            <a:ext cx="2631041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APPLYING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Apply acquired knowledge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6875963-3382-C837-B1F5-BB4415C50752}"/>
              </a:ext>
            </a:extLst>
          </p:cNvPr>
          <p:cNvSpPr txBox="1"/>
          <p:nvPr/>
        </p:nvSpPr>
        <p:spPr>
          <a:xfrm>
            <a:off x="941832" y="2083055"/>
            <a:ext cx="2129237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ANALYZING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Identify relationships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7423E7C-E724-3A1B-9FD1-28EACE31CB48}"/>
              </a:ext>
            </a:extLst>
          </p:cNvPr>
          <p:cNvSpPr txBox="1"/>
          <p:nvPr/>
        </p:nvSpPr>
        <p:spPr>
          <a:xfrm>
            <a:off x="941832" y="1502249"/>
            <a:ext cx="1731051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EVALUATING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Make judgments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05392EA-D2EC-631D-B2DB-3DD1C9C706AB}"/>
              </a:ext>
            </a:extLst>
          </p:cNvPr>
          <p:cNvSpPr txBox="1"/>
          <p:nvPr/>
        </p:nvSpPr>
        <p:spPr>
          <a:xfrm>
            <a:off x="941832" y="920566"/>
            <a:ext cx="2178225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CREATING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Make something new</a:t>
            </a:r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357AB959-EF8A-9F93-1CF0-D8126AF4BF9E}"/>
              </a:ext>
            </a:extLst>
          </p:cNvPr>
          <p:cNvSpPr/>
          <p:nvPr/>
        </p:nvSpPr>
        <p:spPr>
          <a:xfrm>
            <a:off x="3597409" y="1491406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C87A96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9C841C1E-380B-D2DF-BE31-98196C420937}"/>
              </a:ext>
            </a:extLst>
          </p:cNvPr>
          <p:cNvSpPr/>
          <p:nvPr/>
        </p:nvSpPr>
        <p:spPr>
          <a:xfrm>
            <a:off x="3597409" y="916720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D27B89"/>
          </a:solidFill>
          <a:ln>
            <a:noFill/>
          </a:ln>
          <a:effectLst>
            <a:innerShdw blurRad="127000" dist="101600" dir="10800000">
              <a:prstClr val="black">
                <a:alpha val="1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rapezoid 28">
            <a:extLst>
              <a:ext uri="{FF2B5EF4-FFF2-40B4-BE49-F238E27FC236}">
                <a16:creationId xmlns:a16="http://schemas.microsoft.com/office/drawing/2014/main" id="{7646C6C3-AF6A-3162-EDD6-B8D20C11EAD2}"/>
              </a:ext>
            </a:extLst>
          </p:cNvPr>
          <p:cNvSpPr/>
          <p:nvPr/>
        </p:nvSpPr>
        <p:spPr>
          <a:xfrm>
            <a:off x="3597408" y="2071693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B779A2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rapezoid 29">
            <a:extLst>
              <a:ext uri="{FF2B5EF4-FFF2-40B4-BE49-F238E27FC236}">
                <a16:creationId xmlns:a16="http://schemas.microsoft.com/office/drawing/2014/main" id="{D1C46BFD-38E0-0AA5-A74F-0A0F49674682}"/>
              </a:ext>
            </a:extLst>
          </p:cNvPr>
          <p:cNvSpPr/>
          <p:nvPr/>
        </p:nvSpPr>
        <p:spPr>
          <a:xfrm>
            <a:off x="3597407" y="2653007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AA79AB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4382722-E566-AD78-697A-BE021BD19EF7}"/>
              </a:ext>
            </a:extLst>
          </p:cNvPr>
          <p:cNvSpPr txBox="1"/>
          <p:nvPr/>
        </p:nvSpPr>
        <p:spPr>
          <a:xfrm>
            <a:off x="4012049" y="2132515"/>
            <a:ext cx="5131952" cy="52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rgbClr val="21252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analyze, break down, contrast, deconstruct, detect, diagram, differentiate, explain, inventory, order, separate</a:t>
            </a:r>
            <a:endParaRPr lang="en-US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BAB4D72-12F3-1EE4-5921-1C39CBF54FFE}"/>
              </a:ext>
            </a:extLst>
          </p:cNvPr>
          <p:cNvSpPr txBox="1"/>
          <p:nvPr/>
        </p:nvSpPr>
        <p:spPr>
          <a:xfrm>
            <a:off x="4012048" y="2698316"/>
            <a:ext cx="5087926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rgbClr val="21252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apply, calculate, execute, generalize, illustrate, implement, interpret, modify, organize, outline, predict, solve, translate</a:t>
            </a:r>
            <a:endParaRPr lang="en-US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3" name="Trapezoid 32">
            <a:extLst>
              <a:ext uri="{FF2B5EF4-FFF2-40B4-BE49-F238E27FC236}">
                <a16:creationId xmlns:a16="http://schemas.microsoft.com/office/drawing/2014/main" id="{36D75E5C-2902-D431-A941-C564746AF388}"/>
              </a:ext>
            </a:extLst>
          </p:cNvPr>
          <p:cNvSpPr/>
          <p:nvPr/>
        </p:nvSpPr>
        <p:spPr>
          <a:xfrm>
            <a:off x="3597406" y="3234321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9377B6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336B3CA-0AF8-92D7-0C60-D4EBB34C8219}"/>
              </a:ext>
            </a:extLst>
          </p:cNvPr>
          <p:cNvSpPr txBox="1"/>
          <p:nvPr/>
        </p:nvSpPr>
        <p:spPr>
          <a:xfrm>
            <a:off x="4012048" y="3278747"/>
            <a:ext cx="5087926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rgbClr val="21252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arrange, categorize, classify, compare, estimate, explain, give examples of, infer, rewrite, summarize, convert</a:t>
            </a:r>
            <a:endParaRPr lang="en-US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5" name="Trapezoid 34">
            <a:extLst>
              <a:ext uri="{FF2B5EF4-FFF2-40B4-BE49-F238E27FC236}">
                <a16:creationId xmlns:a16="http://schemas.microsoft.com/office/drawing/2014/main" id="{3C696F1B-002E-02D3-DB42-4AD174070E13}"/>
              </a:ext>
            </a:extLst>
          </p:cNvPr>
          <p:cNvSpPr/>
          <p:nvPr/>
        </p:nvSpPr>
        <p:spPr>
          <a:xfrm>
            <a:off x="3602997" y="3802448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8776BA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B18F37E-15F6-3D9F-0A7C-09402F8212F3}"/>
              </a:ext>
            </a:extLst>
          </p:cNvPr>
          <p:cNvSpPr txBox="1"/>
          <p:nvPr/>
        </p:nvSpPr>
        <p:spPr>
          <a:xfrm>
            <a:off x="4012048" y="3857215"/>
            <a:ext cx="5087926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cite, define, describe, identify, label, list, match, outline, recall, report, reproduce, retrieve, state, tabulate, tell</a:t>
            </a:r>
            <a:endParaRPr lang="en-US" sz="1600" i="1" dirty="0">
              <a:solidFill>
                <a:schemeClr val="tx1">
                  <a:lumMod val="85000"/>
                  <a:lumOff val="1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EAA6660-A47D-E921-1552-5D0AB2530B32}"/>
              </a:ext>
            </a:extLst>
          </p:cNvPr>
          <p:cNvSpPr txBox="1"/>
          <p:nvPr/>
        </p:nvSpPr>
        <p:spPr>
          <a:xfrm>
            <a:off x="4012047" y="1535869"/>
            <a:ext cx="5131953" cy="52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rgbClr val="21252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assess, critique, decide, determine, evaluate, grade, judge, measure, rank, rate, recommend, review, score, validate</a:t>
            </a:r>
            <a:endParaRPr lang="en-US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65139DF-98C8-88DC-92BC-2E1B30FCB3BA}"/>
              </a:ext>
            </a:extLst>
          </p:cNvPr>
          <p:cNvSpPr txBox="1"/>
          <p:nvPr/>
        </p:nvSpPr>
        <p:spPr>
          <a:xfrm>
            <a:off x="4012047" y="959100"/>
            <a:ext cx="5131954" cy="52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rgbClr val="21252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compose, construct, create, design, develop, generate, make, modify, perform, plan, produce, synthesize, write</a:t>
            </a:r>
            <a:endParaRPr lang="en-US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036592-34A2-A44C-89C9-4C2577D5F9FF}"/>
              </a:ext>
            </a:extLst>
          </p:cNvPr>
          <p:cNvSpPr txBox="1"/>
          <p:nvPr/>
        </p:nvSpPr>
        <p:spPr>
          <a:xfrm>
            <a:off x="5400534" y="4485271"/>
            <a:ext cx="2310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Traditional Computing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BA64D0-AA92-D0D0-F2AC-8D0EFE95CC76}"/>
              </a:ext>
            </a:extLst>
          </p:cNvPr>
          <p:cNvSpPr txBox="1"/>
          <p:nvPr/>
        </p:nvSpPr>
        <p:spPr>
          <a:xfrm>
            <a:off x="5812859" y="498585"/>
            <a:ext cx="148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 Computing</a:t>
            </a:r>
          </a:p>
        </p:txBody>
      </p:sp>
    </p:spTree>
    <p:extLst>
      <p:ext uri="{BB962C8B-B14F-4D97-AF65-F5344CB8AC3E}">
        <p14:creationId xmlns:p14="http://schemas.microsoft.com/office/powerpoint/2010/main" val="3889910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97D59"/>
            </a:gs>
            <a:gs pos="100000">
              <a:srgbClr val="5573C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>
            <a:extLst>
              <a:ext uri="{FF2B5EF4-FFF2-40B4-BE49-F238E27FC236}">
                <a16:creationId xmlns:a16="http://schemas.microsoft.com/office/drawing/2014/main" id="{55BFF26D-321C-6A8C-FE18-EF19CB521106}"/>
              </a:ext>
            </a:extLst>
          </p:cNvPr>
          <p:cNvSpPr/>
          <p:nvPr/>
        </p:nvSpPr>
        <p:spPr>
          <a:xfrm rot="10800000">
            <a:off x="85422" y="3231964"/>
            <a:ext cx="3847217" cy="585216"/>
          </a:xfrm>
          <a:prstGeom prst="trapezoid">
            <a:avLst>
              <a:gd name="adj" fmla="val 55645"/>
            </a:avLst>
          </a:prstGeom>
          <a:solidFill>
            <a:srgbClr val="9377B6"/>
          </a:solidFill>
          <a:ln>
            <a:noFill/>
          </a:ln>
          <a:effectLst>
            <a:innerShdw blurRad="63500" dist="50800" dir="19500000">
              <a:prstClr val="black">
                <a:alpha val="14995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885AE477-F5C7-3257-7B4A-C641FC443640}"/>
              </a:ext>
            </a:extLst>
          </p:cNvPr>
          <p:cNvSpPr/>
          <p:nvPr/>
        </p:nvSpPr>
        <p:spPr>
          <a:xfrm rot="10800000">
            <a:off x="81872" y="3811591"/>
            <a:ext cx="3847217" cy="585216"/>
          </a:xfrm>
          <a:prstGeom prst="trapezoid">
            <a:avLst>
              <a:gd name="adj" fmla="val 55645"/>
            </a:avLst>
          </a:prstGeom>
          <a:solidFill>
            <a:srgbClr val="8776BA"/>
          </a:solidFill>
          <a:ln>
            <a:noFill/>
          </a:ln>
          <a:effectLst>
            <a:innerShdw blurRad="136648" dist="50800" dir="20880000">
              <a:prstClr val="black">
                <a:alpha val="2221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dirty="0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5F346FCF-C094-54E7-4A50-1F0AB355E3F0}"/>
              </a:ext>
            </a:extLst>
          </p:cNvPr>
          <p:cNvSpPr/>
          <p:nvPr/>
        </p:nvSpPr>
        <p:spPr>
          <a:xfrm rot="10800000">
            <a:off x="184470" y="2650342"/>
            <a:ext cx="3751719" cy="585216"/>
          </a:xfrm>
          <a:prstGeom prst="trapezoid">
            <a:avLst>
              <a:gd name="adj" fmla="val 55645"/>
            </a:avLst>
          </a:prstGeom>
          <a:solidFill>
            <a:srgbClr val="AA79AB"/>
          </a:solidFill>
          <a:ln>
            <a:noFill/>
          </a:ln>
          <a:effectLst>
            <a:innerShdw blurRad="63500" dist="50800" dir="19560000">
              <a:prstClr val="black">
                <a:alpha val="14872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702B9E35-C0E7-DA04-D09D-7E33CAD056D5}"/>
              </a:ext>
            </a:extLst>
          </p:cNvPr>
          <p:cNvSpPr/>
          <p:nvPr/>
        </p:nvSpPr>
        <p:spPr>
          <a:xfrm rot="10800000">
            <a:off x="180920" y="2072720"/>
            <a:ext cx="3751719" cy="585216"/>
          </a:xfrm>
          <a:prstGeom prst="trapezoid">
            <a:avLst>
              <a:gd name="adj" fmla="val 55645"/>
            </a:avLst>
          </a:prstGeom>
          <a:solidFill>
            <a:srgbClr val="B779A2"/>
          </a:solidFill>
          <a:ln>
            <a:noFill/>
          </a:ln>
          <a:effectLst>
            <a:innerShdw blurRad="63500" dist="50800" dir="19800000">
              <a:prstClr val="black">
                <a:alpha val="13891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apezoid 7">
            <a:extLst>
              <a:ext uri="{FF2B5EF4-FFF2-40B4-BE49-F238E27FC236}">
                <a16:creationId xmlns:a16="http://schemas.microsoft.com/office/drawing/2014/main" id="{4181E9A1-F098-234B-22EB-7BC999C149E3}"/>
              </a:ext>
            </a:extLst>
          </p:cNvPr>
          <p:cNvSpPr/>
          <p:nvPr/>
        </p:nvSpPr>
        <p:spPr>
          <a:xfrm rot="10800000">
            <a:off x="138422" y="918098"/>
            <a:ext cx="3794217" cy="585216"/>
          </a:xfrm>
          <a:prstGeom prst="trapezoid">
            <a:avLst>
              <a:gd name="adj" fmla="val 55645"/>
            </a:avLst>
          </a:prstGeom>
          <a:solidFill>
            <a:srgbClr val="D27B89"/>
          </a:solidFill>
          <a:ln>
            <a:noFill/>
          </a:ln>
          <a:effectLst>
            <a:innerShdw blurRad="63500" dist="50800" dir="19800000">
              <a:prstClr val="black">
                <a:alpha val="13891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rapezoid 8">
            <a:extLst>
              <a:ext uri="{FF2B5EF4-FFF2-40B4-BE49-F238E27FC236}">
                <a16:creationId xmlns:a16="http://schemas.microsoft.com/office/drawing/2014/main" id="{B5DAE3ED-7A31-37EF-44DD-CD3DE5E9CBEF}"/>
              </a:ext>
            </a:extLst>
          </p:cNvPr>
          <p:cNvSpPr/>
          <p:nvPr/>
        </p:nvSpPr>
        <p:spPr>
          <a:xfrm rot="10800000">
            <a:off x="184471" y="1498034"/>
            <a:ext cx="3751719" cy="585216"/>
          </a:xfrm>
          <a:prstGeom prst="trapezoid">
            <a:avLst>
              <a:gd name="adj" fmla="val 55645"/>
            </a:avLst>
          </a:prstGeom>
          <a:solidFill>
            <a:srgbClr val="C87A96"/>
          </a:solidFill>
          <a:ln>
            <a:noFill/>
          </a:ln>
          <a:effectLst>
            <a:innerShdw blurRad="63500" dist="50800" dir="19800000">
              <a:prstClr val="black">
                <a:alpha val="13891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rapezoid 9">
            <a:extLst>
              <a:ext uri="{FF2B5EF4-FFF2-40B4-BE49-F238E27FC236}">
                <a16:creationId xmlns:a16="http://schemas.microsoft.com/office/drawing/2014/main" id="{DF0B4BE2-5EFE-95E2-AD49-5634DDA48653}"/>
              </a:ext>
            </a:extLst>
          </p:cNvPr>
          <p:cNvSpPr/>
          <p:nvPr/>
        </p:nvSpPr>
        <p:spPr>
          <a:xfrm>
            <a:off x="-487963" y="792534"/>
            <a:ext cx="1196518" cy="726820"/>
          </a:xfrm>
          <a:prstGeom prst="trapezoid">
            <a:avLst>
              <a:gd name="adj" fmla="val 55645"/>
            </a:avLst>
          </a:prstGeom>
          <a:solidFill>
            <a:srgbClr val="D27B89"/>
          </a:solidFill>
          <a:ln>
            <a:noFill/>
          </a:ln>
          <a:effectLst>
            <a:outerShdw blurRad="141362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085740F6-018D-E776-2880-14CF50234DB9}"/>
              </a:ext>
            </a:extLst>
          </p:cNvPr>
          <p:cNvSpPr/>
          <p:nvPr/>
        </p:nvSpPr>
        <p:spPr>
          <a:xfrm>
            <a:off x="-1084432" y="1500969"/>
            <a:ext cx="1815867" cy="585216"/>
          </a:xfrm>
          <a:prstGeom prst="trapezoid">
            <a:avLst>
              <a:gd name="adj" fmla="val 55645"/>
            </a:avLst>
          </a:prstGeom>
          <a:solidFill>
            <a:srgbClr val="C77A96"/>
          </a:solidFill>
          <a:ln>
            <a:noFill/>
          </a:ln>
          <a:effectLst>
            <a:outerShdw blurRad="145918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rapezoid 11">
            <a:extLst>
              <a:ext uri="{FF2B5EF4-FFF2-40B4-BE49-F238E27FC236}">
                <a16:creationId xmlns:a16="http://schemas.microsoft.com/office/drawing/2014/main" id="{2A9A7A81-9441-7F8C-A52B-71B16649E707}"/>
              </a:ext>
            </a:extLst>
          </p:cNvPr>
          <p:cNvSpPr/>
          <p:nvPr/>
        </p:nvSpPr>
        <p:spPr>
          <a:xfrm>
            <a:off x="-1661657" y="2071693"/>
            <a:ext cx="2393092" cy="585216"/>
          </a:xfrm>
          <a:prstGeom prst="trapezoid">
            <a:avLst>
              <a:gd name="adj" fmla="val 55645"/>
            </a:avLst>
          </a:prstGeom>
          <a:solidFill>
            <a:srgbClr val="B779A2"/>
          </a:solidFill>
          <a:ln>
            <a:noFill/>
          </a:ln>
          <a:effectLst>
            <a:outerShdw blurRad="151233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rapezoid 12">
            <a:extLst>
              <a:ext uri="{FF2B5EF4-FFF2-40B4-BE49-F238E27FC236}">
                <a16:creationId xmlns:a16="http://schemas.microsoft.com/office/drawing/2014/main" id="{3F94ECC8-75B5-6D86-A579-E7E64C010FFC}"/>
              </a:ext>
            </a:extLst>
          </p:cNvPr>
          <p:cNvSpPr/>
          <p:nvPr/>
        </p:nvSpPr>
        <p:spPr>
          <a:xfrm>
            <a:off x="-2360638" y="2643193"/>
            <a:ext cx="3092073" cy="585216"/>
          </a:xfrm>
          <a:prstGeom prst="trapezoid">
            <a:avLst>
              <a:gd name="adj" fmla="val 55645"/>
            </a:avLst>
          </a:prstGeom>
          <a:solidFill>
            <a:srgbClr val="AA79AB"/>
          </a:solidFill>
          <a:ln>
            <a:noFill/>
          </a:ln>
          <a:effectLst>
            <a:outerShdw blurRad="142577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id="{1385A24C-A3AF-1898-EE52-7CFEAEE63B61}"/>
              </a:ext>
            </a:extLst>
          </p:cNvPr>
          <p:cNvSpPr/>
          <p:nvPr/>
        </p:nvSpPr>
        <p:spPr>
          <a:xfrm>
            <a:off x="-2965789" y="3227392"/>
            <a:ext cx="3697224" cy="585216"/>
          </a:xfrm>
          <a:prstGeom prst="trapezoid">
            <a:avLst>
              <a:gd name="adj" fmla="val 55645"/>
            </a:avLst>
          </a:prstGeom>
          <a:solidFill>
            <a:srgbClr val="9377B6"/>
          </a:solidFill>
          <a:ln>
            <a:noFill/>
          </a:ln>
          <a:effectLst>
            <a:outerShdw blurRad="149006" dist="38100" sx="101000" sy="101000" algn="l" rotWithShape="0">
              <a:prstClr val="black">
                <a:alpha val="25112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apezoid 14">
            <a:extLst>
              <a:ext uri="{FF2B5EF4-FFF2-40B4-BE49-F238E27FC236}">
                <a16:creationId xmlns:a16="http://schemas.microsoft.com/office/drawing/2014/main" id="{ECA663CD-CD8D-37EC-42BF-C6CF08FB62F4}"/>
              </a:ext>
            </a:extLst>
          </p:cNvPr>
          <p:cNvSpPr/>
          <p:nvPr/>
        </p:nvSpPr>
        <p:spPr>
          <a:xfrm>
            <a:off x="-3680660" y="3802448"/>
            <a:ext cx="4412095" cy="585216"/>
          </a:xfrm>
          <a:prstGeom prst="trapezoid">
            <a:avLst>
              <a:gd name="adj" fmla="val 55645"/>
            </a:avLst>
          </a:prstGeom>
          <a:solidFill>
            <a:srgbClr val="8776BA"/>
          </a:solidFill>
          <a:ln>
            <a:noFill/>
          </a:ln>
          <a:effectLst>
            <a:outerShdw blurRad="141433" dist="44466" sx="101000" sy="101000" algn="l" rotWithShape="0">
              <a:prstClr val="black">
                <a:alpha val="25088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4157481C-0152-0B7E-EB2D-63E59332BA63}"/>
              </a:ext>
            </a:extLst>
          </p:cNvPr>
          <p:cNvSpPr/>
          <p:nvPr/>
        </p:nvSpPr>
        <p:spPr>
          <a:xfrm>
            <a:off x="-5099814" y="288896"/>
            <a:ext cx="5076488" cy="4565707"/>
          </a:xfrm>
          <a:custGeom>
            <a:avLst/>
            <a:gdLst>
              <a:gd name="connsiteX0" fmla="*/ 5009029 w 5284694"/>
              <a:gd name="connsiteY0" fmla="*/ 4276164 h 4766982"/>
              <a:gd name="connsiteX1" fmla="*/ 5284694 w 5284694"/>
              <a:gd name="connsiteY1" fmla="*/ 4766982 h 4766982"/>
              <a:gd name="connsiteX2" fmla="*/ 0 w 5284694"/>
              <a:gd name="connsiteY2" fmla="*/ 4766982 h 4766982"/>
              <a:gd name="connsiteX3" fmla="*/ 2635623 w 5284694"/>
              <a:gd name="connsiteY3" fmla="*/ 0 h 4766982"/>
              <a:gd name="connsiteX4" fmla="*/ 2918011 w 5284694"/>
              <a:gd name="connsiteY4" fmla="*/ 517711 h 4766982"/>
              <a:gd name="connsiteX5" fmla="*/ 793376 w 5284694"/>
              <a:gd name="connsiteY5" fmla="*/ 4269441 h 4766982"/>
              <a:gd name="connsiteX6" fmla="*/ 5009029 w 5284694"/>
              <a:gd name="connsiteY6" fmla="*/ 4276164 h 476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84694" h="4766982">
                <a:moveTo>
                  <a:pt x="5009029" y="4276164"/>
                </a:moveTo>
                <a:lnTo>
                  <a:pt x="5284694" y="4766982"/>
                </a:lnTo>
                <a:lnTo>
                  <a:pt x="0" y="4766982"/>
                </a:lnTo>
                <a:lnTo>
                  <a:pt x="2635623" y="0"/>
                </a:lnTo>
                <a:lnTo>
                  <a:pt x="2918011" y="517711"/>
                </a:lnTo>
                <a:lnTo>
                  <a:pt x="793376" y="4269441"/>
                </a:lnTo>
                <a:lnTo>
                  <a:pt x="5009029" y="4276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96460" dist="41846" dir="2106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46D850-3710-5543-E19A-4DB0C4F195C6}"/>
              </a:ext>
            </a:extLst>
          </p:cNvPr>
          <p:cNvSpPr txBox="1"/>
          <p:nvPr/>
        </p:nvSpPr>
        <p:spPr>
          <a:xfrm>
            <a:off x="-5099814" y="4458138"/>
            <a:ext cx="5076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AA79AB"/>
                </a:solidFill>
                <a:latin typeface="Gill Sans MT" panose="020B0502020104020203" pitchFamily="34" charset="77"/>
                <a:cs typeface="Calibri Light" panose="020F0302020204030204" pitchFamily="34" charset="0"/>
              </a:rPr>
              <a:t>Bloom’s Taxonomy: Cognitive Domain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2A253E-A43B-D911-FFE6-6CE4B75A6870}"/>
              </a:ext>
            </a:extLst>
          </p:cNvPr>
          <p:cNvSpPr txBox="1"/>
          <p:nvPr/>
        </p:nvSpPr>
        <p:spPr>
          <a:xfrm>
            <a:off x="126985" y="937217"/>
            <a:ext cx="367408" cy="34315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184F4FF-77A6-96DE-9AAD-2D8662572642}"/>
              </a:ext>
            </a:extLst>
          </p:cNvPr>
          <p:cNvSpPr txBox="1"/>
          <p:nvPr/>
        </p:nvSpPr>
        <p:spPr>
          <a:xfrm>
            <a:off x="941832" y="3842537"/>
            <a:ext cx="1957011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REMEMBERING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Recall specific facts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A2028D9-5FA1-D844-609A-ECFA5C059771}"/>
              </a:ext>
            </a:extLst>
          </p:cNvPr>
          <p:cNvSpPr txBox="1"/>
          <p:nvPr/>
        </p:nvSpPr>
        <p:spPr>
          <a:xfrm>
            <a:off x="941832" y="3245244"/>
            <a:ext cx="2735685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UNDERSTANDING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Grasp meaning of materials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CFA6D37-4B43-9575-3B57-F7E079C0DE67}"/>
              </a:ext>
            </a:extLst>
          </p:cNvPr>
          <p:cNvSpPr txBox="1"/>
          <p:nvPr/>
        </p:nvSpPr>
        <p:spPr>
          <a:xfrm>
            <a:off x="941832" y="2675774"/>
            <a:ext cx="2631041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APPLYING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Apply acquired knowledge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6875963-3382-C837-B1F5-BB4415C50752}"/>
              </a:ext>
            </a:extLst>
          </p:cNvPr>
          <p:cNvSpPr txBox="1"/>
          <p:nvPr/>
        </p:nvSpPr>
        <p:spPr>
          <a:xfrm>
            <a:off x="941832" y="2083055"/>
            <a:ext cx="2129237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ANALYZING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Identify relationships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7423E7C-E724-3A1B-9FD1-28EACE31CB48}"/>
              </a:ext>
            </a:extLst>
          </p:cNvPr>
          <p:cNvSpPr txBox="1"/>
          <p:nvPr/>
        </p:nvSpPr>
        <p:spPr>
          <a:xfrm>
            <a:off x="941832" y="1502249"/>
            <a:ext cx="1731051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EVALUATING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Make judgments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05392EA-D2EC-631D-B2DB-3DD1C9C706AB}"/>
              </a:ext>
            </a:extLst>
          </p:cNvPr>
          <p:cNvSpPr txBox="1"/>
          <p:nvPr/>
        </p:nvSpPr>
        <p:spPr>
          <a:xfrm>
            <a:off x="941832" y="920566"/>
            <a:ext cx="2178225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CREATING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Make something new</a:t>
            </a:r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357AB959-EF8A-9F93-1CF0-D8126AF4BF9E}"/>
              </a:ext>
            </a:extLst>
          </p:cNvPr>
          <p:cNvSpPr/>
          <p:nvPr/>
        </p:nvSpPr>
        <p:spPr>
          <a:xfrm>
            <a:off x="3597409" y="1491406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C87A96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9C841C1E-380B-D2DF-BE31-98196C420937}"/>
              </a:ext>
            </a:extLst>
          </p:cNvPr>
          <p:cNvSpPr/>
          <p:nvPr/>
        </p:nvSpPr>
        <p:spPr>
          <a:xfrm>
            <a:off x="3597409" y="916720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D27B89"/>
          </a:solidFill>
          <a:ln>
            <a:noFill/>
          </a:ln>
          <a:effectLst>
            <a:innerShdw blurRad="127000" dist="101600" dir="10800000">
              <a:prstClr val="black">
                <a:alpha val="1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rapezoid 28">
            <a:extLst>
              <a:ext uri="{FF2B5EF4-FFF2-40B4-BE49-F238E27FC236}">
                <a16:creationId xmlns:a16="http://schemas.microsoft.com/office/drawing/2014/main" id="{7646C6C3-AF6A-3162-EDD6-B8D20C11EAD2}"/>
              </a:ext>
            </a:extLst>
          </p:cNvPr>
          <p:cNvSpPr/>
          <p:nvPr/>
        </p:nvSpPr>
        <p:spPr>
          <a:xfrm>
            <a:off x="3597408" y="2071693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B779A2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rapezoid 29">
            <a:extLst>
              <a:ext uri="{FF2B5EF4-FFF2-40B4-BE49-F238E27FC236}">
                <a16:creationId xmlns:a16="http://schemas.microsoft.com/office/drawing/2014/main" id="{D1C46BFD-38E0-0AA5-A74F-0A0F49674682}"/>
              </a:ext>
            </a:extLst>
          </p:cNvPr>
          <p:cNvSpPr/>
          <p:nvPr/>
        </p:nvSpPr>
        <p:spPr>
          <a:xfrm>
            <a:off x="3597407" y="2653007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AA79AB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4382722-E566-AD78-697A-BE021BD19EF7}"/>
              </a:ext>
            </a:extLst>
          </p:cNvPr>
          <p:cNvSpPr txBox="1"/>
          <p:nvPr/>
        </p:nvSpPr>
        <p:spPr>
          <a:xfrm>
            <a:off x="4012049" y="2132515"/>
            <a:ext cx="5131952" cy="52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Example: Facial recognition models like </a:t>
            </a:r>
            <a:r>
              <a:rPr lang="en-US" sz="1600" i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FaceNet</a:t>
            </a: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for analyzing and identifying faces in images.</a:t>
            </a:r>
            <a:endParaRPr lang="en-US" sz="1600" i="1" dirty="0">
              <a:solidFill>
                <a:schemeClr val="tx1">
                  <a:lumMod val="85000"/>
                  <a:lumOff val="1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BAB4D72-12F3-1EE4-5921-1C39CBF54FFE}"/>
              </a:ext>
            </a:extLst>
          </p:cNvPr>
          <p:cNvSpPr txBox="1"/>
          <p:nvPr/>
        </p:nvSpPr>
        <p:spPr>
          <a:xfrm>
            <a:off x="4012048" y="2698316"/>
            <a:ext cx="5087926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Example: Image processing models such as CNNs for applying filters or enhancing images.</a:t>
            </a:r>
            <a:endParaRPr lang="en-US" sz="1600" i="1" dirty="0">
              <a:solidFill>
                <a:schemeClr val="tx1">
                  <a:lumMod val="85000"/>
                  <a:lumOff val="1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3" name="Trapezoid 32">
            <a:extLst>
              <a:ext uri="{FF2B5EF4-FFF2-40B4-BE49-F238E27FC236}">
                <a16:creationId xmlns:a16="http://schemas.microsoft.com/office/drawing/2014/main" id="{36D75E5C-2902-D431-A941-C564746AF388}"/>
              </a:ext>
            </a:extLst>
          </p:cNvPr>
          <p:cNvSpPr/>
          <p:nvPr/>
        </p:nvSpPr>
        <p:spPr>
          <a:xfrm>
            <a:off x="3597406" y="3234321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9377B6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336B3CA-0AF8-92D7-0C60-D4EBB34C8219}"/>
              </a:ext>
            </a:extLst>
          </p:cNvPr>
          <p:cNvSpPr txBox="1"/>
          <p:nvPr/>
        </p:nvSpPr>
        <p:spPr>
          <a:xfrm>
            <a:off x="4012048" y="3278747"/>
            <a:ext cx="5087926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Example: Text-to-speech (TTS) algorithms that convert text into spoken words.</a:t>
            </a:r>
            <a:endParaRPr lang="en-US" sz="1600" i="1" dirty="0">
              <a:solidFill>
                <a:schemeClr val="tx1">
                  <a:lumMod val="85000"/>
                  <a:lumOff val="1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5" name="Trapezoid 34">
            <a:extLst>
              <a:ext uri="{FF2B5EF4-FFF2-40B4-BE49-F238E27FC236}">
                <a16:creationId xmlns:a16="http://schemas.microsoft.com/office/drawing/2014/main" id="{3C696F1B-002E-02D3-DB42-4AD174070E13}"/>
              </a:ext>
            </a:extLst>
          </p:cNvPr>
          <p:cNvSpPr/>
          <p:nvPr/>
        </p:nvSpPr>
        <p:spPr>
          <a:xfrm>
            <a:off x="3602997" y="3802448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8776BA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B18F37E-15F6-3D9F-0A7C-09402F8212F3}"/>
              </a:ext>
            </a:extLst>
          </p:cNvPr>
          <p:cNvSpPr txBox="1"/>
          <p:nvPr/>
        </p:nvSpPr>
        <p:spPr>
          <a:xfrm>
            <a:off x="4012048" y="3857215"/>
            <a:ext cx="5087926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Example: Information retrieval algorithms used in search engines to retrieve relevant documents based on queries.</a:t>
            </a:r>
            <a:endParaRPr lang="en-US" sz="1600" i="1" dirty="0">
              <a:solidFill>
                <a:schemeClr val="tx1">
                  <a:lumMod val="85000"/>
                  <a:lumOff val="1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EAA6660-A47D-E921-1552-5D0AB2530B32}"/>
              </a:ext>
            </a:extLst>
          </p:cNvPr>
          <p:cNvSpPr txBox="1"/>
          <p:nvPr/>
        </p:nvSpPr>
        <p:spPr>
          <a:xfrm>
            <a:off x="4012047" y="1535869"/>
            <a:ext cx="5131953" cy="52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Example: BERT using contextual embeddings for nuanced sentiment analysis in natural language text.</a:t>
            </a:r>
            <a:endParaRPr lang="en-US" sz="1600" i="1" dirty="0">
              <a:solidFill>
                <a:schemeClr val="tx1">
                  <a:lumMod val="85000"/>
                  <a:lumOff val="1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65139DF-98C8-88DC-92BC-2E1B30FCB3BA}"/>
              </a:ext>
            </a:extLst>
          </p:cNvPr>
          <p:cNvSpPr txBox="1"/>
          <p:nvPr/>
        </p:nvSpPr>
        <p:spPr>
          <a:xfrm>
            <a:off x="4012047" y="959100"/>
            <a:ext cx="5131954" cy="52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Example: Generative models like GANs (Generative Adversarial Networks) for creating art, music, or text.</a:t>
            </a:r>
            <a:endParaRPr lang="en-US" sz="1600" i="1" dirty="0">
              <a:solidFill>
                <a:schemeClr val="tx1">
                  <a:lumMod val="85000"/>
                  <a:lumOff val="1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036592-34A2-A44C-89C9-4C2577D5F9FF}"/>
              </a:ext>
            </a:extLst>
          </p:cNvPr>
          <p:cNvSpPr txBox="1"/>
          <p:nvPr/>
        </p:nvSpPr>
        <p:spPr>
          <a:xfrm>
            <a:off x="5400534" y="4485271"/>
            <a:ext cx="2310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Traditional Computing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BA64D0-AA92-D0D0-F2AC-8D0EFE95CC76}"/>
              </a:ext>
            </a:extLst>
          </p:cNvPr>
          <p:cNvSpPr txBox="1"/>
          <p:nvPr/>
        </p:nvSpPr>
        <p:spPr>
          <a:xfrm>
            <a:off x="5812859" y="498585"/>
            <a:ext cx="148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 Computing</a:t>
            </a:r>
          </a:p>
        </p:txBody>
      </p:sp>
    </p:spTree>
    <p:extLst>
      <p:ext uri="{BB962C8B-B14F-4D97-AF65-F5344CB8AC3E}">
        <p14:creationId xmlns:p14="http://schemas.microsoft.com/office/powerpoint/2010/main" val="10067637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4000">
              <a:srgbClr val="C87A96"/>
            </a:gs>
            <a:gs pos="0">
              <a:srgbClr val="5573C3"/>
            </a:gs>
            <a:gs pos="100000">
              <a:srgbClr val="ED7D36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A9DD34-735A-7612-F569-21F281EFE519}"/>
              </a:ext>
            </a:extLst>
          </p:cNvPr>
          <p:cNvSpPr txBox="1"/>
          <p:nvPr/>
        </p:nvSpPr>
        <p:spPr>
          <a:xfrm>
            <a:off x="823718" y="2002260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Goals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3DE85A-87ED-D7D5-1D25-3F5083537618}"/>
              </a:ext>
            </a:extLst>
          </p:cNvPr>
          <p:cNvSpPr txBox="1"/>
          <p:nvPr/>
        </p:nvSpPr>
        <p:spPr>
          <a:xfrm>
            <a:off x="2062477" y="2002260"/>
            <a:ext cx="5767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Tasks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7DBA8F-0645-10D4-B7B2-2B5C023AEB72}"/>
              </a:ext>
            </a:extLst>
          </p:cNvPr>
          <p:cNvSpPr txBox="1"/>
          <p:nvPr/>
        </p:nvSpPr>
        <p:spPr>
          <a:xfrm>
            <a:off x="3633369" y="2002260"/>
            <a:ext cx="11961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Input/Output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1D6A60-5055-D690-21F1-AB7FFE808610}"/>
              </a:ext>
            </a:extLst>
          </p:cNvPr>
          <p:cNvSpPr txBox="1"/>
          <p:nvPr/>
        </p:nvSpPr>
        <p:spPr>
          <a:xfrm>
            <a:off x="5458151" y="2000474"/>
            <a:ext cx="865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AI Model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2F01AC-8A3B-6BCD-DE3E-6983322DEF46}"/>
              </a:ext>
            </a:extLst>
          </p:cNvPr>
          <p:cNvSpPr txBox="1"/>
          <p:nvPr/>
        </p:nvSpPr>
        <p:spPr>
          <a:xfrm>
            <a:off x="6859326" y="2000474"/>
            <a:ext cx="10304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Test/Refine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AD8A07-8A21-F4F6-5DCB-7D4863499577}"/>
              </a:ext>
            </a:extLst>
          </p:cNvPr>
          <p:cNvSpPr txBox="1"/>
          <p:nvPr/>
        </p:nvSpPr>
        <p:spPr>
          <a:xfrm>
            <a:off x="802561" y="2373255"/>
            <a:ext cx="10889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Identify what the user is trying to do.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438450-93F5-2AE2-35D7-A9076CAC56BF}"/>
              </a:ext>
            </a:extLst>
          </p:cNvPr>
          <p:cNvSpPr txBox="1"/>
          <p:nvPr/>
        </p:nvSpPr>
        <p:spPr>
          <a:xfrm>
            <a:off x="2058196" y="2373255"/>
            <a:ext cx="10889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Break that down into discrete tasks.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1A9584E-5573-4F65-8D12-145FE74EEE43}"/>
              </a:ext>
            </a:extLst>
          </p:cNvPr>
          <p:cNvSpPr txBox="1"/>
          <p:nvPr/>
        </p:nvSpPr>
        <p:spPr>
          <a:xfrm>
            <a:off x="3612210" y="2373255"/>
            <a:ext cx="14433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What data is needed as input?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What are the necessary outputs?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25AD794-4290-799B-C6A2-2BEAE7A0D2A8}"/>
              </a:ext>
            </a:extLst>
          </p:cNvPr>
          <p:cNvSpPr txBox="1"/>
          <p:nvPr/>
        </p:nvSpPr>
        <p:spPr>
          <a:xfrm>
            <a:off x="5436994" y="2373255"/>
            <a:ext cx="11692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What type of model is best suited for this job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39912B7-F742-0567-FE4E-8368CFF0C253}"/>
              </a:ext>
            </a:extLst>
          </p:cNvPr>
          <p:cNvSpPr txBox="1"/>
          <p:nvPr/>
        </p:nvSpPr>
        <p:spPr>
          <a:xfrm>
            <a:off x="6877023" y="2362862"/>
            <a:ext cx="12733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Test model and iterate as needed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4C685EE-7875-23EE-AED8-C40F22D7F220}"/>
              </a:ext>
            </a:extLst>
          </p:cNvPr>
          <p:cNvCxnSpPr>
            <a:cxnSpLocks/>
          </p:cNvCxnSpPr>
          <p:nvPr/>
        </p:nvCxnSpPr>
        <p:spPr>
          <a:xfrm>
            <a:off x="845809" y="2319241"/>
            <a:ext cx="72278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5FB4512-BF4E-00DB-F60A-5F666C63B44E}"/>
              </a:ext>
            </a:extLst>
          </p:cNvPr>
          <p:cNvSpPr txBox="1"/>
          <p:nvPr/>
        </p:nvSpPr>
        <p:spPr>
          <a:xfrm>
            <a:off x="1569199" y="201956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➤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B7F3F58-721B-7A79-274A-1D1EF2E57C56}"/>
              </a:ext>
            </a:extLst>
          </p:cNvPr>
          <p:cNvSpPr txBox="1"/>
          <p:nvPr/>
        </p:nvSpPr>
        <p:spPr>
          <a:xfrm>
            <a:off x="3013511" y="201956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➤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8DABF7D-947B-4E15-64F5-BCEA49DB17D3}"/>
              </a:ext>
            </a:extLst>
          </p:cNvPr>
          <p:cNvSpPr txBox="1"/>
          <p:nvPr/>
        </p:nvSpPr>
        <p:spPr>
          <a:xfrm>
            <a:off x="4964586" y="201956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➤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418B145-E2FF-B3BD-85F0-E0B2DD21879A}"/>
              </a:ext>
            </a:extLst>
          </p:cNvPr>
          <p:cNvSpPr txBox="1"/>
          <p:nvPr/>
        </p:nvSpPr>
        <p:spPr>
          <a:xfrm>
            <a:off x="6437139" y="201956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➤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EF2A37-42B9-7FB0-9CEA-4331AAFC820A}"/>
              </a:ext>
            </a:extLst>
          </p:cNvPr>
          <p:cNvSpPr txBox="1"/>
          <p:nvPr/>
        </p:nvSpPr>
        <p:spPr>
          <a:xfrm>
            <a:off x="665272" y="937617"/>
            <a:ext cx="71061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By identifying human goals, we can use those verbs to identify what AI capability is suitable to fulfill the need.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931A76A-62D7-8B5B-2A81-659CE8C65596}"/>
              </a:ext>
            </a:extLst>
          </p:cNvPr>
          <p:cNvSpPr txBox="1"/>
          <p:nvPr/>
        </p:nvSpPr>
        <p:spPr>
          <a:xfrm>
            <a:off x="1892856" y="4077495"/>
            <a:ext cx="5709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VERB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8EB439E-C7C1-D7D7-45DE-B9CE4FAE1DAE}"/>
              </a:ext>
            </a:extLst>
          </p:cNvPr>
          <p:cNvSpPr txBox="1"/>
          <p:nvPr/>
        </p:nvSpPr>
        <p:spPr>
          <a:xfrm>
            <a:off x="3907700" y="4077495"/>
            <a:ext cx="561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5E9D89B-AC42-8B68-AE58-50DF7A73BACB}"/>
              </a:ext>
            </a:extLst>
          </p:cNvPr>
          <p:cNvSpPr txBox="1"/>
          <p:nvPr/>
        </p:nvSpPr>
        <p:spPr>
          <a:xfrm>
            <a:off x="5693188" y="4077495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AI</a:t>
            </a:r>
          </a:p>
        </p:txBody>
      </p:sp>
      <p:sp>
        <p:nvSpPr>
          <p:cNvPr id="28" name="Right Brace 27">
            <a:extLst>
              <a:ext uri="{FF2B5EF4-FFF2-40B4-BE49-F238E27FC236}">
                <a16:creationId xmlns:a16="http://schemas.microsoft.com/office/drawing/2014/main" id="{23558683-8524-CD1C-B6E4-F3C2872E7E57}"/>
              </a:ext>
            </a:extLst>
          </p:cNvPr>
          <p:cNvSpPr/>
          <p:nvPr/>
        </p:nvSpPr>
        <p:spPr>
          <a:xfrm rot="5400000">
            <a:off x="4342421" y="256040"/>
            <a:ext cx="234621" cy="7227847"/>
          </a:xfrm>
          <a:prstGeom prst="rightBrace">
            <a:avLst>
              <a:gd name="adj1" fmla="val 52791"/>
              <a:gd name="adj2" fmla="val 53845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29" name="Text Placeholder 6">
            <a:extLst>
              <a:ext uri="{FF2B5EF4-FFF2-40B4-BE49-F238E27FC236}">
                <a16:creationId xmlns:a16="http://schemas.microsoft.com/office/drawing/2014/main" id="{D7EABC6B-3559-E5A6-E53B-AD8FF048EB3D}"/>
              </a:ext>
            </a:extLst>
          </p:cNvPr>
          <p:cNvSpPr txBox="1">
            <a:spLocks/>
          </p:cNvSpPr>
          <p:nvPr/>
        </p:nvSpPr>
        <p:spPr>
          <a:xfrm>
            <a:off x="665272" y="611290"/>
            <a:ext cx="7686675" cy="30008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alibri" panose="020F0502020204030204" pitchFamily="34" charset="0"/>
                <a:ea typeface="Open Sans Light" pitchFamily="2" charset="0"/>
                <a:cs typeface="Calibri" panose="020F0502020204030204" pitchFamily="34" charset="0"/>
              </a:rPr>
              <a:t>Methodology</a:t>
            </a:r>
          </a:p>
        </p:txBody>
      </p:sp>
    </p:spTree>
    <p:extLst>
      <p:ext uri="{BB962C8B-B14F-4D97-AF65-F5344CB8AC3E}">
        <p14:creationId xmlns:p14="http://schemas.microsoft.com/office/powerpoint/2010/main" val="2074269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1000">
              <a:srgbClr val="C87A96"/>
            </a:gs>
            <a:gs pos="0">
              <a:srgbClr val="5573C3"/>
            </a:gs>
            <a:gs pos="100000">
              <a:srgbClr val="ED7D36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86C3A1B-E013-7FCD-DF33-D26BA7A250EB}"/>
              </a:ext>
            </a:extLst>
          </p:cNvPr>
          <p:cNvSpPr txBox="1"/>
          <p:nvPr/>
        </p:nvSpPr>
        <p:spPr>
          <a:xfrm>
            <a:off x="823718" y="528547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Goals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24016F-CE02-7EFB-864D-7445E8A776E9}"/>
              </a:ext>
            </a:extLst>
          </p:cNvPr>
          <p:cNvSpPr txBox="1"/>
          <p:nvPr/>
        </p:nvSpPr>
        <p:spPr>
          <a:xfrm>
            <a:off x="2727112" y="528547"/>
            <a:ext cx="5767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Tasks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630F0B-07E0-8B97-A9DE-4AE38AC71090}"/>
              </a:ext>
            </a:extLst>
          </p:cNvPr>
          <p:cNvSpPr txBox="1"/>
          <p:nvPr/>
        </p:nvSpPr>
        <p:spPr>
          <a:xfrm>
            <a:off x="4575545" y="528547"/>
            <a:ext cx="11961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Input/Output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AB0C7B-499B-2E6F-EB4F-74C2EA090FCF}"/>
              </a:ext>
            </a:extLst>
          </p:cNvPr>
          <p:cNvSpPr txBox="1"/>
          <p:nvPr/>
        </p:nvSpPr>
        <p:spPr>
          <a:xfrm>
            <a:off x="6401720" y="526761"/>
            <a:ext cx="1213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AI Capability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5AEA85-2AEC-DB68-419F-6D32780A0A53}"/>
              </a:ext>
            </a:extLst>
          </p:cNvPr>
          <p:cNvSpPr txBox="1"/>
          <p:nvPr/>
        </p:nvSpPr>
        <p:spPr>
          <a:xfrm>
            <a:off x="802561" y="899542"/>
            <a:ext cx="1645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See all photos of my children over time.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F369B3-BC81-A5B1-E11D-B5BB0B533530}"/>
              </a:ext>
            </a:extLst>
          </p:cNvPr>
          <p:cNvSpPr txBox="1"/>
          <p:nvPr/>
        </p:nvSpPr>
        <p:spPr>
          <a:xfrm>
            <a:off x="2668947" y="899542"/>
            <a:ext cx="1645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Label, categorize, sort, identify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82E000-237D-58F9-E668-D6D09DC09FA9}"/>
              </a:ext>
            </a:extLst>
          </p:cNvPr>
          <p:cNvSpPr txBox="1"/>
          <p:nvPr/>
        </p:nvSpPr>
        <p:spPr>
          <a:xfrm>
            <a:off x="6401720" y="899542"/>
            <a:ext cx="1645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Computer vision / image recognition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99620DE-8D12-9B71-AF93-5A89EA820A67}"/>
              </a:ext>
            </a:extLst>
          </p:cNvPr>
          <p:cNvCxnSpPr>
            <a:cxnSpLocks/>
          </p:cNvCxnSpPr>
          <p:nvPr/>
        </p:nvCxnSpPr>
        <p:spPr>
          <a:xfrm>
            <a:off x="845809" y="845528"/>
            <a:ext cx="72278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72738B4-14E5-A416-BA12-601F87787E44}"/>
              </a:ext>
            </a:extLst>
          </p:cNvPr>
          <p:cNvSpPr txBox="1"/>
          <p:nvPr/>
        </p:nvSpPr>
        <p:spPr>
          <a:xfrm>
            <a:off x="2315579" y="545847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➤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8A0E70-514C-BADA-5665-DCD4768FC3E5}"/>
              </a:ext>
            </a:extLst>
          </p:cNvPr>
          <p:cNvSpPr txBox="1"/>
          <p:nvPr/>
        </p:nvSpPr>
        <p:spPr>
          <a:xfrm>
            <a:off x="4086892" y="545847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➤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DC918AD-5B7D-A71B-4FE4-7CE7772B173D}"/>
              </a:ext>
            </a:extLst>
          </p:cNvPr>
          <p:cNvSpPr txBox="1"/>
          <p:nvPr/>
        </p:nvSpPr>
        <p:spPr>
          <a:xfrm>
            <a:off x="5999152" y="545847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➤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198A0BE-B3B0-6997-B06E-70DE9F70F992}"/>
              </a:ext>
            </a:extLst>
          </p:cNvPr>
          <p:cNvSpPr txBox="1"/>
          <p:nvPr/>
        </p:nvSpPr>
        <p:spPr>
          <a:xfrm>
            <a:off x="4535333" y="899542"/>
            <a:ext cx="16459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In: Timestamped photos. Initial tagged set.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Out: labeled people</a:t>
            </a:r>
          </a:p>
        </p:txBody>
      </p:sp>
    </p:spTree>
    <p:extLst>
      <p:ext uri="{BB962C8B-B14F-4D97-AF65-F5344CB8AC3E}">
        <p14:creationId xmlns:p14="http://schemas.microsoft.com/office/powerpoint/2010/main" val="1890966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1000">
              <a:srgbClr val="C87A96"/>
            </a:gs>
            <a:gs pos="0">
              <a:srgbClr val="5573C3"/>
            </a:gs>
            <a:gs pos="100000">
              <a:srgbClr val="ED7D36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86C3A1B-E013-7FCD-DF33-D26BA7A250EB}"/>
              </a:ext>
            </a:extLst>
          </p:cNvPr>
          <p:cNvSpPr txBox="1"/>
          <p:nvPr/>
        </p:nvSpPr>
        <p:spPr>
          <a:xfrm>
            <a:off x="823718" y="528547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Goals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24016F-CE02-7EFB-864D-7445E8A776E9}"/>
              </a:ext>
            </a:extLst>
          </p:cNvPr>
          <p:cNvSpPr txBox="1"/>
          <p:nvPr/>
        </p:nvSpPr>
        <p:spPr>
          <a:xfrm>
            <a:off x="2727112" y="528547"/>
            <a:ext cx="5767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Tasks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630F0B-07E0-8B97-A9DE-4AE38AC71090}"/>
              </a:ext>
            </a:extLst>
          </p:cNvPr>
          <p:cNvSpPr txBox="1"/>
          <p:nvPr/>
        </p:nvSpPr>
        <p:spPr>
          <a:xfrm>
            <a:off x="4575545" y="528547"/>
            <a:ext cx="11961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Input/Output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AB0C7B-499B-2E6F-EB4F-74C2EA090FCF}"/>
              </a:ext>
            </a:extLst>
          </p:cNvPr>
          <p:cNvSpPr txBox="1"/>
          <p:nvPr/>
        </p:nvSpPr>
        <p:spPr>
          <a:xfrm>
            <a:off x="6401720" y="526761"/>
            <a:ext cx="1213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AI Capability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5AEA85-2AEC-DB68-419F-6D32780A0A53}"/>
              </a:ext>
            </a:extLst>
          </p:cNvPr>
          <p:cNvSpPr txBox="1"/>
          <p:nvPr/>
        </p:nvSpPr>
        <p:spPr>
          <a:xfrm>
            <a:off x="802561" y="899542"/>
            <a:ext cx="1645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See all photos of my children over time.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F369B3-BC81-A5B1-E11D-B5BB0B533530}"/>
              </a:ext>
            </a:extLst>
          </p:cNvPr>
          <p:cNvSpPr txBox="1"/>
          <p:nvPr/>
        </p:nvSpPr>
        <p:spPr>
          <a:xfrm>
            <a:off x="2668947" y="899542"/>
            <a:ext cx="1645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Label, categorize, sort, identify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82E000-237D-58F9-E668-D6D09DC09FA9}"/>
              </a:ext>
            </a:extLst>
          </p:cNvPr>
          <p:cNvSpPr txBox="1"/>
          <p:nvPr/>
        </p:nvSpPr>
        <p:spPr>
          <a:xfrm>
            <a:off x="6401720" y="899542"/>
            <a:ext cx="1645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Computer vision / image recognition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99620DE-8D12-9B71-AF93-5A89EA820A67}"/>
              </a:ext>
            </a:extLst>
          </p:cNvPr>
          <p:cNvCxnSpPr>
            <a:cxnSpLocks/>
          </p:cNvCxnSpPr>
          <p:nvPr/>
        </p:nvCxnSpPr>
        <p:spPr>
          <a:xfrm>
            <a:off x="845809" y="845528"/>
            <a:ext cx="72278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72738B4-14E5-A416-BA12-601F87787E44}"/>
              </a:ext>
            </a:extLst>
          </p:cNvPr>
          <p:cNvSpPr txBox="1"/>
          <p:nvPr/>
        </p:nvSpPr>
        <p:spPr>
          <a:xfrm>
            <a:off x="2315579" y="545847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➤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8A0E70-514C-BADA-5665-DCD4768FC3E5}"/>
              </a:ext>
            </a:extLst>
          </p:cNvPr>
          <p:cNvSpPr txBox="1"/>
          <p:nvPr/>
        </p:nvSpPr>
        <p:spPr>
          <a:xfrm>
            <a:off x="4086892" y="545847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➤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DC918AD-5B7D-A71B-4FE4-7CE7772B173D}"/>
              </a:ext>
            </a:extLst>
          </p:cNvPr>
          <p:cNvSpPr txBox="1"/>
          <p:nvPr/>
        </p:nvSpPr>
        <p:spPr>
          <a:xfrm>
            <a:off x="5999152" y="545847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➤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198A0BE-B3B0-6997-B06E-70DE9F70F992}"/>
              </a:ext>
            </a:extLst>
          </p:cNvPr>
          <p:cNvSpPr txBox="1"/>
          <p:nvPr/>
        </p:nvSpPr>
        <p:spPr>
          <a:xfrm>
            <a:off x="4535333" y="899542"/>
            <a:ext cx="16459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In: Timestamped photos. Initial tagged set.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Out: labeled people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2CF4140-5C7C-0C09-D592-DFAECD861B67}"/>
              </a:ext>
            </a:extLst>
          </p:cNvPr>
          <p:cNvSpPr txBox="1"/>
          <p:nvPr/>
        </p:nvSpPr>
        <p:spPr>
          <a:xfrm>
            <a:off x="802561" y="2356202"/>
            <a:ext cx="1645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Make a collage of photos from my vacation.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4B9577-98A3-30C3-6BE0-21D9E806B12D}"/>
              </a:ext>
            </a:extLst>
          </p:cNvPr>
          <p:cNvSpPr txBox="1"/>
          <p:nvPr/>
        </p:nvSpPr>
        <p:spPr>
          <a:xfrm>
            <a:off x="2668947" y="2356202"/>
            <a:ext cx="1645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Identify, arrange, create, generate, design, write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885A78-C6DE-CD0B-E593-27F9F48EBDBF}"/>
              </a:ext>
            </a:extLst>
          </p:cNvPr>
          <p:cNvSpPr txBox="1"/>
          <p:nvPr/>
        </p:nvSpPr>
        <p:spPr>
          <a:xfrm>
            <a:off x="6401719" y="2356202"/>
            <a:ext cx="17286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GANs, object recognition, content-based filtering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C9FD007-08A7-80A1-4FF2-3EAAD5A7B65F}"/>
              </a:ext>
            </a:extLst>
          </p:cNvPr>
          <p:cNvCxnSpPr>
            <a:cxnSpLocks/>
          </p:cNvCxnSpPr>
          <p:nvPr/>
        </p:nvCxnSpPr>
        <p:spPr>
          <a:xfrm>
            <a:off x="845809" y="2302188"/>
            <a:ext cx="72278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12F2928-B928-3E0E-F87D-6D12E55839E8}"/>
              </a:ext>
            </a:extLst>
          </p:cNvPr>
          <p:cNvSpPr txBox="1"/>
          <p:nvPr/>
        </p:nvSpPr>
        <p:spPr>
          <a:xfrm>
            <a:off x="4535333" y="2356202"/>
            <a:ext cx="16459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In: Photos with EXIF location data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Out: Photos ranked, layout, text, design</a:t>
            </a:r>
          </a:p>
        </p:txBody>
      </p:sp>
    </p:spTree>
    <p:extLst>
      <p:ext uri="{BB962C8B-B14F-4D97-AF65-F5344CB8AC3E}">
        <p14:creationId xmlns:p14="http://schemas.microsoft.com/office/powerpoint/2010/main" val="2182156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4000">
              <a:srgbClr val="C87A96"/>
            </a:gs>
            <a:gs pos="0">
              <a:srgbClr val="5573C3"/>
            </a:gs>
            <a:gs pos="100000">
              <a:srgbClr val="ED7D36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>
            <a:extLst>
              <a:ext uri="{FF2B5EF4-FFF2-40B4-BE49-F238E27FC236}">
                <a16:creationId xmlns:a16="http://schemas.microsoft.com/office/drawing/2014/main" id="{55BFF26D-321C-6A8C-FE18-EF19CB521106}"/>
              </a:ext>
            </a:extLst>
          </p:cNvPr>
          <p:cNvSpPr/>
          <p:nvPr/>
        </p:nvSpPr>
        <p:spPr>
          <a:xfrm rot="10800000">
            <a:off x="85422" y="3231964"/>
            <a:ext cx="3847217" cy="585216"/>
          </a:xfrm>
          <a:prstGeom prst="trapezoid">
            <a:avLst>
              <a:gd name="adj" fmla="val 55645"/>
            </a:avLst>
          </a:prstGeom>
          <a:solidFill>
            <a:srgbClr val="9377B6"/>
          </a:solidFill>
          <a:ln>
            <a:noFill/>
          </a:ln>
          <a:effectLst>
            <a:innerShdw blurRad="63500" dist="50800" dir="19500000">
              <a:prstClr val="black">
                <a:alpha val="14995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885AE477-F5C7-3257-7B4A-C641FC443640}"/>
              </a:ext>
            </a:extLst>
          </p:cNvPr>
          <p:cNvSpPr/>
          <p:nvPr/>
        </p:nvSpPr>
        <p:spPr>
          <a:xfrm rot="10800000">
            <a:off x="81872" y="3811591"/>
            <a:ext cx="3847217" cy="585216"/>
          </a:xfrm>
          <a:prstGeom prst="trapezoid">
            <a:avLst>
              <a:gd name="adj" fmla="val 55645"/>
            </a:avLst>
          </a:prstGeom>
          <a:solidFill>
            <a:srgbClr val="8776BA"/>
          </a:solidFill>
          <a:ln>
            <a:noFill/>
          </a:ln>
          <a:effectLst>
            <a:innerShdw blurRad="136648" dist="50800" dir="20880000">
              <a:prstClr val="black">
                <a:alpha val="2221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dirty="0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5F346FCF-C094-54E7-4A50-1F0AB355E3F0}"/>
              </a:ext>
            </a:extLst>
          </p:cNvPr>
          <p:cNvSpPr/>
          <p:nvPr/>
        </p:nvSpPr>
        <p:spPr>
          <a:xfrm rot="10800000">
            <a:off x="184470" y="2650342"/>
            <a:ext cx="3751719" cy="585216"/>
          </a:xfrm>
          <a:prstGeom prst="trapezoid">
            <a:avLst>
              <a:gd name="adj" fmla="val 55645"/>
            </a:avLst>
          </a:prstGeom>
          <a:solidFill>
            <a:srgbClr val="AA79AB"/>
          </a:solidFill>
          <a:ln>
            <a:noFill/>
          </a:ln>
          <a:effectLst>
            <a:innerShdw blurRad="63500" dist="50800" dir="19560000">
              <a:prstClr val="black">
                <a:alpha val="14872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702B9E35-C0E7-DA04-D09D-7E33CAD056D5}"/>
              </a:ext>
            </a:extLst>
          </p:cNvPr>
          <p:cNvSpPr/>
          <p:nvPr/>
        </p:nvSpPr>
        <p:spPr>
          <a:xfrm rot="10800000">
            <a:off x="180920" y="2072720"/>
            <a:ext cx="3751719" cy="585216"/>
          </a:xfrm>
          <a:prstGeom prst="trapezoid">
            <a:avLst>
              <a:gd name="adj" fmla="val 55645"/>
            </a:avLst>
          </a:prstGeom>
          <a:solidFill>
            <a:srgbClr val="B779A2"/>
          </a:solidFill>
          <a:ln>
            <a:noFill/>
          </a:ln>
          <a:effectLst>
            <a:innerShdw blurRad="63500" dist="50800" dir="19800000">
              <a:prstClr val="black">
                <a:alpha val="13891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apezoid 7">
            <a:extLst>
              <a:ext uri="{FF2B5EF4-FFF2-40B4-BE49-F238E27FC236}">
                <a16:creationId xmlns:a16="http://schemas.microsoft.com/office/drawing/2014/main" id="{4181E9A1-F098-234B-22EB-7BC999C149E3}"/>
              </a:ext>
            </a:extLst>
          </p:cNvPr>
          <p:cNvSpPr/>
          <p:nvPr/>
        </p:nvSpPr>
        <p:spPr>
          <a:xfrm rot="10800000">
            <a:off x="138422" y="918098"/>
            <a:ext cx="3794217" cy="585216"/>
          </a:xfrm>
          <a:prstGeom prst="trapezoid">
            <a:avLst>
              <a:gd name="adj" fmla="val 55645"/>
            </a:avLst>
          </a:prstGeom>
          <a:solidFill>
            <a:srgbClr val="D27B89"/>
          </a:solidFill>
          <a:ln>
            <a:noFill/>
          </a:ln>
          <a:effectLst>
            <a:innerShdw blurRad="63500" dist="50800" dir="19800000">
              <a:prstClr val="black">
                <a:alpha val="13891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rapezoid 8">
            <a:extLst>
              <a:ext uri="{FF2B5EF4-FFF2-40B4-BE49-F238E27FC236}">
                <a16:creationId xmlns:a16="http://schemas.microsoft.com/office/drawing/2014/main" id="{B5DAE3ED-7A31-37EF-44DD-CD3DE5E9CBEF}"/>
              </a:ext>
            </a:extLst>
          </p:cNvPr>
          <p:cNvSpPr/>
          <p:nvPr/>
        </p:nvSpPr>
        <p:spPr>
          <a:xfrm rot="10800000">
            <a:off x="184471" y="1498034"/>
            <a:ext cx="3751719" cy="585216"/>
          </a:xfrm>
          <a:prstGeom prst="trapezoid">
            <a:avLst>
              <a:gd name="adj" fmla="val 55645"/>
            </a:avLst>
          </a:prstGeom>
          <a:solidFill>
            <a:srgbClr val="C87A96"/>
          </a:solidFill>
          <a:ln>
            <a:noFill/>
          </a:ln>
          <a:effectLst>
            <a:innerShdw blurRad="63500" dist="50800" dir="19800000">
              <a:prstClr val="black">
                <a:alpha val="13891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rapezoid 9">
            <a:extLst>
              <a:ext uri="{FF2B5EF4-FFF2-40B4-BE49-F238E27FC236}">
                <a16:creationId xmlns:a16="http://schemas.microsoft.com/office/drawing/2014/main" id="{DF0B4BE2-5EFE-95E2-AD49-5634DDA48653}"/>
              </a:ext>
            </a:extLst>
          </p:cNvPr>
          <p:cNvSpPr/>
          <p:nvPr/>
        </p:nvSpPr>
        <p:spPr>
          <a:xfrm>
            <a:off x="-487963" y="792534"/>
            <a:ext cx="1196518" cy="726820"/>
          </a:xfrm>
          <a:prstGeom prst="trapezoid">
            <a:avLst>
              <a:gd name="adj" fmla="val 55645"/>
            </a:avLst>
          </a:prstGeom>
          <a:solidFill>
            <a:srgbClr val="D27B89"/>
          </a:solidFill>
          <a:ln>
            <a:noFill/>
          </a:ln>
          <a:effectLst>
            <a:outerShdw blurRad="141362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085740F6-018D-E776-2880-14CF50234DB9}"/>
              </a:ext>
            </a:extLst>
          </p:cNvPr>
          <p:cNvSpPr/>
          <p:nvPr/>
        </p:nvSpPr>
        <p:spPr>
          <a:xfrm>
            <a:off x="-1084432" y="1500969"/>
            <a:ext cx="1815867" cy="585216"/>
          </a:xfrm>
          <a:prstGeom prst="trapezoid">
            <a:avLst>
              <a:gd name="adj" fmla="val 55645"/>
            </a:avLst>
          </a:prstGeom>
          <a:solidFill>
            <a:srgbClr val="C77A96"/>
          </a:solidFill>
          <a:ln>
            <a:noFill/>
          </a:ln>
          <a:effectLst>
            <a:outerShdw blurRad="145918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rapezoid 11">
            <a:extLst>
              <a:ext uri="{FF2B5EF4-FFF2-40B4-BE49-F238E27FC236}">
                <a16:creationId xmlns:a16="http://schemas.microsoft.com/office/drawing/2014/main" id="{2A9A7A81-9441-7F8C-A52B-71B16649E707}"/>
              </a:ext>
            </a:extLst>
          </p:cNvPr>
          <p:cNvSpPr/>
          <p:nvPr/>
        </p:nvSpPr>
        <p:spPr>
          <a:xfrm>
            <a:off x="-1661657" y="2071693"/>
            <a:ext cx="2393092" cy="585216"/>
          </a:xfrm>
          <a:prstGeom prst="trapezoid">
            <a:avLst>
              <a:gd name="adj" fmla="val 55645"/>
            </a:avLst>
          </a:prstGeom>
          <a:solidFill>
            <a:srgbClr val="B779A2"/>
          </a:solidFill>
          <a:ln>
            <a:noFill/>
          </a:ln>
          <a:effectLst>
            <a:outerShdw blurRad="151233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rapezoid 12">
            <a:extLst>
              <a:ext uri="{FF2B5EF4-FFF2-40B4-BE49-F238E27FC236}">
                <a16:creationId xmlns:a16="http://schemas.microsoft.com/office/drawing/2014/main" id="{3F94ECC8-75B5-6D86-A579-E7E64C010FFC}"/>
              </a:ext>
            </a:extLst>
          </p:cNvPr>
          <p:cNvSpPr/>
          <p:nvPr/>
        </p:nvSpPr>
        <p:spPr>
          <a:xfrm>
            <a:off x="-2360638" y="2643193"/>
            <a:ext cx="3092073" cy="585216"/>
          </a:xfrm>
          <a:prstGeom prst="trapezoid">
            <a:avLst>
              <a:gd name="adj" fmla="val 55645"/>
            </a:avLst>
          </a:prstGeom>
          <a:solidFill>
            <a:srgbClr val="AA79AB"/>
          </a:solidFill>
          <a:ln>
            <a:noFill/>
          </a:ln>
          <a:effectLst>
            <a:outerShdw blurRad="142577" dist="38100" sx="101000" sy="101000" algn="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id="{1385A24C-A3AF-1898-EE52-7CFEAEE63B61}"/>
              </a:ext>
            </a:extLst>
          </p:cNvPr>
          <p:cNvSpPr/>
          <p:nvPr/>
        </p:nvSpPr>
        <p:spPr>
          <a:xfrm>
            <a:off x="-2965789" y="3227392"/>
            <a:ext cx="3697224" cy="585216"/>
          </a:xfrm>
          <a:prstGeom prst="trapezoid">
            <a:avLst>
              <a:gd name="adj" fmla="val 55645"/>
            </a:avLst>
          </a:prstGeom>
          <a:solidFill>
            <a:srgbClr val="9377B6"/>
          </a:solidFill>
          <a:ln>
            <a:noFill/>
          </a:ln>
          <a:effectLst>
            <a:outerShdw blurRad="149006" dist="38100" sx="101000" sy="101000" algn="l" rotWithShape="0">
              <a:prstClr val="black">
                <a:alpha val="25112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apezoid 14">
            <a:extLst>
              <a:ext uri="{FF2B5EF4-FFF2-40B4-BE49-F238E27FC236}">
                <a16:creationId xmlns:a16="http://schemas.microsoft.com/office/drawing/2014/main" id="{ECA663CD-CD8D-37EC-42BF-C6CF08FB62F4}"/>
              </a:ext>
            </a:extLst>
          </p:cNvPr>
          <p:cNvSpPr/>
          <p:nvPr/>
        </p:nvSpPr>
        <p:spPr>
          <a:xfrm>
            <a:off x="-3680660" y="3802448"/>
            <a:ext cx="4412095" cy="585216"/>
          </a:xfrm>
          <a:prstGeom prst="trapezoid">
            <a:avLst>
              <a:gd name="adj" fmla="val 55645"/>
            </a:avLst>
          </a:prstGeom>
          <a:solidFill>
            <a:srgbClr val="8776BA"/>
          </a:solidFill>
          <a:ln>
            <a:noFill/>
          </a:ln>
          <a:effectLst>
            <a:outerShdw blurRad="141433" dist="44466" sx="101000" sy="101000" algn="l" rotWithShape="0">
              <a:prstClr val="black">
                <a:alpha val="25088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2A253E-A43B-D911-FFE6-6CE4B75A6870}"/>
              </a:ext>
            </a:extLst>
          </p:cNvPr>
          <p:cNvSpPr txBox="1"/>
          <p:nvPr/>
        </p:nvSpPr>
        <p:spPr>
          <a:xfrm>
            <a:off x="126985" y="937217"/>
            <a:ext cx="367408" cy="34315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algn="ctr">
              <a:lnSpc>
                <a:spcPts val="4380"/>
              </a:lnSpc>
            </a:pPr>
            <a:r>
              <a:rPr lang="en-US" sz="2800" b="1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184F4FF-77A6-96DE-9AAD-2D8662572642}"/>
              </a:ext>
            </a:extLst>
          </p:cNvPr>
          <p:cNvSpPr txBox="1"/>
          <p:nvPr/>
        </p:nvSpPr>
        <p:spPr>
          <a:xfrm>
            <a:off x="941832" y="3842537"/>
            <a:ext cx="1957011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REMEMBERING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Recall specific facts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A2028D9-5FA1-D844-609A-ECFA5C059771}"/>
              </a:ext>
            </a:extLst>
          </p:cNvPr>
          <p:cNvSpPr txBox="1"/>
          <p:nvPr/>
        </p:nvSpPr>
        <p:spPr>
          <a:xfrm>
            <a:off x="941832" y="3245244"/>
            <a:ext cx="2735685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UNDERSTANDING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Grasp meaning of materials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CFA6D37-4B43-9575-3B57-F7E079C0DE67}"/>
              </a:ext>
            </a:extLst>
          </p:cNvPr>
          <p:cNvSpPr txBox="1"/>
          <p:nvPr/>
        </p:nvSpPr>
        <p:spPr>
          <a:xfrm>
            <a:off x="941832" y="2675774"/>
            <a:ext cx="2631041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APPLYING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Apply acquired knowledge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6875963-3382-C837-B1F5-BB4415C50752}"/>
              </a:ext>
            </a:extLst>
          </p:cNvPr>
          <p:cNvSpPr txBox="1"/>
          <p:nvPr/>
        </p:nvSpPr>
        <p:spPr>
          <a:xfrm>
            <a:off x="941832" y="2083055"/>
            <a:ext cx="2129237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ANALYZING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Identify relationships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7423E7C-E724-3A1B-9FD1-28EACE31CB48}"/>
              </a:ext>
            </a:extLst>
          </p:cNvPr>
          <p:cNvSpPr txBox="1"/>
          <p:nvPr/>
        </p:nvSpPr>
        <p:spPr>
          <a:xfrm>
            <a:off x="941832" y="1502249"/>
            <a:ext cx="1731051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EVALUATING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Make judgments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05392EA-D2EC-631D-B2DB-3DD1C9C706AB}"/>
              </a:ext>
            </a:extLst>
          </p:cNvPr>
          <p:cNvSpPr txBox="1"/>
          <p:nvPr/>
        </p:nvSpPr>
        <p:spPr>
          <a:xfrm>
            <a:off x="941832" y="920566"/>
            <a:ext cx="2178225" cy="557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600" b="1" dirty="0"/>
              <a:t>CREATING</a:t>
            </a:r>
          </a:p>
          <a:p>
            <a:pPr>
              <a:lnSpc>
                <a:spcPts val="176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Make something new</a:t>
            </a:r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357AB959-EF8A-9F93-1CF0-D8126AF4BF9E}"/>
              </a:ext>
            </a:extLst>
          </p:cNvPr>
          <p:cNvSpPr/>
          <p:nvPr/>
        </p:nvSpPr>
        <p:spPr>
          <a:xfrm>
            <a:off x="3597409" y="1491406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C87A96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9C841C1E-380B-D2DF-BE31-98196C420937}"/>
              </a:ext>
            </a:extLst>
          </p:cNvPr>
          <p:cNvSpPr/>
          <p:nvPr/>
        </p:nvSpPr>
        <p:spPr>
          <a:xfrm>
            <a:off x="3597409" y="916720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D27B89"/>
          </a:solidFill>
          <a:ln>
            <a:noFill/>
          </a:ln>
          <a:effectLst>
            <a:innerShdw blurRad="127000" dist="101600" dir="10800000">
              <a:prstClr val="black">
                <a:alpha val="1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rapezoid 28">
            <a:extLst>
              <a:ext uri="{FF2B5EF4-FFF2-40B4-BE49-F238E27FC236}">
                <a16:creationId xmlns:a16="http://schemas.microsoft.com/office/drawing/2014/main" id="{7646C6C3-AF6A-3162-EDD6-B8D20C11EAD2}"/>
              </a:ext>
            </a:extLst>
          </p:cNvPr>
          <p:cNvSpPr/>
          <p:nvPr/>
        </p:nvSpPr>
        <p:spPr>
          <a:xfrm>
            <a:off x="3597408" y="2071693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B779A2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rapezoid 29">
            <a:extLst>
              <a:ext uri="{FF2B5EF4-FFF2-40B4-BE49-F238E27FC236}">
                <a16:creationId xmlns:a16="http://schemas.microsoft.com/office/drawing/2014/main" id="{D1C46BFD-38E0-0AA5-A74F-0A0F49674682}"/>
              </a:ext>
            </a:extLst>
          </p:cNvPr>
          <p:cNvSpPr/>
          <p:nvPr/>
        </p:nvSpPr>
        <p:spPr>
          <a:xfrm>
            <a:off x="3597407" y="2653007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AA79AB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4382722-E566-AD78-697A-BE021BD19EF7}"/>
              </a:ext>
            </a:extLst>
          </p:cNvPr>
          <p:cNvSpPr txBox="1"/>
          <p:nvPr/>
        </p:nvSpPr>
        <p:spPr>
          <a:xfrm>
            <a:off x="4012049" y="2132515"/>
            <a:ext cx="5131952" cy="52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rgbClr val="21252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analyze, break down, contrast, deconstruct, detect, diagram, differentiate, explain, inventory, order, separate</a:t>
            </a:r>
            <a:endParaRPr lang="en-US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BAB4D72-12F3-1EE4-5921-1C39CBF54FFE}"/>
              </a:ext>
            </a:extLst>
          </p:cNvPr>
          <p:cNvSpPr txBox="1"/>
          <p:nvPr/>
        </p:nvSpPr>
        <p:spPr>
          <a:xfrm>
            <a:off x="4012048" y="2698316"/>
            <a:ext cx="5087926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rgbClr val="21252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apply, calculate, execute, generalize, illustrate, implement, interpret, modify, organize, outline, predict, solve, translate</a:t>
            </a:r>
            <a:endParaRPr lang="en-US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3" name="Trapezoid 32">
            <a:extLst>
              <a:ext uri="{FF2B5EF4-FFF2-40B4-BE49-F238E27FC236}">
                <a16:creationId xmlns:a16="http://schemas.microsoft.com/office/drawing/2014/main" id="{36D75E5C-2902-D431-A941-C564746AF388}"/>
              </a:ext>
            </a:extLst>
          </p:cNvPr>
          <p:cNvSpPr/>
          <p:nvPr/>
        </p:nvSpPr>
        <p:spPr>
          <a:xfrm>
            <a:off x="3597406" y="3234321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9377B6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336B3CA-0AF8-92D7-0C60-D4EBB34C8219}"/>
              </a:ext>
            </a:extLst>
          </p:cNvPr>
          <p:cNvSpPr txBox="1"/>
          <p:nvPr/>
        </p:nvSpPr>
        <p:spPr>
          <a:xfrm>
            <a:off x="4012048" y="3278747"/>
            <a:ext cx="5087926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rgbClr val="21252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arrange, categorize, classify, compare, estimate, explain, give examples of, infer, rewrite, summarize, convert</a:t>
            </a:r>
            <a:endParaRPr lang="en-US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5" name="Trapezoid 34">
            <a:extLst>
              <a:ext uri="{FF2B5EF4-FFF2-40B4-BE49-F238E27FC236}">
                <a16:creationId xmlns:a16="http://schemas.microsoft.com/office/drawing/2014/main" id="{3C696F1B-002E-02D3-DB42-4AD174070E13}"/>
              </a:ext>
            </a:extLst>
          </p:cNvPr>
          <p:cNvSpPr/>
          <p:nvPr/>
        </p:nvSpPr>
        <p:spPr>
          <a:xfrm>
            <a:off x="3602997" y="3802448"/>
            <a:ext cx="6799935" cy="585216"/>
          </a:xfrm>
          <a:prstGeom prst="trapezoid">
            <a:avLst>
              <a:gd name="adj" fmla="val 55645"/>
            </a:avLst>
          </a:prstGeom>
          <a:solidFill>
            <a:srgbClr val="8776BA"/>
          </a:solidFill>
          <a:ln>
            <a:noFill/>
          </a:ln>
          <a:effectLst>
            <a:innerShdw blurRad="135332" dist="103547" dir="10800000">
              <a:prstClr val="black">
                <a:alpha val="16773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B18F37E-15F6-3D9F-0A7C-09402F8212F3}"/>
              </a:ext>
            </a:extLst>
          </p:cNvPr>
          <p:cNvSpPr txBox="1"/>
          <p:nvPr/>
        </p:nvSpPr>
        <p:spPr>
          <a:xfrm>
            <a:off x="4012048" y="3857215"/>
            <a:ext cx="5087926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cite, define, describe, identify, label, list, match, outline, recall, report, reproduce, retrieve, state, tabulate, tell</a:t>
            </a:r>
            <a:endParaRPr lang="en-US" sz="1600" i="1" dirty="0">
              <a:solidFill>
                <a:schemeClr val="tx1">
                  <a:lumMod val="85000"/>
                  <a:lumOff val="1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EAA6660-A47D-E921-1552-5D0AB2530B32}"/>
              </a:ext>
            </a:extLst>
          </p:cNvPr>
          <p:cNvSpPr txBox="1"/>
          <p:nvPr/>
        </p:nvSpPr>
        <p:spPr>
          <a:xfrm>
            <a:off x="4012047" y="1535869"/>
            <a:ext cx="5131953" cy="52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rgbClr val="21252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assess, critique, decide, determine, evaluate, grade, judge, measure, rank, rate, recommend, review, score, validate</a:t>
            </a:r>
            <a:endParaRPr lang="en-US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65139DF-98C8-88DC-92BC-2E1B30FCB3BA}"/>
              </a:ext>
            </a:extLst>
          </p:cNvPr>
          <p:cNvSpPr txBox="1"/>
          <p:nvPr/>
        </p:nvSpPr>
        <p:spPr>
          <a:xfrm>
            <a:off x="4012047" y="959100"/>
            <a:ext cx="5131954" cy="52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720"/>
              </a:lnSpc>
            </a:pPr>
            <a:r>
              <a:rPr lang="en-US" sz="1600" i="1" dirty="0">
                <a:solidFill>
                  <a:srgbClr val="212529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compose, construct, create, design, develop, generate, make, modify, perform, plan, produce, synthesize, write</a:t>
            </a:r>
            <a:endParaRPr lang="en-US" sz="16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0023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4000">
              <a:srgbClr val="C87A96"/>
            </a:gs>
            <a:gs pos="0">
              <a:srgbClr val="5573C3"/>
            </a:gs>
            <a:gs pos="100000">
              <a:srgbClr val="ED7D36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30BBB7C-2E14-09EC-A97D-14E0F2B01F04}"/>
              </a:ext>
            </a:extLst>
          </p:cNvPr>
          <p:cNvSpPr txBox="1"/>
          <p:nvPr/>
        </p:nvSpPr>
        <p:spPr>
          <a:xfrm>
            <a:off x="0" y="442504"/>
            <a:ext cx="914399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 Ethics and Knowledge Workers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7FF2CB09-027E-9190-75E9-1F8141153013}"/>
              </a:ext>
            </a:extLst>
          </p:cNvPr>
          <p:cNvSpPr/>
          <p:nvPr/>
        </p:nvSpPr>
        <p:spPr>
          <a:xfrm>
            <a:off x="2013887" y="2675766"/>
            <a:ext cx="3476559" cy="1287674"/>
          </a:xfrm>
          <a:custGeom>
            <a:avLst/>
            <a:gdLst>
              <a:gd name="connsiteX0" fmla="*/ 0 w 3572540"/>
              <a:gd name="connsiteY0" fmla="*/ 0 h 1499191"/>
              <a:gd name="connsiteX1" fmla="*/ 3572540 w 3572540"/>
              <a:gd name="connsiteY1" fmla="*/ 10633 h 1499191"/>
              <a:gd name="connsiteX2" fmla="*/ 574158 w 3572540"/>
              <a:gd name="connsiteY2" fmla="*/ 1499191 h 1499191"/>
              <a:gd name="connsiteX3" fmla="*/ 0 w 3572540"/>
              <a:gd name="connsiteY3" fmla="*/ 1499191 h 1499191"/>
              <a:gd name="connsiteX4" fmla="*/ 0 w 3572540"/>
              <a:gd name="connsiteY4" fmla="*/ 0 h 149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2540" h="1499191">
                <a:moveTo>
                  <a:pt x="0" y="0"/>
                </a:moveTo>
                <a:lnTo>
                  <a:pt x="3572540" y="10633"/>
                </a:lnTo>
                <a:lnTo>
                  <a:pt x="574158" y="1499191"/>
                </a:lnTo>
                <a:lnTo>
                  <a:pt x="0" y="1499191"/>
                </a:lnTo>
                <a:lnTo>
                  <a:pt x="0" y="0"/>
                </a:lnTo>
                <a:close/>
              </a:path>
            </a:pathLst>
          </a:custGeom>
          <a:pattFill prst="dkUpDiag">
            <a:fgClr>
              <a:schemeClr val="bg1">
                <a:lumMod val="75000"/>
              </a:schemeClr>
            </a:fgClr>
            <a:bgClr>
              <a:srgbClr val="A978A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3949A6-AE5F-FD0B-47CB-A616A0BC6F71}"/>
              </a:ext>
            </a:extLst>
          </p:cNvPr>
          <p:cNvSpPr txBox="1"/>
          <p:nvPr/>
        </p:nvSpPr>
        <p:spPr>
          <a:xfrm>
            <a:off x="2269764" y="2829602"/>
            <a:ext cx="1232750" cy="534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60"/>
              </a:lnSpc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increasing</a:t>
            </a:r>
          </a:p>
          <a:p>
            <a:pPr>
              <a:lnSpc>
                <a:spcPts val="1660"/>
              </a:lnSpc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value of AI</a:t>
            </a:r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9587F547-5351-A3B4-4BC3-071DE6BEB4B3}"/>
              </a:ext>
            </a:extLst>
          </p:cNvPr>
          <p:cNvSpPr/>
          <p:nvPr/>
        </p:nvSpPr>
        <p:spPr>
          <a:xfrm flipH="1">
            <a:off x="2013887" y="1977655"/>
            <a:ext cx="4493239" cy="199287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8671BD-E873-B4E9-88B4-2C73D25542F6}"/>
              </a:ext>
            </a:extLst>
          </p:cNvPr>
          <p:cNvSpPr txBox="1"/>
          <p:nvPr/>
        </p:nvSpPr>
        <p:spPr>
          <a:xfrm>
            <a:off x="6507126" y="2079047"/>
            <a:ext cx="1722474" cy="534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60"/>
              </a:lnSpc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diminishing value of expertise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4A2A116-A797-7D34-1E84-21C44F5A5B0D}"/>
              </a:ext>
            </a:extLst>
          </p:cNvPr>
          <p:cNvCxnSpPr/>
          <p:nvPr/>
        </p:nvCxnSpPr>
        <p:spPr>
          <a:xfrm>
            <a:off x="2013887" y="1552353"/>
            <a:ext cx="0" cy="24181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065586-736B-E761-6D55-A635EACC408E}"/>
              </a:ext>
            </a:extLst>
          </p:cNvPr>
          <p:cNvCxnSpPr/>
          <p:nvPr/>
        </p:nvCxnSpPr>
        <p:spPr>
          <a:xfrm>
            <a:off x="2013887" y="2671009"/>
            <a:ext cx="5655732" cy="0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69C22B5-36BE-FB58-1925-5AA88F5BC16C}"/>
              </a:ext>
            </a:extLst>
          </p:cNvPr>
          <p:cNvSpPr txBox="1"/>
          <p:nvPr/>
        </p:nvSpPr>
        <p:spPr>
          <a:xfrm>
            <a:off x="771124" y="2675766"/>
            <a:ext cx="1093951" cy="31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60"/>
              </a:lnSpc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expertise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B748237-7E52-7F40-CA12-B1D239657F76}"/>
              </a:ext>
            </a:extLst>
          </p:cNvPr>
          <p:cNvSpPr txBox="1"/>
          <p:nvPr/>
        </p:nvSpPr>
        <p:spPr>
          <a:xfrm>
            <a:off x="3922828" y="4237453"/>
            <a:ext cx="1298343" cy="316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60"/>
              </a:lnSpc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experience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E1BD5BA-962F-327F-2670-1ECFF44B0564}"/>
              </a:ext>
            </a:extLst>
          </p:cNvPr>
          <p:cNvSpPr txBox="1"/>
          <p:nvPr/>
        </p:nvSpPr>
        <p:spPr>
          <a:xfrm>
            <a:off x="2000500" y="3955923"/>
            <a:ext cx="1093951" cy="303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60"/>
              </a:lnSpc>
            </a:pPr>
            <a:r>
              <a:rPr lang="en-US"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Junior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DD024F2-1267-4D11-F1BA-FE708D89D75D}"/>
              </a:ext>
            </a:extLst>
          </p:cNvPr>
          <p:cNvSpPr txBox="1"/>
          <p:nvPr/>
        </p:nvSpPr>
        <p:spPr>
          <a:xfrm>
            <a:off x="6398846" y="3955923"/>
            <a:ext cx="1093951" cy="303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60"/>
              </a:lnSpc>
            </a:pPr>
            <a:r>
              <a:rPr lang="en-US"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Senior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FD080C2-D066-A482-E96D-D5AEFFF80985}"/>
              </a:ext>
            </a:extLst>
          </p:cNvPr>
          <p:cNvCxnSpPr>
            <a:cxnSpLocks/>
          </p:cNvCxnSpPr>
          <p:nvPr/>
        </p:nvCxnSpPr>
        <p:spPr>
          <a:xfrm flipV="1">
            <a:off x="6152689" y="2671009"/>
            <a:ext cx="0" cy="1299519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CFECC7F-3D7F-1D7C-651A-B15111796AD1}"/>
              </a:ext>
            </a:extLst>
          </p:cNvPr>
          <p:cNvSpPr txBox="1"/>
          <p:nvPr/>
        </p:nvSpPr>
        <p:spPr>
          <a:xfrm>
            <a:off x="5129805" y="2974091"/>
            <a:ext cx="967439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660"/>
              </a:lnSpc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AI advances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0CAAEC5-0E3A-6B9C-AF5C-08AA9E73CBAE}"/>
              </a:ext>
            </a:extLst>
          </p:cNvPr>
          <p:cNvCxnSpPr/>
          <p:nvPr/>
        </p:nvCxnSpPr>
        <p:spPr>
          <a:xfrm>
            <a:off x="2013887" y="3970528"/>
            <a:ext cx="614482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7025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97D59"/>
            </a:gs>
            <a:gs pos="100000">
              <a:srgbClr val="5573C3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9304F4B-C823-8201-15B3-1B1044DE297E}"/>
              </a:ext>
            </a:extLst>
          </p:cNvPr>
          <p:cNvSpPr txBox="1"/>
          <p:nvPr/>
        </p:nvSpPr>
        <p:spPr>
          <a:xfrm>
            <a:off x="886840" y="1494064"/>
            <a:ext cx="481377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 is the simulation of </a:t>
            </a:r>
            <a:r>
              <a:rPr lang="en-US" sz="2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human intelligence in machines</a:t>
            </a:r>
            <a:r>
              <a:rPr lang="en-US" sz="2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designed to perform tasks that typically require human intelligence.</a:t>
            </a:r>
          </a:p>
          <a:p>
            <a:endParaRPr lang="en-US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 scales humans.</a:t>
            </a:r>
            <a:br>
              <a:rPr lang="en-GB" sz="2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100" dirty="0">
              <a:solidFill>
                <a:schemeClr val="bg1"/>
              </a:solidFill>
              <a:latin typeface="Calibri" panose="020F0502020204030204" pitchFamily="34" charset="0"/>
              <a:ea typeface="Open Sans Light" pitchFamily="2" charset="0"/>
              <a:cs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A1CA965-9484-19C5-AF4C-2079666846E7}"/>
              </a:ext>
            </a:extLst>
          </p:cNvPr>
          <p:cNvSpPr/>
          <p:nvPr/>
        </p:nvSpPr>
        <p:spPr>
          <a:xfrm>
            <a:off x="5978769" y="1250950"/>
            <a:ext cx="2641600" cy="2641600"/>
          </a:xfrm>
          <a:prstGeom prst="ellipse">
            <a:avLst/>
          </a:prstGeom>
          <a:gradFill flip="none" rotWithShape="1">
            <a:gsLst>
              <a:gs pos="0">
                <a:srgbClr val="ED7D36">
                  <a:lumMod val="75000"/>
                  <a:lumOff val="25000"/>
                </a:srgbClr>
              </a:gs>
              <a:gs pos="100000">
                <a:srgbClr val="4D73C4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AI Scale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FF0929-499E-F7B2-ED93-45D14CB472C3}"/>
              </a:ext>
            </a:extLst>
          </p:cNvPr>
          <p:cNvSpPr/>
          <p:nvPr/>
        </p:nvSpPr>
        <p:spPr>
          <a:xfrm>
            <a:off x="6881446" y="2857769"/>
            <a:ext cx="836246" cy="83624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Human Scale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86A41EB-1843-947C-02C8-63B135360C47}"/>
              </a:ext>
            </a:extLst>
          </p:cNvPr>
          <p:cNvCxnSpPr>
            <a:cxnSpLocks/>
            <a:stCxn id="12" idx="0"/>
          </p:cNvCxnSpPr>
          <p:nvPr/>
        </p:nvCxnSpPr>
        <p:spPr>
          <a:xfrm flipV="1">
            <a:off x="7299569" y="2110154"/>
            <a:ext cx="0" cy="747615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40548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4000">
              <a:srgbClr val="C87A96"/>
            </a:gs>
            <a:gs pos="0">
              <a:srgbClr val="5573C3"/>
            </a:gs>
            <a:gs pos="100000">
              <a:srgbClr val="ED7D36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30BBB7C-2E14-09EC-A97D-14E0F2B01F04}"/>
              </a:ext>
            </a:extLst>
          </p:cNvPr>
          <p:cNvSpPr txBox="1"/>
          <p:nvPr/>
        </p:nvSpPr>
        <p:spPr>
          <a:xfrm>
            <a:off x="0" y="442504"/>
            <a:ext cx="914399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 Ethics and Knowledge Workers</a:t>
            </a:r>
          </a:p>
          <a:p>
            <a:pPr algn="ctr"/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Suggestions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A026EA-B5B1-0A5A-CEFB-70BE9E92E19B}"/>
              </a:ext>
            </a:extLst>
          </p:cNvPr>
          <p:cNvSpPr txBox="1"/>
          <p:nvPr/>
        </p:nvSpPr>
        <p:spPr>
          <a:xfrm>
            <a:off x="515679" y="1717670"/>
            <a:ext cx="270421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Co-create with the people who do that task today.</a:t>
            </a:r>
          </a:p>
          <a:p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the product replacing or augmenting people?</a:t>
            </a:r>
          </a:p>
          <a:p>
            <a:pPr lvl="1"/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A3FD91-8407-81DA-3D12-F5B791E1E05B}"/>
              </a:ext>
            </a:extLst>
          </p:cNvPr>
          <p:cNvSpPr txBox="1"/>
          <p:nvPr/>
        </p:nvSpPr>
        <p:spPr>
          <a:xfrm>
            <a:off x="5938283" y="1717670"/>
            <a:ext cx="270421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bias might be in that data? For instance, computer vision is notorious for having racial and cultural biases.</a:t>
            </a:r>
          </a:p>
          <a:p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can we mitigate that bias?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915CFA-9AFE-0699-218E-384ED425AFCE}"/>
              </a:ext>
            </a:extLst>
          </p:cNvPr>
          <p:cNvSpPr txBox="1"/>
          <p:nvPr/>
        </p:nvSpPr>
        <p:spPr>
          <a:xfrm>
            <a:off x="3219893" y="1717670"/>
            <a:ext cx="2704214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Every verb that AI can do has been trained on data by humans who do that task today.</a:t>
            </a:r>
          </a:p>
          <a:p>
            <a:pPr algn="l"/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has sovereignty of that data?</a:t>
            </a:r>
          </a:p>
          <a:p>
            <a:pPr algn="l"/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1CD8F83D-5BFB-6C02-6110-6519F4D7A2FF}"/>
              </a:ext>
            </a:extLst>
          </p:cNvPr>
          <p:cNvSpPr/>
          <p:nvPr/>
        </p:nvSpPr>
        <p:spPr>
          <a:xfrm>
            <a:off x="466063" y="1509823"/>
            <a:ext cx="2649279" cy="2622698"/>
          </a:xfrm>
          <a:prstGeom prst="roundRect">
            <a:avLst>
              <a:gd name="adj" fmla="val 10060"/>
            </a:avLst>
          </a:prstGeom>
          <a:noFill/>
          <a:ln>
            <a:solidFill>
              <a:srgbClr val="C87A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CBE42AFC-D2C6-F680-9F63-39F8B132C82B}"/>
              </a:ext>
            </a:extLst>
          </p:cNvPr>
          <p:cNvSpPr/>
          <p:nvPr/>
        </p:nvSpPr>
        <p:spPr>
          <a:xfrm>
            <a:off x="3219893" y="1547549"/>
            <a:ext cx="2649279" cy="2622698"/>
          </a:xfrm>
          <a:prstGeom prst="roundRect">
            <a:avLst>
              <a:gd name="adj" fmla="val 10060"/>
            </a:avLst>
          </a:prstGeom>
          <a:noFill/>
          <a:ln>
            <a:solidFill>
              <a:srgbClr val="C87A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2F03B84D-45A0-8DD6-80EB-49974C167BB0}"/>
              </a:ext>
            </a:extLst>
          </p:cNvPr>
          <p:cNvSpPr/>
          <p:nvPr/>
        </p:nvSpPr>
        <p:spPr>
          <a:xfrm>
            <a:off x="5973723" y="1547549"/>
            <a:ext cx="2574851" cy="2622698"/>
          </a:xfrm>
          <a:prstGeom prst="roundRect">
            <a:avLst>
              <a:gd name="adj" fmla="val 10060"/>
            </a:avLst>
          </a:prstGeom>
          <a:noFill/>
          <a:ln>
            <a:solidFill>
              <a:srgbClr val="B779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5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>
            <a:extLst>
              <a:ext uri="{FF2B5EF4-FFF2-40B4-BE49-F238E27FC236}">
                <a16:creationId xmlns:a16="http://schemas.microsoft.com/office/drawing/2014/main" id="{5E7AA7E8-8006-4E1F-A566-FCF37EE6F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44B4FF-C4DD-1354-DBE5-AD0460B0D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44745" y="1193130"/>
            <a:ext cx="4254132" cy="3821415"/>
          </a:xfrm>
        </p:spPr>
        <p:txBody>
          <a:bodyPr>
            <a:normAutofit/>
          </a:bodyPr>
          <a:lstStyle/>
          <a:p>
            <a:pPr algn="l"/>
            <a:r>
              <a:rPr lang="en-US" sz="33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KIM REES</a:t>
            </a:r>
          </a:p>
        </p:txBody>
      </p:sp>
      <p:cxnSp>
        <p:nvCxnSpPr>
          <p:cNvPr id="25" name="Straight Connector 9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85491" y="1192026"/>
            <a:ext cx="0" cy="3944815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80A0578-6216-7AE0-FC56-BDDCD2222964}"/>
              </a:ext>
            </a:extLst>
          </p:cNvPr>
          <p:cNvSpPr txBox="1"/>
          <p:nvPr/>
        </p:nvSpPr>
        <p:spPr>
          <a:xfrm>
            <a:off x="313843" y="1198685"/>
            <a:ext cx="3338372" cy="3842239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pPr algn="r">
              <a:lnSpc>
                <a:spcPts val="4950"/>
              </a:lnSpc>
              <a:spcBef>
                <a:spcPct val="0"/>
              </a:spcBef>
              <a:spcAft>
                <a:spcPts val="675"/>
              </a:spcAft>
            </a:pPr>
            <a:r>
              <a:rPr lang="en-US" sz="6000" dirty="0">
                <a:solidFill>
                  <a:srgbClr val="FFFF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Humans at Scale</a:t>
            </a:r>
          </a:p>
          <a:p>
            <a:pPr algn="r">
              <a:lnSpc>
                <a:spcPts val="2130"/>
              </a:lnSpc>
              <a:spcBef>
                <a:spcPts val="600"/>
              </a:spcBef>
              <a:spcAft>
                <a:spcPts val="450"/>
              </a:spcAft>
            </a:pPr>
            <a:r>
              <a:rPr lang="en-US" sz="24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 Taxonomy for</a:t>
            </a:r>
          </a:p>
          <a:p>
            <a:pPr algn="r">
              <a:lnSpc>
                <a:spcPts val="2130"/>
              </a:lnSpc>
              <a:spcBef>
                <a:spcPct val="0"/>
              </a:spcBef>
              <a:spcAft>
                <a:spcPts val="450"/>
              </a:spcAft>
            </a:pPr>
            <a:r>
              <a:rPr lang="en-US" sz="24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AI Product Design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62152B-DFAC-23A2-B1D6-38880CD61B2A}"/>
              </a:ext>
            </a:extLst>
          </p:cNvPr>
          <p:cNvSpPr txBox="1"/>
          <p:nvPr/>
        </p:nvSpPr>
        <p:spPr>
          <a:xfrm>
            <a:off x="4344745" y="1925419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FF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Thank you</a:t>
            </a:r>
          </a:p>
          <a:p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youknowkimrees@gmail.com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783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D7D36"/>
            </a:gs>
            <a:gs pos="100000">
              <a:srgbClr val="4D73C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EF81B3B-17CD-D578-9D95-3D082BAD5D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021" y="416379"/>
            <a:ext cx="7085957" cy="277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42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D7D36"/>
            </a:gs>
            <a:gs pos="100000">
              <a:srgbClr val="4D73C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EF81B3B-17CD-D578-9D95-3D082BAD5D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021" y="416379"/>
            <a:ext cx="7085957" cy="27717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1AB45C5-C22B-2929-4E1F-2FC7D254DC8D}"/>
              </a:ext>
            </a:extLst>
          </p:cNvPr>
          <p:cNvSpPr txBox="1"/>
          <p:nvPr/>
        </p:nvSpPr>
        <p:spPr>
          <a:xfrm>
            <a:off x="1550935" y="3298092"/>
            <a:ext cx="1670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fraud detection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25B749-1D83-A98E-AA96-2F36063B0F0A}"/>
              </a:ext>
            </a:extLst>
          </p:cNvPr>
          <p:cNvSpPr txBox="1"/>
          <p:nvPr/>
        </p:nvSpPr>
        <p:spPr>
          <a:xfrm>
            <a:off x="297606" y="3328870"/>
            <a:ext cx="11492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EXAMPLES:</a:t>
            </a:r>
          </a:p>
        </p:txBody>
      </p:sp>
    </p:spTree>
    <p:extLst>
      <p:ext uri="{BB962C8B-B14F-4D97-AF65-F5344CB8AC3E}">
        <p14:creationId xmlns:p14="http://schemas.microsoft.com/office/powerpoint/2010/main" val="3436648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D7D36"/>
            </a:gs>
            <a:gs pos="100000">
              <a:srgbClr val="4D73C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EF81B3B-17CD-D578-9D95-3D082BAD5D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021" y="416379"/>
            <a:ext cx="7085957" cy="27717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1AB45C5-C22B-2929-4E1F-2FC7D254DC8D}"/>
              </a:ext>
            </a:extLst>
          </p:cNvPr>
          <p:cNvSpPr txBox="1"/>
          <p:nvPr/>
        </p:nvSpPr>
        <p:spPr>
          <a:xfrm>
            <a:off x="1550935" y="3298092"/>
            <a:ext cx="1670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fraud detection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25B749-1D83-A98E-AA96-2F36063B0F0A}"/>
              </a:ext>
            </a:extLst>
          </p:cNvPr>
          <p:cNvSpPr txBox="1"/>
          <p:nvPr/>
        </p:nvSpPr>
        <p:spPr>
          <a:xfrm>
            <a:off x="297606" y="3328870"/>
            <a:ext cx="11492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BF688C-CB0C-22C1-DC1F-9656807ED1EB}"/>
              </a:ext>
            </a:extLst>
          </p:cNvPr>
          <p:cNvSpPr txBox="1"/>
          <p:nvPr/>
        </p:nvSpPr>
        <p:spPr>
          <a:xfrm>
            <a:off x="3795504" y="3298092"/>
            <a:ext cx="1552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Google Photos</a:t>
            </a:r>
          </a:p>
        </p:txBody>
      </p:sp>
    </p:spTree>
    <p:extLst>
      <p:ext uri="{BB962C8B-B14F-4D97-AF65-F5344CB8AC3E}">
        <p14:creationId xmlns:p14="http://schemas.microsoft.com/office/powerpoint/2010/main" val="3464848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D7D36"/>
            </a:gs>
            <a:gs pos="100000">
              <a:srgbClr val="4D73C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EF81B3B-17CD-D578-9D95-3D082BAD5D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021" y="416379"/>
            <a:ext cx="7085957" cy="27717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1AB45C5-C22B-2929-4E1F-2FC7D254DC8D}"/>
              </a:ext>
            </a:extLst>
          </p:cNvPr>
          <p:cNvSpPr txBox="1"/>
          <p:nvPr/>
        </p:nvSpPr>
        <p:spPr>
          <a:xfrm>
            <a:off x="1550935" y="3298092"/>
            <a:ext cx="1670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fraud detection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25B749-1D83-A98E-AA96-2F36063B0F0A}"/>
              </a:ext>
            </a:extLst>
          </p:cNvPr>
          <p:cNvSpPr txBox="1"/>
          <p:nvPr/>
        </p:nvSpPr>
        <p:spPr>
          <a:xfrm>
            <a:off x="297606" y="3328870"/>
            <a:ext cx="11492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BF688C-CB0C-22C1-DC1F-9656807ED1EB}"/>
              </a:ext>
            </a:extLst>
          </p:cNvPr>
          <p:cNvSpPr txBox="1"/>
          <p:nvPr/>
        </p:nvSpPr>
        <p:spPr>
          <a:xfrm>
            <a:off x="3795504" y="3298092"/>
            <a:ext cx="1552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Google Photos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4AC648-72C2-FDE6-A674-A5728B49F3F9}"/>
              </a:ext>
            </a:extLst>
          </p:cNvPr>
          <p:cNvSpPr txBox="1"/>
          <p:nvPr/>
        </p:nvSpPr>
        <p:spPr>
          <a:xfrm>
            <a:off x="5922860" y="3298092"/>
            <a:ext cx="1619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ChatGPT</a:t>
            </a:r>
          </a:p>
        </p:txBody>
      </p:sp>
    </p:spTree>
    <p:extLst>
      <p:ext uri="{BB962C8B-B14F-4D97-AF65-F5344CB8AC3E}">
        <p14:creationId xmlns:p14="http://schemas.microsoft.com/office/powerpoint/2010/main" val="3075080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97D59"/>
            </a:gs>
            <a:gs pos="100000">
              <a:srgbClr val="5573C3"/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C7643C2-6CA8-24D4-ED72-C8710AD44CE2}"/>
              </a:ext>
            </a:extLst>
          </p:cNvPr>
          <p:cNvSpPr txBox="1"/>
          <p:nvPr/>
        </p:nvSpPr>
        <p:spPr>
          <a:xfrm>
            <a:off x="2031483" y="1491234"/>
            <a:ext cx="5089673" cy="20660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100" i="1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“What if I could take you and shrink you and I could put you inside your own phone and dedicate you to photo management?”</a:t>
            </a:r>
            <a:br>
              <a:rPr lang="en-US" sz="1013" dirty="0">
                <a:solidFill>
                  <a:schemeClr val="bg1"/>
                </a:solidFill>
              </a:rPr>
            </a:br>
            <a:endParaRPr lang="en-US" sz="1013" dirty="0">
              <a:solidFill>
                <a:schemeClr val="bg1"/>
              </a:solidFill>
            </a:endParaRPr>
          </a:p>
          <a:p>
            <a:br>
              <a:rPr lang="en-US" sz="1013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David </a:t>
            </a:r>
            <a:r>
              <a:rPr lang="en-US" sz="1200" dirty="0" err="1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Lieb</a:t>
            </a:r>
            <a:br>
              <a:rPr lang="en-US" sz="1200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</a:br>
            <a:r>
              <a:rPr lang="en-US" sz="1200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Product Lead, Google Photos</a:t>
            </a:r>
          </a:p>
        </p:txBody>
      </p:sp>
    </p:spTree>
    <p:extLst>
      <p:ext uri="{BB962C8B-B14F-4D97-AF65-F5344CB8AC3E}">
        <p14:creationId xmlns:p14="http://schemas.microsoft.com/office/powerpoint/2010/main" val="3994366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97D59"/>
            </a:gs>
            <a:gs pos="100000">
              <a:srgbClr val="5573C3"/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C7643C2-6CA8-24D4-ED72-C8710AD44CE2}"/>
              </a:ext>
            </a:extLst>
          </p:cNvPr>
          <p:cNvSpPr txBox="1"/>
          <p:nvPr/>
        </p:nvSpPr>
        <p:spPr>
          <a:xfrm>
            <a:off x="2031484" y="1491234"/>
            <a:ext cx="5087774" cy="20660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100" i="1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“What if I could take </a:t>
            </a:r>
            <a:r>
              <a:rPr lang="en-US" sz="2100" b="1" i="1" dirty="0">
                <a:solidFill>
                  <a:schemeClr val="accent5">
                    <a:lumMod val="50000"/>
                  </a:schemeClr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you</a:t>
            </a:r>
            <a:r>
              <a:rPr lang="en-US" sz="2100" i="1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 and shrink </a:t>
            </a:r>
            <a:r>
              <a:rPr lang="en-US" sz="2100" b="1" i="1" dirty="0">
                <a:solidFill>
                  <a:schemeClr val="accent5">
                    <a:lumMod val="50000"/>
                  </a:schemeClr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you</a:t>
            </a:r>
            <a:r>
              <a:rPr lang="en-US" sz="2100" i="1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 and I could put </a:t>
            </a:r>
            <a:r>
              <a:rPr lang="en-US" sz="2100" b="1" i="1" dirty="0">
                <a:solidFill>
                  <a:schemeClr val="accent5">
                    <a:lumMod val="50000"/>
                  </a:schemeClr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you</a:t>
            </a:r>
            <a:r>
              <a:rPr lang="en-US" sz="2100" i="1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 inside </a:t>
            </a:r>
            <a:r>
              <a:rPr lang="en-US" sz="2100" b="1" i="1" dirty="0">
                <a:solidFill>
                  <a:schemeClr val="accent5">
                    <a:lumMod val="50000"/>
                  </a:schemeClr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your</a:t>
            </a:r>
            <a:r>
              <a:rPr lang="en-US" sz="2100" i="1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 own phone and dedicate </a:t>
            </a:r>
            <a:r>
              <a:rPr lang="en-US" sz="2100" b="1" i="1" dirty="0">
                <a:solidFill>
                  <a:schemeClr val="accent5">
                    <a:lumMod val="50000"/>
                  </a:schemeClr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you</a:t>
            </a:r>
            <a:r>
              <a:rPr lang="en-US" sz="2100" i="1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 to photo management?”</a:t>
            </a:r>
            <a:br>
              <a:rPr lang="en-US" sz="1013" dirty="0">
                <a:solidFill>
                  <a:schemeClr val="bg1"/>
                </a:solidFill>
              </a:rPr>
            </a:br>
            <a:endParaRPr lang="en-US" sz="1013" dirty="0">
              <a:solidFill>
                <a:schemeClr val="bg1"/>
              </a:solidFill>
            </a:endParaRPr>
          </a:p>
          <a:p>
            <a:br>
              <a:rPr lang="en-US" sz="1013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David </a:t>
            </a:r>
            <a:r>
              <a:rPr lang="en-US" sz="1200" dirty="0" err="1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Lieb</a:t>
            </a:r>
            <a:br>
              <a:rPr lang="en-US" sz="1200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</a:br>
            <a:r>
              <a:rPr lang="en-US" sz="1200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Product Lead, Google Photos</a:t>
            </a:r>
          </a:p>
        </p:txBody>
      </p:sp>
    </p:spTree>
    <p:extLst>
      <p:ext uri="{BB962C8B-B14F-4D97-AF65-F5344CB8AC3E}">
        <p14:creationId xmlns:p14="http://schemas.microsoft.com/office/powerpoint/2010/main" val="678447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97D59"/>
            </a:gs>
            <a:gs pos="100000">
              <a:srgbClr val="5573C3"/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C7643C2-6CA8-24D4-ED72-C8710AD44CE2}"/>
              </a:ext>
            </a:extLst>
          </p:cNvPr>
          <p:cNvSpPr txBox="1"/>
          <p:nvPr/>
        </p:nvSpPr>
        <p:spPr>
          <a:xfrm>
            <a:off x="2031484" y="1491234"/>
            <a:ext cx="5087774" cy="20660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100" i="1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“What if I could take </a:t>
            </a:r>
            <a:r>
              <a:rPr lang="en-US" sz="2100" b="1" i="1" dirty="0">
                <a:solidFill>
                  <a:schemeClr val="accent5">
                    <a:lumMod val="50000"/>
                  </a:schemeClr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you</a:t>
            </a:r>
            <a:r>
              <a:rPr lang="en-US" sz="2100" i="1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 and shrink </a:t>
            </a:r>
            <a:r>
              <a:rPr lang="en-US" sz="2100" b="1" i="1" dirty="0">
                <a:solidFill>
                  <a:schemeClr val="accent5">
                    <a:lumMod val="50000"/>
                  </a:schemeClr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you</a:t>
            </a:r>
            <a:r>
              <a:rPr lang="en-US" sz="2100" i="1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 and I could put </a:t>
            </a:r>
            <a:r>
              <a:rPr lang="en-US" sz="2100" b="1" i="1" dirty="0">
                <a:solidFill>
                  <a:schemeClr val="accent5">
                    <a:lumMod val="50000"/>
                  </a:schemeClr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you</a:t>
            </a:r>
            <a:r>
              <a:rPr lang="en-US" sz="2100" i="1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 inside </a:t>
            </a:r>
            <a:r>
              <a:rPr lang="en-US" sz="2100" b="1" i="1" dirty="0">
                <a:solidFill>
                  <a:schemeClr val="accent5">
                    <a:lumMod val="50000"/>
                  </a:schemeClr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your</a:t>
            </a:r>
            <a:r>
              <a:rPr lang="en-US" sz="2100" i="1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 own phone and dedicate </a:t>
            </a:r>
            <a:r>
              <a:rPr lang="en-US" sz="2100" b="1" i="1" dirty="0">
                <a:solidFill>
                  <a:schemeClr val="accent5">
                    <a:lumMod val="50000"/>
                  </a:schemeClr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you</a:t>
            </a:r>
            <a:r>
              <a:rPr lang="en-US" sz="2100" i="1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 to photo management?”</a:t>
            </a:r>
            <a:br>
              <a:rPr lang="en-US" sz="1013" dirty="0">
                <a:solidFill>
                  <a:schemeClr val="bg1"/>
                </a:solidFill>
              </a:rPr>
            </a:br>
            <a:endParaRPr lang="en-US" sz="1013" dirty="0">
              <a:solidFill>
                <a:schemeClr val="bg1"/>
              </a:solidFill>
            </a:endParaRPr>
          </a:p>
          <a:p>
            <a:br>
              <a:rPr lang="en-US" sz="1013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David </a:t>
            </a:r>
            <a:r>
              <a:rPr lang="en-US" sz="1200" dirty="0" err="1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Lieb</a:t>
            </a:r>
            <a:br>
              <a:rPr lang="en-US" sz="1200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</a:br>
            <a:r>
              <a:rPr lang="en-US" sz="1200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Product Lead, Google Photos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4EACCDD-D488-512F-B7BD-A1AC99025C93}"/>
              </a:ext>
            </a:extLst>
          </p:cNvPr>
          <p:cNvSpPr/>
          <p:nvPr/>
        </p:nvSpPr>
        <p:spPr>
          <a:xfrm>
            <a:off x="5978769" y="2080289"/>
            <a:ext cx="2641600" cy="2641600"/>
          </a:xfrm>
          <a:prstGeom prst="ellipse">
            <a:avLst/>
          </a:prstGeom>
          <a:gradFill flip="none" rotWithShape="1">
            <a:gsLst>
              <a:gs pos="0">
                <a:srgbClr val="ED7D36">
                  <a:lumMod val="83196"/>
                  <a:lumOff val="16804"/>
                </a:srgbClr>
              </a:gs>
              <a:gs pos="100000">
                <a:srgbClr val="4D73C4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AI Scale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0567996-427C-B438-80E5-F04856072025}"/>
              </a:ext>
            </a:extLst>
          </p:cNvPr>
          <p:cNvSpPr/>
          <p:nvPr/>
        </p:nvSpPr>
        <p:spPr>
          <a:xfrm>
            <a:off x="6881446" y="3687108"/>
            <a:ext cx="836246" cy="83624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Human Scale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14D926B-5116-4A23-CBB3-869DBB8E56FA}"/>
              </a:ext>
            </a:extLst>
          </p:cNvPr>
          <p:cNvCxnSpPr>
            <a:cxnSpLocks/>
            <a:stCxn id="3" idx="0"/>
          </p:cNvCxnSpPr>
          <p:nvPr/>
        </p:nvCxnSpPr>
        <p:spPr>
          <a:xfrm flipV="1">
            <a:off x="7299569" y="2939493"/>
            <a:ext cx="0" cy="747615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1832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17682</TotalTime>
  <Words>2537</Words>
  <Application>Microsoft Macintosh PowerPoint</Application>
  <PresentationFormat>On-screen Show (16:9)</PresentationFormat>
  <Paragraphs>371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Gill Sans MT</vt:lpstr>
      <vt:lpstr>Open Sans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Kim Rees</dc:creator>
  <cp:keywords/>
  <dc:description/>
  <cp:lastModifiedBy>Rees, Kim (CIB, USA)</cp:lastModifiedBy>
  <cp:revision>223</cp:revision>
  <dcterms:created xsi:type="dcterms:W3CDTF">2023-01-25T09:26:14Z</dcterms:created>
  <dcterms:modified xsi:type="dcterms:W3CDTF">2023-09-06T05:02:06Z</dcterms:modified>
  <cp:category/>
</cp:coreProperties>
</file>