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98" r:id="rId1"/>
  </p:sldMasterIdLst>
  <p:notesMasterIdLst>
    <p:notesMasterId r:id="rId19"/>
  </p:notesMasterIdLst>
  <p:handoutMasterIdLst>
    <p:handoutMasterId r:id="rId20"/>
  </p:handoutMasterIdLst>
  <p:sldIdLst>
    <p:sldId id="1507" r:id="rId2"/>
    <p:sldId id="2201" r:id="rId3"/>
    <p:sldId id="2202" r:id="rId4"/>
    <p:sldId id="2204" r:id="rId5"/>
    <p:sldId id="2205" r:id="rId6"/>
    <p:sldId id="2209" r:id="rId7"/>
    <p:sldId id="2221" r:id="rId8"/>
    <p:sldId id="2207" r:id="rId9"/>
    <p:sldId id="2211" r:id="rId10"/>
    <p:sldId id="2212" r:id="rId11"/>
    <p:sldId id="2213" r:id="rId12"/>
    <p:sldId id="2214" r:id="rId13"/>
    <p:sldId id="2222" r:id="rId14"/>
    <p:sldId id="2217" r:id="rId15"/>
    <p:sldId id="2219" r:id="rId16"/>
    <p:sldId id="2224" r:id="rId17"/>
    <p:sldId id="2220" r:id="rId18"/>
  </p:sldIdLst>
  <p:sldSz cx="12192000" cy="6858000"/>
  <p:notesSz cx="9945688" cy="6858000"/>
  <p:embeddedFontLst>
    <p:embeddedFont>
      <p:font typeface="Book Antiqua" panose="02040602050305030304" pitchFamily="18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Helvetica" pitchFamily="2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1375467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1pPr>
    <a:lvl2pPr marL="687733" algn="l" defTabSz="1375467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2pPr>
    <a:lvl3pPr marL="1375467" algn="l" defTabSz="1375467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3pPr>
    <a:lvl4pPr marL="2063200" algn="l" defTabSz="1375467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4pPr>
    <a:lvl5pPr marL="2750934" algn="l" defTabSz="1375467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5pPr>
    <a:lvl6pPr marL="3438667" algn="l" defTabSz="1375467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6pPr>
    <a:lvl7pPr marL="4126401" algn="l" defTabSz="1375467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7pPr>
    <a:lvl8pPr marL="4814134" algn="l" defTabSz="1375467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8pPr>
    <a:lvl9pPr marL="5501868" algn="l" defTabSz="1375467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31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2334"/>
    <a:srgbClr val="091E2D"/>
    <a:srgbClr val="EFCB9B"/>
    <a:srgbClr val="F3D8B3"/>
    <a:srgbClr val="EDC38B"/>
    <a:srgbClr val="071A27"/>
    <a:srgbClr val="1D1D1D"/>
    <a:srgbClr val="237DB9"/>
    <a:srgbClr val="CCFFCC"/>
    <a:srgbClr val="8368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9" autoAdjust="0"/>
    <p:restoredTop sz="98746" autoAdjust="0"/>
  </p:normalViewPr>
  <p:slideViewPr>
    <p:cSldViewPr snapToObjects="1">
      <p:cViewPr varScale="1">
        <p:scale>
          <a:sx n="106" d="100"/>
          <a:sy n="106" d="100"/>
        </p:scale>
        <p:origin x="972" y="108"/>
      </p:cViewPr>
      <p:guideLst/>
    </p:cSldViewPr>
  </p:slideViewPr>
  <p:outlineViewPr>
    <p:cViewPr>
      <p:scale>
        <a:sx n="33" d="100"/>
        <a:sy n="33" d="100"/>
      </p:scale>
      <p:origin x="0" y="136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2" d="100"/>
        <a:sy n="112" d="100"/>
      </p:scale>
      <p:origin x="0" y="0"/>
    </p:cViewPr>
  </p:sorterViewPr>
  <p:notesViewPr>
    <p:cSldViewPr snapToObjects="1">
      <p:cViewPr varScale="1">
        <p:scale>
          <a:sx n="74" d="100"/>
          <a:sy n="74" d="100"/>
        </p:scale>
        <p:origin x="-1782" y="-96"/>
      </p:cViewPr>
      <p:guideLst>
        <p:guide orient="horz" pos="2160"/>
        <p:guide pos="31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3"/>
          </p:nvPr>
        </p:nvSpPr>
        <p:spPr>
          <a:xfrm>
            <a:off x="9533011" y="228600"/>
            <a:ext cx="41267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5BA55-396F-46DB-98CB-67F5915743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82796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My First Template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4164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1CD31-4B7D-4FD2-B052-E296BFBA018F}" type="datetimeFigureOut">
              <a:rPr lang="en-US" smtClean="0"/>
              <a:pPr/>
              <a:t>8/25/2023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86050" y="514350"/>
            <a:ext cx="4573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569" y="3257550"/>
            <a:ext cx="795655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This is me Adam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4164" y="6513513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40C94-5092-4638-9E1F-C533F19764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30594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137546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1pPr>
    <a:lvl2pPr marL="687733" algn="l" defTabSz="137546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2pPr>
    <a:lvl3pPr marL="1375467" algn="l" defTabSz="137546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3pPr>
    <a:lvl4pPr marL="2063200" algn="l" defTabSz="137546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4pPr>
    <a:lvl5pPr marL="2750934" algn="l" defTabSz="137546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5pPr>
    <a:lvl6pPr marL="3438667" algn="l" defTabSz="137546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6pPr>
    <a:lvl7pPr marL="4126401" algn="l" defTabSz="137546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7pPr>
    <a:lvl8pPr marL="4814134" algn="l" defTabSz="137546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8pPr>
    <a:lvl9pPr marL="5501868" algn="l" defTabSz="137546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5FD134E8-74B2-572A-0E69-B0148499A2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6576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8850038-A62D-6B21-A5ED-50BB4D5094C5}"/>
              </a:ext>
            </a:extLst>
          </p:cNvPr>
          <p:cNvGrpSpPr/>
          <p:nvPr userDrawn="1"/>
        </p:nvGrpSpPr>
        <p:grpSpPr>
          <a:xfrm>
            <a:off x="-1524" y="1393339"/>
            <a:ext cx="12193524" cy="365760"/>
            <a:chOff x="-1524" y="3586710"/>
            <a:chExt cx="12193524" cy="365760"/>
          </a:xfrm>
        </p:grpSpPr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9E128162-1A05-AD69-621D-2129AEFEB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24" y="3586710"/>
              <a:ext cx="2039112" cy="3657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56" dirty="0"/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DF040C64-33B0-A1A5-6FC6-BE74EAA6CE6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37588" y="3586710"/>
              <a:ext cx="2039112" cy="365760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56" dirty="0"/>
            </a:p>
          </p:txBody>
        </p:sp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7B125D5C-6576-8BEF-7DAA-AB3C194858D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37716" y="3586710"/>
              <a:ext cx="2039112" cy="36576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56" dirty="0"/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F4DB5B1B-AF4E-04BC-C0C2-87E30AB56E0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76399" y="3586710"/>
              <a:ext cx="2039112" cy="365760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56" dirty="0"/>
            </a:p>
          </p:txBody>
        </p:sp>
        <p:sp>
          <p:nvSpPr>
            <p:cNvPr id="16" name="Rectangle 7">
              <a:extLst>
                <a:ext uri="{FF2B5EF4-FFF2-40B4-BE49-F238E27FC236}">
                  <a16:creationId xmlns:a16="http://schemas.microsoft.com/office/drawing/2014/main" id="{B91F92DB-604D-174C-F214-0E31027422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15511" y="3586710"/>
              <a:ext cx="2039112" cy="365760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56" dirty="0"/>
            </a:p>
          </p:txBody>
        </p:sp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id="{F1A14863-9E3A-E9D7-0096-5483CA05E67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143744" y="3586710"/>
              <a:ext cx="2048256" cy="365760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56"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61" r:id="rId2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40" userDrawn="1">
          <p15:clr>
            <a:srgbClr val="F26B43"/>
          </p15:clr>
        </p15:guide>
        <p15:guide id="2" pos="448" userDrawn="1">
          <p15:clr>
            <a:srgbClr val="F26B43"/>
          </p15:clr>
        </p15:guide>
        <p15:guide id="3" pos="7232" userDrawn="1">
          <p15:clr>
            <a:srgbClr val="F26B43"/>
          </p15:clr>
        </p15:guide>
        <p15:guide id="4" orient="horz" pos="7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814F7-8E7D-5A50-8E40-96670E2BD304}"/>
              </a:ext>
            </a:extLst>
          </p:cNvPr>
          <p:cNvSpPr txBox="1">
            <a:spLocks/>
          </p:cNvSpPr>
          <p:nvPr/>
        </p:nvSpPr>
        <p:spPr>
          <a:xfrm>
            <a:off x="1282365" y="1643952"/>
            <a:ext cx="9548832" cy="1785104"/>
          </a:xfrm>
          <a:prstGeom prst="rect">
            <a:avLst/>
          </a:prstGeom>
          <a:ln w="28575">
            <a:solidFill>
              <a:schemeClr val="accent2"/>
            </a:solidFill>
            <a:prstDash val="sysDot"/>
            <a:miter lim="800000"/>
          </a:ln>
        </p:spPr>
        <p:txBody>
          <a:bodyPr wrap="none" lIns="274320" tIns="274320" rIns="274320" bIns="27432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5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Human-Agent Teaming for Improved </a:t>
            </a:r>
            <a:br>
              <a:rPr lang="en-US" sz="4000" dirty="0"/>
            </a:br>
            <a:r>
              <a:rPr lang="en-US" sz="4000" dirty="0"/>
              <a:t>Job Satisfaction and Productivity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E6D0CDF-44ED-0307-B80F-6F6CD8649FAD}"/>
              </a:ext>
            </a:extLst>
          </p:cNvPr>
          <p:cNvSpPr txBox="1">
            <a:spLocks/>
          </p:cNvSpPr>
          <p:nvPr/>
        </p:nvSpPr>
        <p:spPr>
          <a:xfrm>
            <a:off x="2839010" y="3997146"/>
            <a:ext cx="6513980" cy="91307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5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400"/>
              </a:spcAft>
            </a:pPr>
            <a:r>
              <a:rPr lang="en-US" sz="3400" b="0" dirty="0"/>
              <a:t>Jonathan Wiggs</a:t>
            </a:r>
          </a:p>
          <a:p>
            <a:r>
              <a:rPr lang="en-US" sz="2200" b="0" dirty="0"/>
              <a:t>Co-Founder and Chief Technology Officer</a:t>
            </a:r>
          </a:p>
        </p:txBody>
      </p:sp>
      <p:pic>
        <p:nvPicPr>
          <p:cNvPr id="25" name="Picture 24" descr="A picture containing icon&#10;&#10;Description automatically generated">
            <a:extLst>
              <a:ext uri="{FF2B5EF4-FFF2-40B4-BE49-F238E27FC236}">
                <a16:creationId xmlns:a16="http://schemas.microsoft.com/office/drawing/2014/main" id="{CDB18F77-8979-5965-AF78-500C6267ED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150292"/>
            <a:ext cx="2743200" cy="36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9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ED78E9D-16BA-8CF2-93BF-303D5D379D2A}"/>
              </a:ext>
            </a:extLst>
          </p:cNvPr>
          <p:cNvGrpSpPr/>
          <p:nvPr/>
        </p:nvGrpSpPr>
        <p:grpSpPr>
          <a:xfrm>
            <a:off x="3164189" y="2514600"/>
            <a:ext cx="5866944" cy="3410713"/>
            <a:chOff x="3164189" y="2514600"/>
            <a:chExt cx="5866944" cy="341071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7810095-AFDD-4F99-7EC2-4E7AFB30003A}"/>
                </a:ext>
              </a:extLst>
            </p:cNvPr>
            <p:cNvSpPr/>
            <p:nvPr/>
          </p:nvSpPr>
          <p:spPr>
            <a:xfrm>
              <a:off x="6105053" y="2514600"/>
              <a:ext cx="2926080" cy="341071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C538D07-4E05-9853-CBA4-77C950B8FEB3}"/>
                </a:ext>
              </a:extLst>
            </p:cNvPr>
            <p:cNvSpPr/>
            <p:nvPr/>
          </p:nvSpPr>
          <p:spPr>
            <a:xfrm>
              <a:off x="3164189" y="2514601"/>
              <a:ext cx="2926080" cy="341071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 descr="A yellow outline of a head with a brain and a chip in the middle&#10;&#10;Description automatically generated">
            <a:extLst>
              <a:ext uri="{FF2B5EF4-FFF2-40B4-BE49-F238E27FC236}">
                <a16:creationId xmlns:a16="http://schemas.microsoft.com/office/drawing/2014/main" id="{FDDD8B6D-9AE6-1CD9-9905-54699E142F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03" t="-947" r="50830" b="947"/>
          <a:stretch/>
        </p:blipFill>
        <p:spPr>
          <a:xfrm>
            <a:off x="868809" y="2865826"/>
            <a:ext cx="2048963" cy="23531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B6316D-D1D5-97D8-53EE-36BF25A1C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7959" y="2936312"/>
            <a:ext cx="2162841" cy="216284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7F39E61-3EB9-49EF-2A54-9E316320A0FC}"/>
              </a:ext>
            </a:extLst>
          </p:cNvPr>
          <p:cNvGrpSpPr/>
          <p:nvPr/>
        </p:nvGrpSpPr>
        <p:grpSpPr>
          <a:xfrm>
            <a:off x="1369028" y="2514600"/>
            <a:ext cx="9457705" cy="3657600"/>
            <a:chOff x="1213343" y="2386237"/>
            <a:chExt cx="9457705" cy="3291841"/>
          </a:xfrm>
          <a:solidFill>
            <a:schemeClr val="accent5"/>
          </a:solidFill>
        </p:grpSpPr>
        <p:sp>
          <p:nvSpPr>
            <p:cNvPr id="13" name="Arrow: Bent-Up 12">
              <a:extLst>
                <a:ext uri="{FF2B5EF4-FFF2-40B4-BE49-F238E27FC236}">
                  <a16:creationId xmlns:a16="http://schemas.microsoft.com/office/drawing/2014/main" id="{E27583B9-61B0-CC32-4CDF-28EA2DC9150F}"/>
                </a:ext>
              </a:extLst>
            </p:cNvPr>
            <p:cNvSpPr/>
            <p:nvPr/>
          </p:nvSpPr>
          <p:spPr>
            <a:xfrm rot="16200000" flipH="1">
              <a:off x="1944863" y="1654717"/>
              <a:ext cx="3291840" cy="4754880"/>
            </a:xfrm>
            <a:prstGeom prst="bentUpArrow">
              <a:avLst>
                <a:gd name="adj1" fmla="val 1917"/>
                <a:gd name="adj2" fmla="val 6254"/>
                <a:gd name="adj3" fmla="val 25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row: Bent-Up 13">
              <a:extLst>
                <a:ext uri="{FF2B5EF4-FFF2-40B4-BE49-F238E27FC236}">
                  <a16:creationId xmlns:a16="http://schemas.microsoft.com/office/drawing/2014/main" id="{EDD4E13A-8B6F-EF10-F961-AF836D1E8AE7}"/>
                </a:ext>
              </a:extLst>
            </p:cNvPr>
            <p:cNvSpPr/>
            <p:nvPr/>
          </p:nvSpPr>
          <p:spPr>
            <a:xfrm rot="5400000">
              <a:off x="6647688" y="1654718"/>
              <a:ext cx="3291840" cy="4754880"/>
            </a:xfrm>
            <a:prstGeom prst="bentUpArrow">
              <a:avLst>
                <a:gd name="adj1" fmla="val 1917"/>
                <a:gd name="adj2" fmla="val 6254"/>
                <a:gd name="adj3" fmla="val 25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7662F6A-51F0-929C-C3DD-3DCBFB1DF028}"/>
              </a:ext>
            </a:extLst>
          </p:cNvPr>
          <p:cNvSpPr txBox="1"/>
          <p:nvPr/>
        </p:nvSpPr>
        <p:spPr>
          <a:xfrm>
            <a:off x="711200" y="1062706"/>
            <a:ext cx="107696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3754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3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Conversational AI Agents vs Chatbots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C92AA7-F5B9-A4AF-5184-8806FC8D99B2}"/>
              </a:ext>
            </a:extLst>
          </p:cNvPr>
          <p:cNvSpPr txBox="1"/>
          <p:nvPr/>
        </p:nvSpPr>
        <p:spPr>
          <a:xfrm>
            <a:off x="711200" y="1597223"/>
            <a:ext cx="107696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3754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3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Use Cases and Nature of Engagement With Humans Differ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785E43C-E77A-A486-77D7-16059B27A41D}"/>
              </a:ext>
            </a:extLst>
          </p:cNvPr>
          <p:cNvSpPr txBox="1"/>
          <p:nvPr/>
        </p:nvSpPr>
        <p:spPr>
          <a:xfrm>
            <a:off x="3330918" y="2822802"/>
            <a:ext cx="2740935" cy="2846933"/>
          </a:xfrm>
          <a:prstGeom prst="rect">
            <a:avLst/>
          </a:prstGeom>
          <a:noFill/>
        </p:spPr>
        <p:txBody>
          <a:bodyPr wrap="square" lIns="0" tIns="0" rIns="274320" bIns="0" rtlCol="0">
            <a:spAutoFit/>
          </a:bodyPr>
          <a:lstStyle/>
          <a:p>
            <a:pPr marR="0" lvl="0" algn="r" defTabSz="13754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BE10"/>
              </a:buClr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Typically function within SaaS/enterprise applications and smart devices</a:t>
            </a:r>
          </a:p>
          <a:p>
            <a:pPr marR="0" lvl="0" algn="r" defTabSz="13754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BE10"/>
              </a:buClr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Commonly used for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complex, data-driven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tasks and transactions</a:t>
            </a:r>
          </a:p>
          <a:p>
            <a:pPr marR="0" lvl="0" algn="r" defTabSz="13754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BE10"/>
              </a:buClr>
              <a:buSzTx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Arial" panose="020B0604020202020204"/>
              </a:rPr>
              <a:t>Respond naturally to spoken language and engage in human-like conversations</a:t>
            </a:r>
          </a:p>
          <a:p>
            <a:pPr marR="0" lvl="0" algn="r" defTabSz="13754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BE10"/>
              </a:buClr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VOICE DRIVEN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74236C0-E06B-1063-85CD-B2505A0FC55C}"/>
              </a:ext>
            </a:extLst>
          </p:cNvPr>
          <p:cNvSpPr txBox="1"/>
          <p:nvPr/>
        </p:nvSpPr>
        <p:spPr>
          <a:xfrm>
            <a:off x="6123909" y="2822801"/>
            <a:ext cx="2891205" cy="2846933"/>
          </a:xfrm>
          <a:prstGeom prst="rect">
            <a:avLst/>
          </a:prstGeom>
          <a:noFill/>
        </p:spPr>
        <p:txBody>
          <a:bodyPr wrap="square" lIns="274320" tIns="0" rIns="0" bIns="0" rtlCol="0">
            <a:spAutoFit/>
          </a:bodyPr>
          <a:lstStyle/>
          <a:p>
            <a:pPr marR="0" lvl="0" algn="l" defTabSz="13754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BE10"/>
              </a:buClr>
              <a:buSzTx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Arial" panose="020B0604020202020204"/>
              </a:rPr>
              <a:t>Typically function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within messaging platforms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 websites</a:t>
            </a:r>
          </a:p>
          <a:p>
            <a:pPr marR="0" lvl="0" algn="l" defTabSz="13754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BE10"/>
              </a:buClr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Commonly used for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FAQs, customer support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 information retrieval</a:t>
            </a:r>
          </a:p>
          <a:p>
            <a:pPr marR="0" lvl="0" algn="l" defTabSz="13754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BE10"/>
              </a:buClr>
              <a:buSzTx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Arial" panose="020B0604020202020204"/>
              </a:rPr>
              <a:t>Respond to simple, flat queries by recognizing established keywords and phrases</a:t>
            </a:r>
          </a:p>
          <a:p>
            <a:pPr marR="0" lvl="0" algn="l" defTabSz="13754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BE10"/>
              </a:buClr>
              <a:buSzTx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Arial" panose="020B0604020202020204"/>
              </a:rPr>
              <a:t>TEXT DRIVEN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BAE9641-A4A4-C84A-8ED6-574FAFB1091D}"/>
              </a:ext>
            </a:extLst>
          </p:cNvPr>
          <p:cNvCxnSpPr>
            <a:cxnSpLocks/>
          </p:cNvCxnSpPr>
          <p:nvPr/>
        </p:nvCxnSpPr>
        <p:spPr>
          <a:xfrm>
            <a:off x="3346704" y="3584801"/>
            <a:ext cx="54864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3018672-4270-7100-6154-6BA4782D00EA}"/>
              </a:ext>
            </a:extLst>
          </p:cNvPr>
          <p:cNvCxnSpPr>
            <a:cxnSpLocks/>
          </p:cNvCxnSpPr>
          <p:nvPr/>
        </p:nvCxnSpPr>
        <p:spPr>
          <a:xfrm>
            <a:off x="3346704" y="4438241"/>
            <a:ext cx="54864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547B32-CBCB-EC5C-939D-2427295A0F45}"/>
              </a:ext>
            </a:extLst>
          </p:cNvPr>
          <p:cNvCxnSpPr>
            <a:cxnSpLocks/>
          </p:cNvCxnSpPr>
          <p:nvPr/>
        </p:nvCxnSpPr>
        <p:spPr>
          <a:xfrm>
            <a:off x="3346704" y="5337401"/>
            <a:ext cx="54864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071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662F6A-51F0-929C-C3DD-3DCBFB1DF028}"/>
              </a:ext>
            </a:extLst>
          </p:cNvPr>
          <p:cNvSpPr txBox="1"/>
          <p:nvPr/>
        </p:nvSpPr>
        <p:spPr>
          <a:xfrm>
            <a:off x="711200" y="1062706"/>
            <a:ext cx="107696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3754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3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Role of Conversational Implicature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C92AA7-F5B9-A4AF-5184-8806FC8D99B2}"/>
              </a:ext>
            </a:extLst>
          </p:cNvPr>
          <p:cNvSpPr txBox="1"/>
          <p:nvPr/>
        </p:nvSpPr>
        <p:spPr>
          <a:xfrm>
            <a:off x="711200" y="1597223"/>
            <a:ext cx="107696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3754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2366"/>
                </a:solidFill>
                <a:latin typeface="Arial" panose="020B0604020202020204"/>
              </a:rPr>
              <a:t>Why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3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Context, Inference and Intent is Vital to </a:t>
            </a:r>
            <a:r>
              <a:rPr lang="en-US" sz="2000" dirty="0">
                <a:solidFill>
                  <a:srgbClr val="002366"/>
                </a:solidFill>
                <a:latin typeface="Arial" panose="020B0604020202020204"/>
              </a:rPr>
              <a:t>the Efficacy of Conversational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3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AI Agents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72CFE1-7442-CAE3-9D9A-6DB6A2E9417D}"/>
              </a:ext>
            </a:extLst>
          </p:cNvPr>
          <p:cNvGrpSpPr/>
          <p:nvPr/>
        </p:nvGrpSpPr>
        <p:grpSpPr>
          <a:xfrm>
            <a:off x="1554480" y="2572505"/>
            <a:ext cx="9236456" cy="3523495"/>
            <a:chOff x="1554480" y="2481975"/>
            <a:chExt cx="9236456" cy="352349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3814F59-8AA6-7302-F1B1-AA9398F5DB13}"/>
                </a:ext>
              </a:extLst>
            </p:cNvPr>
            <p:cNvGrpSpPr/>
            <p:nvPr/>
          </p:nvGrpSpPr>
          <p:grpSpPr>
            <a:xfrm>
              <a:off x="8103063" y="2481975"/>
              <a:ext cx="2687873" cy="3523494"/>
              <a:chOff x="8103063" y="2481975"/>
              <a:chExt cx="2687873" cy="3523494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FA3E9169-C03C-F003-F62D-F789A875CED7}"/>
                  </a:ext>
                </a:extLst>
              </p:cNvPr>
              <p:cNvGrpSpPr/>
              <p:nvPr/>
            </p:nvGrpSpPr>
            <p:grpSpPr>
              <a:xfrm>
                <a:off x="8103063" y="3109186"/>
                <a:ext cx="2687873" cy="2896283"/>
                <a:chOff x="5143499" y="2775851"/>
                <a:chExt cx="2015905" cy="2172212"/>
              </a:xfrm>
              <a:solidFill>
                <a:schemeClr val="accent2"/>
              </a:solidFill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2B083099-577B-3D82-6060-876FF35613BE}"/>
                    </a:ext>
                  </a:extLst>
                </p:cNvPr>
                <p:cNvSpPr/>
                <p:nvPr/>
              </p:nvSpPr>
              <p:spPr>
                <a:xfrm>
                  <a:off x="5143499" y="2775851"/>
                  <a:ext cx="1714500" cy="217221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bIns="274320" rtlCol="0" anchor="b" anchorCtr="1"/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</a:rPr>
                    <a:t>and a person listening makes inferences based on context and conversational norms</a:t>
                  </a:r>
                </a:p>
              </p:txBody>
            </p:sp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35F386C4-2849-0636-5EF9-EEF3360BA891}"/>
                    </a:ext>
                  </a:extLst>
                </p:cNvPr>
                <p:cNvSpPr/>
                <p:nvPr/>
              </p:nvSpPr>
              <p:spPr>
                <a:xfrm rot="5400000">
                  <a:off x="6702204" y="3715227"/>
                  <a:ext cx="609600" cy="3048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556"/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B40A1644-B4E2-103A-4604-A9423D78CFFA}"/>
                  </a:ext>
                </a:extLst>
              </p:cNvPr>
              <p:cNvGrpSpPr/>
              <p:nvPr/>
            </p:nvGrpSpPr>
            <p:grpSpPr>
              <a:xfrm>
                <a:off x="8617990" y="2481975"/>
                <a:ext cx="1256146" cy="1094331"/>
                <a:chOff x="8539018" y="2057400"/>
                <a:chExt cx="1256146" cy="1094331"/>
              </a:xfrm>
            </p:grpSpPr>
            <p:sp>
              <p:nvSpPr>
                <p:cNvPr id="56" name="Speech Bubble: Rectangle with Corners Rounded 55">
                  <a:extLst>
                    <a:ext uri="{FF2B5EF4-FFF2-40B4-BE49-F238E27FC236}">
                      <a16:creationId xmlns:a16="http://schemas.microsoft.com/office/drawing/2014/main" id="{4FF985A3-E516-7EB9-49F1-514CA850F47F}"/>
                    </a:ext>
                  </a:extLst>
                </p:cNvPr>
                <p:cNvSpPr/>
                <p:nvPr/>
              </p:nvSpPr>
              <p:spPr>
                <a:xfrm>
                  <a:off x="8539018" y="2057400"/>
                  <a:ext cx="1256146" cy="1094331"/>
                </a:xfrm>
                <a:prstGeom prst="wedgeRoundRectCallout">
                  <a:avLst>
                    <a:gd name="adj1" fmla="val -11274"/>
                    <a:gd name="adj2" fmla="val 75398"/>
                    <a:gd name="adj3" fmla="val 16667"/>
                  </a:avLst>
                </a:prstGeom>
                <a:solidFill>
                  <a:schemeClr val="accent2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9" name="Picture 48" descr="A white outline of a ear with lines and dots&#10;&#10;Description automatically generated">
                  <a:extLst>
                    <a:ext uri="{FF2B5EF4-FFF2-40B4-BE49-F238E27FC236}">
                      <a16:creationId xmlns:a16="http://schemas.microsoft.com/office/drawing/2014/main" id="{DAFFACA2-1090-BF0A-9DD8-26197D196E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5400" y="2299339"/>
                  <a:ext cx="610450" cy="61045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C69DAF9-DD4F-194A-5B6F-70977DB631FB}"/>
                </a:ext>
              </a:extLst>
            </p:cNvPr>
            <p:cNvGrpSpPr/>
            <p:nvPr/>
          </p:nvGrpSpPr>
          <p:grpSpPr>
            <a:xfrm>
              <a:off x="4828772" y="2481975"/>
              <a:ext cx="2692399" cy="3523495"/>
              <a:chOff x="4828772" y="2481975"/>
              <a:chExt cx="2692399" cy="352349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88E2DB08-BD13-D651-2B27-5445220E581F}"/>
                  </a:ext>
                </a:extLst>
              </p:cNvPr>
              <p:cNvGrpSpPr/>
              <p:nvPr/>
            </p:nvGrpSpPr>
            <p:grpSpPr>
              <a:xfrm>
                <a:off x="4828772" y="3109187"/>
                <a:ext cx="2692399" cy="2896283"/>
                <a:chOff x="2857501" y="2775852"/>
                <a:chExt cx="2019299" cy="2172212"/>
              </a:xfrm>
              <a:solidFill>
                <a:srgbClr val="FFC000"/>
              </a:solidFill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DFC05FC9-EA57-C7FD-BAAE-C1662E83B147}"/>
                    </a:ext>
                  </a:extLst>
                </p:cNvPr>
                <p:cNvSpPr/>
                <p:nvPr/>
              </p:nvSpPr>
              <p:spPr>
                <a:xfrm>
                  <a:off x="2857501" y="2775852"/>
                  <a:ext cx="1714500" cy="217221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37160" tIns="0" rIns="137160" bIns="274320" rtlCol="0" anchor="b" anchorCtr="1"/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</a:rPr>
                    <a:t>occurs when a person speaking implies something without explicitly stating it</a:t>
                  </a:r>
                </a:p>
              </p:txBody>
            </p:sp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1B4775B1-1256-C09C-528C-4D1AC3DD7E4E}"/>
                    </a:ext>
                  </a:extLst>
                </p:cNvPr>
                <p:cNvSpPr/>
                <p:nvPr/>
              </p:nvSpPr>
              <p:spPr>
                <a:xfrm rot="5400000">
                  <a:off x="4419600" y="3718216"/>
                  <a:ext cx="609600" cy="3048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556" dirty="0"/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4D12E2F5-6AC2-F0DB-1CFF-5F8628AA46A0}"/>
                  </a:ext>
                </a:extLst>
              </p:cNvPr>
              <p:cNvGrpSpPr/>
              <p:nvPr/>
            </p:nvGrpSpPr>
            <p:grpSpPr>
              <a:xfrm>
                <a:off x="5343698" y="2481975"/>
                <a:ext cx="1256146" cy="1094331"/>
                <a:chOff x="5264726" y="2057400"/>
                <a:chExt cx="1256146" cy="1094331"/>
              </a:xfrm>
            </p:grpSpPr>
            <p:sp>
              <p:nvSpPr>
                <p:cNvPr id="57" name="Speech Bubble: Rectangle with Corners Rounded 56">
                  <a:extLst>
                    <a:ext uri="{FF2B5EF4-FFF2-40B4-BE49-F238E27FC236}">
                      <a16:creationId xmlns:a16="http://schemas.microsoft.com/office/drawing/2014/main" id="{A3CB6EEE-EBDB-D27E-5351-5AD9D5058091}"/>
                    </a:ext>
                  </a:extLst>
                </p:cNvPr>
                <p:cNvSpPr/>
                <p:nvPr/>
              </p:nvSpPr>
              <p:spPr>
                <a:xfrm>
                  <a:off x="5264726" y="2057400"/>
                  <a:ext cx="1256146" cy="1094331"/>
                </a:xfrm>
                <a:prstGeom prst="wedgeRoundRectCallout">
                  <a:avLst>
                    <a:gd name="adj1" fmla="val -11274"/>
                    <a:gd name="adj2" fmla="val 75398"/>
                    <a:gd name="adj3" fmla="val 16667"/>
                  </a:avLst>
                </a:prstGeom>
                <a:solidFill>
                  <a:schemeClr val="accent4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8" name="Picture 57" descr="A white line drawing of a megaphone&#10;&#10;Description automatically generated">
                  <a:extLst>
                    <a:ext uri="{FF2B5EF4-FFF2-40B4-BE49-F238E27FC236}">
                      <a16:creationId xmlns:a16="http://schemas.microsoft.com/office/drawing/2014/main" id="{9C1ACB24-0A03-B726-949E-DF3FD4679B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95457">
                  <a:off x="5581044" y="2213507"/>
                  <a:ext cx="657992" cy="79704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E196F3F-6E1C-FE00-88A1-761010AA165C}"/>
                </a:ext>
              </a:extLst>
            </p:cNvPr>
            <p:cNvGrpSpPr/>
            <p:nvPr/>
          </p:nvGrpSpPr>
          <p:grpSpPr>
            <a:xfrm>
              <a:off x="1554480" y="2481975"/>
              <a:ext cx="2692400" cy="3523494"/>
              <a:chOff x="1554480" y="2481975"/>
              <a:chExt cx="2692400" cy="3523494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CA437082-5F29-8B9B-7D24-203626BC23AB}"/>
                  </a:ext>
                </a:extLst>
              </p:cNvPr>
              <p:cNvGrpSpPr/>
              <p:nvPr/>
            </p:nvGrpSpPr>
            <p:grpSpPr>
              <a:xfrm>
                <a:off x="1554480" y="3132276"/>
                <a:ext cx="2692400" cy="2873193"/>
                <a:chOff x="571500" y="2775851"/>
                <a:chExt cx="2019300" cy="2154895"/>
              </a:xfrm>
              <a:solidFill>
                <a:schemeClr val="accent5"/>
              </a:solidFill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3FEBE1A-273E-7150-3671-B2F2D12EB79D}"/>
                    </a:ext>
                  </a:extLst>
                </p:cNvPr>
                <p:cNvSpPr/>
                <p:nvPr/>
              </p:nvSpPr>
              <p:spPr>
                <a:xfrm>
                  <a:off x="571500" y="2775851"/>
                  <a:ext cx="1714500" cy="215489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37160" tIns="0" rIns="137160" bIns="274320" rtlCol="0" anchor="b" anchorCtr="1"/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</a:rPr>
                    <a:t>concept in pragmatics branch of linguistics dealing with study of language</a:t>
                  </a:r>
                </a:p>
              </p:txBody>
            </p:sp>
            <p:sp>
              <p:nvSpPr>
                <p:cNvPr id="15" name="Isosceles Triangle 14">
                  <a:extLst>
                    <a:ext uri="{FF2B5EF4-FFF2-40B4-BE49-F238E27FC236}">
                      <a16:creationId xmlns:a16="http://schemas.microsoft.com/office/drawing/2014/main" id="{9E95DCBD-7834-DDFD-3FC6-2776F6095011}"/>
                    </a:ext>
                  </a:extLst>
                </p:cNvPr>
                <p:cNvSpPr/>
                <p:nvPr/>
              </p:nvSpPr>
              <p:spPr>
                <a:xfrm rot="5400000">
                  <a:off x="2133600" y="3700898"/>
                  <a:ext cx="609600" cy="3048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556"/>
                </a:p>
              </p:txBody>
            </p: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78B739B3-8D04-E368-8E65-785812C081AC}"/>
                  </a:ext>
                </a:extLst>
              </p:cNvPr>
              <p:cNvGrpSpPr/>
              <p:nvPr/>
            </p:nvGrpSpPr>
            <p:grpSpPr>
              <a:xfrm>
                <a:off x="2117049" y="2481975"/>
                <a:ext cx="1256146" cy="1094331"/>
                <a:chOff x="2038077" y="2057400"/>
                <a:chExt cx="1256146" cy="1094331"/>
              </a:xfrm>
            </p:grpSpPr>
            <p:sp>
              <p:nvSpPr>
                <p:cNvPr id="23" name="Speech Bubble: Rectangle with Corners Rounded 22">
                  <a:extLst>
                    <a:ext uri="{FF2B5EF4-FFF2-40B4-BE49-F238E27FC236}">
                      <a16:creationId xmlns:a16="http://schemas.microsoft.com/office/drawing/2014/main" id="{A3CCBFEC-D11D-452B-E7F5-19165FD0B7BF}"/>
                    </a:ext>
                  </a:extLst>
                </p:cNvPr>
                <p:cNvSpPr/>
                <p:nvPr/>
              </p:nvSpPr>
              <p:spPr>
                <a:xfrm>
                  <a:off x="2038077" y="2057400"/>
                  <a:ext cx="1256146" cy="1094331"/>
                </a:xfrm>
                <a:prstGeom prst="wedgeRoundRectCallout">
                  <a:avLst>
                    <a:gd name="adj1" fmla="val -11274"/>
                    <a:gd name="adj2" fmla="val 75398"/>
                    <a:gd name="adj3" fmla="val 16667"/>
                  </a:avLst>
                </a:prstGeom>
                <a:solidFill>
                  <a:schemeClr val="accent5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69435278-F61F-9A2E-CF80-70CAA18A788B}"/>
                    </a:ext>
                  </a:extLst>
                </p:cNvPr>
                <p:cNvGrpSpPr/>
                <p:nvPr/>
              </p:nvGrpSpPr>
              <p:grpSpPr>
                <a:xfrm>
                  <a:off x="2193008" y="2223626"/>
                  <a:ext cx="944327" cy="675763"/>
                  <a:chOff x="2193008" y="2223626"/>
                  <a:chExt cx="944327" cy="675763"/>
                </a:xfrm>
              </p:grpSpPr>
              <p:grpSp>
                <p:nvGrpSpPr>
                  <p:cNvPr id="78" name="Group 77">
                    <a:extLst>
                      <a:ext uri="{FF2B5EF4-FFF2-40B4-BE49-F238E27FC236}">
                        <a16:creationId xmlns:a16="http://schemas.microsoft.com/office/drawing/2014/main" id="{5EDE3135-F277-CECF-5DD4-8C4B788FBB5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193008" y="2370848"/>
                    <a:ext cx="494602" cy="528541"/>
                    <a:chOff x="2173570" y="2239492"/>
                    <a:chExt cx="515210" cy="550565"/>
                  </a:xfrm>
                </p:grpSpPr>
                <p:grpSp>
                  <p:nvGrpSpPr>
                    <p:cNvPr id="61" name="Graphic 59" descr="User outline">
                      <a:extLst>
                        <a:ext uri="{FF2B5EF4-FFF2-40B4-BE49-F238E27FC236}">
                          <a16:creationId xmlns:a16="http://schemas.microsoft.com/office/drawing/2014/main" id="{411F875A-9AA9-5600-612E-6B97101F961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231580" y="2270173"/>
                      <a:ext cx="457200" cy="519884"/>
                      <a:chOff x="2480753" y="2250596"/>
                      <a:chExt cx="609600" cy="681734"/>
                    </a:xfrm>
                    <a:solidFill>
                      <a:srgbClr val="000000"/>
                    </a:solidFill>
                  </p:grpSpPr>
                  <p:sp>
                    <p:nvSpPr>
                      <p:cNvPr id="62" name="Freeform: Shape 61">
                        <a:extLst>
                          <a:ext uri="{FF2B5EF4-FFF2-40B4-BE49-F238E27FC236}">
                            <a16:creationId xmlns:a16="http://schemas.microsoft.com/office/drawing/2014/main" id="{08DB9823-7A14-1ABB-2346-8BD96A5E8C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33153" y="2250596"/>
                        <a:ext cx="304800" cy="304800"/>
                      </a:xfrm>
                      <a:custGeom>
                        <a:avLst/>
                        <a:gdLst>
                          <a:gd name="connsiteX0" fmla="*/ 152400 w 304800"/>
                          <a:gd name="connsiteY0" fmla="*/ 19050 h 304800"/>
                          <a:gd name="connsiteX1" fmla="*/ 285750 w 304800"/>
                          <a:gd name="connsiteY1" fmla="*/ 152400 h 304800"/>
                          <a:gd name="connsiteX2" fmla="*/ 152400 w 304800"/>
                          <a:gd name="connsiteY2" fmla="*/ 285750 h 304800"/>
                          <a:gd name="connsiteX3" fmla="*/ 19050 w 304800"/>
                          <a:gd name="connsiteY3" fmla="*/ 152400 h 304800"/>
                          <a:gd name="connsiteX4" fmla="*/ 152400 w 304800"/>
                          <a:gd name="connsiteY4" fmla="*/ 19050 h 304800"/>
                          <a:gd name="connsiteX5" fmla="*/ 152400 w 304800"/>
                          <a:gd name="connsiteY5" fmla="*/ 0 h 304800"/>
                          <a:gd name="connsiteX6" fmla="*/ 0 w 304800"/>
                          <a:gd name="connsiteY6" fmla="*/ 152400 h 304800"/>
                          <a:gd name="connsiteX7" fmla="*/ 152400 w 304800"/>
                          <a:gd name="connsiteY7" fmla="*/ 304800 h 304800"/>
                          <a:gd name="connsiteX8" fmla="*/ 304800 w 304800"/>
                          <a:gd name="connsiteY8" fmla="*/ 152400 h 304800"/>
                          <a:gd name="connsiteX9" fmla="*/ 152400 w 304800"/>
                          <a:gd name="connsiteY9" fmla="*/ 0 h 3048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304800" h="304800">
                            <a:moveTo>
                              <a:pt x="152400" y="19050"/>
                            </a:moveTo>
                            <a:cubicBezTo>
                              <a:pt x="226047" y="19050"/>
                              <a:pt x="285750" y="78753"/>
                              <a:pt x="285750" y="152400"/>
                            </a:cubicBezTo>
                            <a:cubicBezTo>
                              <a:pt x="285750" y="226047"/>
                              <a:pt x="226047" y="285750"/>
                              <a:pt x="152400" y="285750"/>
                            </a:cubicBezTo>
                            <a:cubicBezTo>
                              <a:pt x="78753" y="285750"/>
                              <a:pt x="19050" y="226047"/>
                              <a:pt x="19050" y="152400"/>
                            </a:cubicBezTo>
                            <a:cubicBezTo>
                              <a:pt x="19123" y="78783"/>
                              <a:pt x="78783" y="19123"/>
                              <a:pt x="152400" y="19050"/>
                            </a:cubicBezTo>
                            <a:moveTo>
                              <a:pt x="152400" y="0"/>
                            </a:moveTo>
                            <a:cubicBezTo>
                              <a:pt x="68231" y="0"/>
                              <a:pt x="0" y="68231"/>
                              <a:pt x="0" y="152400"/>
                            </a:cubicBezTo>
                            <a:cubicBezTo>
                              <a:pt x="0" y="236569"/>
                              <a:pt x="68231" y="304800"/>
                              <a:pt x="152400" y="304800"/>
                            </a:cubicBezTo>
                            <a:cubicBezTo>
                              <a:pt x="236569" y="304800"/>
                              <a:pt x="304800" y="236569"/>
                              <a:pt x="304800" y="152400"/>
                            </a:cubicBezTo>
                            <a:cubicBezTo>
                              <a:pt x="304800" y="68231"/>
                              <a:pt x="236569" y="0"/>
                              <a:pt x="152400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19050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" name="Freeform: Shape 62">
                        <a:extLst>
                          <a:ext uri="{FF2B5EF4-FFF2-40B4-BE49-F238E27FC236}">
                            <a16:creationId xmlns:a16="http://schemas.microsoft.com/office/drawing/2014/main" id="{DD6302B4-7BD5-5D25-E601-0568A5B5AF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0753" y="2627530"/>
                        <a:ext cx="609600" cy="304800"/>
                      </a:xfrm>
                      <a:custGeom>
                        <a:avLst/>
                        <a:gdLst>
                          <a:gd name="connsiteX0" fmla="*/ 609600 w 609600"/>
                          <a:gd name="connsiteY0" fmla="*/ 304800 h 304800"/>
                          <a:gd name="connsiteX1" fmla="*/ 590550 w 609600"/>
                          <a:gd name="connsiteY1" fmla="*/ 304800 h 304800"/>
                          <a:gd name="connsiteX2" fmla="*/ 590550 w 609600"/>
                          <a:gd name="connsiteY2" fmla="*/ 157163 h 304800"/>
                          <a:gd name="connsiteX3" fmla="*/ 564594 w 609600"/>
                          <a:gd name="connsiteY3" fmla="*/ 105547 h 304800"/>
                          <a:gd name="connsiteX4" fmla="*/ 423986 w 609600"/>
                          <a:gd name="connsiteY4" fmla="*/ 37148 h 304800"/>
                          <a:gd name="connsiteX5" fmla="*/ 304800 w 609600"/>
                          <a:gd name="connsiteY5" fmla="*/ 19050 h 304800"/>
                          <a:gd name="connsiteX6" fmla="*/ 185509 w 609600"/>
                          <a:gd name="connsiteY6" fmla="*/ 37148 h 304800"/>
                          <a:gd name="connsiteX7" fmla="*/ 44653 w 609600"/>
                          <a:gd name="connsiteY7" fmla="*/ 105727 h 304800"/>
                          <a:gd name="connsiteX8" fmla="*/ 19050 w 609600"/>
                          <a:gd name="connsiteY8" fmla="*/ 157163 h 304800"/>
                          <a:gd name="connsiteX9" fmla="*/ 19050 w 609600"/>
                          <a:gd name="connsiteY9" fmla="*/ 304800 h 304800"/>
                          <a:gd name="connsiteX10" fmla="*/ 0 w 609600"/>
                          <a:gd name="connsiteY10" fmla="*/ 304800 h 304800"/>
                          <a:gd name="connsiteX11" fmla="*/ 0 w 609600"/>
                          <a:gd name="connsiteY11" fmla="*/ 157163 h 304800"/>
                          <a:gd name="connsiteX12" fmla="*/ 33109 w 609600"/>
                          <a:gd name="connsiteY12" fmla="*/ 90668 h 304800"/>
                          <a:gd name="connsiteX13" fmla="*/ 180375 w 609600"/>
                          <a:gd name="connsiteY13" fmla="*/ 18831 h 304800"/>
                          <a:gd name="connsiteX14" fmla="*/ 304800 w 609600"/>
                          <a:gd name="connsiteY14" fmla="*/ 0 h 304800"/>
                          <a:gd name="connsiteX15" fmla="*/ 429339 w 609600"/>
                          <a:gd name="connsiteY15" fmla="*/ 18850 h 304800"/>
                          <a:gd name="connsiteX16" fmla="*/ 576577 w 609600"/>
                          <a:gd name="connsiteY16" fmla="*/ 90726 h 304800"/>
                          <a:gd name="connsiteX17" fmla="*/ 609600 w 609600"/>
                          <a:gd name="connsiteY17" fmla="*/ 157163 h 3048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</a:cxnLst>
                        <a:rect l="l" t="t" r="r" b="b"/>
                        <a:pathLst>
                          <a:path w="609600" h="304800">
                            <a:moveTo>
                              <a:pt x="609600" y="304800"/>
                            </a:moveTo>
                            <a:lnTo>
                              <a:pt x="590550" y="304800"/>
                            </a:lnTo>
                            <a:lnTo>
                              <a:pt x="590550" y="157163"/>
                            </a:lnTo>
                            <a:cubicBezTo>
                              <a:pt x="590097" y="136930"/>
                              <a:pt x="580565" y="117976"/>
                              <a:pt x="564594" y="105547"/>
                            </a:cubicBezTo>
                            <a:cubicBezTo>
                              <a:pt x="522821" y="73493"/>
                              <a:pt x="474991" y="50226"/>
                              <a:pt x="423986" y="37148"/>
                            </a:cubicBezTo>
                            <a:cubicBezTo>
                              <a:pt x="385369" y="25264"/>
                              <a:pt x="345204" y="19165"/>
                              <a:pt x="304800" y="19050"/>
                            </a:cubicBezTo>
                            <a:cubicBezTo>
                              <a:pt x="264408" y="19751"/>
                              <a:pt x="224291" y="25838"/>
                              <a:pt x="185509" y="37148"/>
                            </a:cubicBezTo>
                            <a:cubicBezTo>
                              <a:pt x="135037" y="51930"/>
                              <a:pt x="87419" y="75115"/>
                              <a:pt x="44653" y="105727"/>
                            </a:cubicBezTo>
                            <a:cubicBezTo>
                              <a:pt x="28844" y="118171"/>
                              <a:pt x="19447" y="137048"/>
                              <a:pt x="19050" y="157163"/>
                            </a:cubicBezTo>
                            <a:lnTo>
                              <a:pt x="19050" y="304800"/>
                            </a:lnTo>
                            <a:lnTo>
                              <a:pt x="0" y="304800"/>
                            </a:lnTo>
                            <a:lnTo>
                              <a:pt x="0" y="157163"/>
                            </a:lnTo>
                            <a:cubicBezTo>
                              <a:pt x="472" y="131146"/>
                              <a:pt x="12633" y="106725"/>
                              <a:pt x="33109" y="90668"/>
                            </a:cubicBezTo>
                            <a:cubicBezTo>
                              <a:pt x="77795" y="58590"/>
                              <a:pt x="127586" y="34301"/>
                              <a:pt x="180375" y="18831"/>
                            </a:cubicBezTo>
                            <a:cubicBezTo>
                              <a:pt x="220827" y="7045"/>
                              <a:pt x="262672" y="712"/>
                              <a:pt x="304800" y="0"/>
                            </a:cubicBezTo>
                            <a:cubicBezTo>
                              <a:pt x="347016" y="104"/>
                              <a:pt x="388984" y="6456"/>
                              <a:pt x="429339" y="18850"/>
                            </a:cubicBezTo>
                            <a:cubicBezTo>
                              <a:pt x="482770" y="32617"/>
                              <a:pt x="532856" y="57067"/>
                              <a:pt x="576577" y="90726"/>
                            </a:cubicBezTo>
                            <a:cubicBezTo>
                              <a:pt x="597012" y="106781"/>
                              <a:pt x="609139" y="131178"/>
                              <a:pt x="609600" y="157163"/>
                            </a:cubicBez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19050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74" name="Group 73">
                      <a:extLst>
                        <a:ext uri="{FF2B5EF4-FFF2-40B4-BE49-F238E27FC236}">
                          <a16:creationId xmlns:a16="http://schemas.microsoft.com/office/drawing/2014/main" id="{476AC371-58F7-C8D1-3B1B-0310F3AA6AB6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 flipH="1">
                      <a:off x="2173570" y="2239492"/>
                      <a:ext cx="134350" cy="259120"/>
                      <a:chOff x="3521013" y="3341899"/>
                      <a:chExt cx="183714" cy="354330"/>
                    </a:xfrm>
                    <a:solidFill>
                      <a:schemeClr val="bg1"/>
                    </a:solidFill>
                  </p:grpSpPr>
                  <p:sp>
                    <p:nvSpPr>
                      <p:cNvPr id="71" name="Freeform: Shape 70">
                        <a:extLst>
                          <a:ext uri="{FF2B5EF4-FFF2-40B4-BE49-F238E27FC236}">
                            <a16:creationId xmlns:a16="http://schemas.microsoft.com/office/drawing/2014/main" id="{4725DF0E-E788-7240-774E-57DD22085A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94356" y="3341899"/>
                        <a:ext cx="110371" cy="354330"/>
                      </a:xfrm>
                      <a:custGeom>
                        <a:avLst/>
                        <a:gdLst>
                          <a:gd name="connsiteX0" fmla="*/ 37148 w 110371"/>
                          <a:gd name="connsiteY0" fmla="*/ 0 h 354330"/>
                          <a:gd name="connsiteX1" fmla="*/ 0 w 110371"/>
                          <a:gd name="connsiteY1" fmla="*/ 37148 h 354330"/>
                          <a:gd name="connsiteX2" fmla="*/ 0 w 110371"/>
                          <a:gd name="connsiteY2" fmla="*/ 317183 h 354330"/>
                          <a:gd name="connsiteX3" fmla="*/ 37148 w 110371"/>
                          <a:gd name="connsiteY3" fmla="*/ 354330 h 354330"/>
                          <a:gd name="connsiteX4" fmla="*/ 37148 w 110371"/>
                          <a:gd name="connsiteY4" fmla="*/ 0 h 35433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0371" h="354330">
                            <a:moveTo>
                              <a:pt x="37148" y="0"/>
                            </a:moveTo>
                            <a:lnTo>
                              <a:pt x="0" y="37148"/>
                            </a:lnTo>
                            <a:cubicBezTo>
                              <a:pt x="77152" y="114300"/>
                              <a:pt x="77152" y="240030"/>
                              <a:pt x="0" y="317183"/>
                            </a:cubicBezTo>
                            <a:lnTo>
                              <a:pt x="37148" y="354330"/>
                            </a:lnTo>
                            <a:cubicBezTo>
                              <a:pt x="134302" y="256223"/>
                              <a:pt x="135255" y="98107"/>
                              <a:pt x="37148" y="0"/>
                            </a:cubicBezTo>
                            <a:close/>
                          </a:path>
                        </a:pathLst>
                      </a:custGeom>
                      <a:grpFill/>
                      <a:ln w="9525" cap="flat">
                        <a:solidFill>
                          <a:schemeClr val="accent5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2" name="Freeform: Shape 71">
                        <a:extLst>
                          <a:ext uri="{FF2B5EF4-FFF2-40B4-BE49-F238E27FC236}">
                            <a16:creationId xmlns:a16="http://schemas.microsoft.com/office/drawing/2014/main" id="{8C19ACBF-C039-9F3F-43DA-4A47AAD0F2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21013" y="3418099"/>
                        <a:ext cx="79897" cy="204787"/>
                      </a:xfrm>
                      <a:custGeom>
                        <a:avLst/>
                        <a:gdLst>
                          <a:gd name="connsiteX0" fmla="*/ 0 w 79897"/>
                          <a:gd name="connsiteY0" fmla="*/ 167640 h 204787"/>
                          <a:gd name="connsiteX1" fmla="*/ 37147 w 79897"/>
                          <a:gd name="connsiteY1" fmla="*/ 204788 h 204787"/>
                          <a:gd name="connsiteX2" fmla="*/ 39053 w 79897"/>
                          <a:gd name="connsiteY2" fmla="*/ 1905 h 204787"/>
                          <a:gd name="connsiteX3" fmla="*/ 37147 w 79897"/>
                          <a:gd name="connsiteY3" fmla="*/ 0 h 204787"/>
                          <a:gd name="connsiteX4" fmla="*/ 0 w 79897"/>
                          <a:gd name="connsiteY4" fmla="*/ 37148 h 204787"/>
                          <a:gd name="connsiteX5" fmla="*/ 0 w 79897"/>
                          <a:gd name="connsiteY5" fmla="*/ 167640 h 2047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79897" h="204787">
                            <a:moveTo>
                              <a:pt x="0" y="167640"/>
                            </a:moveTo>
                            <a:lnTo>
                              <a:pt x="37147" y="204788"/>
                            </a:lnTo>
                            <a:cubicBezTo>
                              <a:pt x="93345" y="149543"/>
                              <a:pt x="94297" y="58103"/>
                              <a:pt x="39053" y="1905"/>
                            </a:cubicBezTo>
                            <a:cubicBezTo>
                              <a:pt x="38100" y="953"/>
                              <a:pt x="37147" y="0"/>
                              <a:pt x="37147" y="0"/>
                            </a:cubicBezTo>
                            <a:lnTo>
                              <a:pt x="0" y="37148"/>
                            </a:lnTo>
                            <a:cubicBezTo>
                              <a:pt x="36195" y="73343"/>
                              <a:pt x="36195" y="131445"/>
                              <a:pt x="0" y="167640"/>
                            </a:cubicBezTo>
                            <a:close/>
                          </a:path>
                        </a:pathLst>
                      </a:custGeom>
                      <a:grpFill/>
                      <a:ln w="9525" cap="flat">
                        <a:solidFill>
                          <a:schemeClr val="accent5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9" name="Group 78">
                    <a:extLst>
                      <a:ext uri="{FF2B5EF4-FFF2-40B4-BE49-F238E27FC236}">
                        <a16:creationId xmlns:a16="http://schemas.microsoft.com/office/drawing/2014/main" id="{9ACD6B92-CE55-FB7D-A4E7-98AE36A0146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672561" y="2223626"/>
                    <a:ext cx="464774" cy="496668"/>
                    <a:chOff x="2173570" y="2239492"/>
                    <a:chExt cx="515210" cy="550565"/>
                  </a:xfrm>
                </p:grpSpPr>
                <p:grpSp>
                  <p:nvGrpSpPr>
                    <p:cNvPr id="80" name="Graphic 59" descr="User outline">
                      <a:extLst>
                        <a:ext uri="{FF2B5EF4-FFF2-40B4-BE49-F238E27FC236}">
                          <a16:creationId xmlns:a16="http://schemas.microsoft.com/office/drawing/2014/main" id="{2080DF6B-65E3-74A8-FD09-21E22FCA986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231580" y="2270173"/>
                      <a:ext cx="457200" cy="519884"/>
                      <a:chOff x="2480753" y="2250596"/>
                      <a:chExt cx="609600" cy="681734"/>
                    </a:xfrm>
                    <a:solidFill>
                      <a:srgbClr val="000000"/>
                    </a:solidFill>
                  </p:grpSpPr>
                  <p:sp>
                    <p:nvSpPr>
                      <p:cNvPr id="84" name="Freeform: Shape 83">
                        <a:extLst>
                          <a:ext uri="{FF2B5EF4-FFF2-40B4-BE49-F238E27FC236}">
                            <a16:creationId xmlns:a16="http://schemas.microsoft.com/office/drawing/2014/main" id="{07AC50C8-9040-97D5-C421-F1430A629B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33153" y="2250596"/>
                        <a:ext cx="304800" cy="304800"/>
                      </a:xfrm>
                      <a:custGeom>
                        <a:avLst/>
                        <a:gdLst>
                          <a:gd name="connsiteX0" fmla="*/ 152400 w 304800"/>
                          <a:gd name="connsiteY0" fmla="*/ 19050 h 304800"/>
                          <a:gd name="connsiteX1" fmla="*/ 285750 w 304800"/>
                          <a:gd name="connsiteY1" fmla="*/ 152400 h 304800"/>
                          <a:gd name="connsiteX2" fmla="*/ 152400 w 304800"/>
                          <a:gd name="connsiteY2" fmla="*/ 285750 h 304800"/>
                          <a:gd name="connsiteX3" fmla="*/ 19050 w 304800"/>
                          <a:gd name="connsiteY3" fmla="*/ 152400 h 304800"/>
                          <a:gd name="connsiteX4" fmla="*/ 152400 w 304800"/>
                          <a:gd name="connsiteY4" fmla="*/ 19050 h 304800"/>
                          <a:gd name="connsiteX5" fmla="*/ 152400 w 304800"/>
                          <a:gd name="connsiteY5" fmla="*/ 0 h 304800"/>
                          <a:gd name="connsiteX6" fmla="*/ 0 w 304800"/>
                          <a:gd name="connsiteY6" fmla="*/ 152400 h 304800"/>
                          <a:gd name="connsiteX7" fmla="*/ 152400 w 304800"/>
                          <a:gd name="connsiteY7" fmla="*/ 304800 h 304800"/>
                          <a:gd name="connsiteX8" fmla="*/ 304800 w 304800"/>
                          <a:gd name="connsiteY8" fmla="*/ 152400 h 304800"/>
                          <a:gd name="connsiteX9" fmla="*/ 152400 w 304800"/>
                          <a:gd name="connsiteY9" fmla="*/ 0 h 3048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304800" h="304800">
                            <a:moveTo>
                              <a:pt x="152400" y="19050"/>
                            </a:moveTo>
                            <a:cubicBezTo>
                              <a:pt x="226047" y="19050"/>
                              <a:pt x="285750" y="78753"/>
                              <a:pt x="285750" y="152400"/>
                            </a:cubicBezTo>
                            <a:cubicBezTo>
                              <a:pt x="285750" y="226047"/>
                              <a:pt x="226047" y="285750"/>
                              <a:pt x="152400" y="285750"/>
                            </a:cubicBezTo>
                            <a:cubicBezTo>
                              <a:pt x="78753" y="285750"/>
                              <a:pt x="19050" y="226047"/>
                              <a:pt x="19050" y="152400"/>
                            </a:cubicBezTo>
                            <a:cubicBezTo>
                              <a:pt x="19123" y="78783"/>
                              <a:pt x="78783" y="19123"/>
                              <a:pt x="152400" y="19050"/>
                            </a:cubicBezTo>
                            <a:moveTo>
                              <a:pt x="152400" y="0"/>
                            </a:moveTo>
                            <a:cubicBezTo>
                              <a:pt x="68231" y="0"/>
                              <a:pt x="0" y="68231"/>
                              <a:pt x="0" y="152400"/>
                            </a:cubicBezTo>
                            <a:cubicBezTo>
                              <a:pt x="0" y="236569"/>
                              <a:pt x="68231" y="304800"/>
                              <a:pt x="152400" y="304800"/>
                            </a:cubicBezTo>
                            <a:cubicBezTo>
                              <a:pt x="236569" y="304800"/>
                              <a:pt x="304800" y="236569"/>
                              <a:pt x="304800" y="152400"/>
                            </a:cubicBezTo>
                            <a:cubicBezTo>
                              <a:pt x="304800" y="68231"/>
                              <a:pt x="236569" y="0"/>
                              <a:pt x="152400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19050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85" name="Freeform: Shape 84">
                        <a:extLst>
                          <a:ext uri="{FF2B5EF4-FFF2-40B4-BE49-F238E27FC236}">
                            <a16:creationId xmlns:a16="http://schemas.microsoft.com/office/drawing/2014/main" id="{C2617228-6EE0-5BDC-E600-CBCB4464A4E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0753" y="2627530"/>
                        <a:ext cx="609600" cy="304800"/>
                      </a:xfrm>
                      <a:custGeom>
                        <a:avLst/>
                        <a:gdLst>
                          <a:gd name="connsiteX0" fmla="*/ 609600 w 609600"/>
                          <a:gd name="connsiteY0" fmla="*/ 304800 h 304800"/>
                          <a:gd name="connsiteX1" fmla="*/ 590550 w 609600"/>
                          <a:gd name="connsiteY1" fmla="*/ 304800 h 304800"/>
                          <a:gd name="connsiteX2" fmla="*/ 590550 w 609600"/>
                          <a:gd name="connsiteY2" fmla="*/ 157163 h 304800"/>
                          <a:gd name="connsiteX3" fmla="*/ 564594 w 609600"/>
                          <a:gd name="connsiteY3" fmla="*/ 105547 h 304800"/>
                          <a:gd name="connsiteX4" fmla="*/ 423986 w 609600"/>
                          <a:gd name="connsiteY4" fmla="*/ 37148 h 304800"/>
                          <a:gd name="connsiteX5" fmla="*/ 304800 w 609600"/>
                          <a:gd name="connsiteY5" fmla="*/ 19050 h 304800"/>
                          <a:gd name="connsiteX6" fmla="*/ 185509 w 609600"/>
                          <a:gd name="connsiteY6" fmla="*/ 37148 h 304800"/>
                          <a:gd name="connsiteX7" fmla="*/ 44653 w 609600"/>
                          <a:gd name="connsiteY7" fmla="*/ 105727 h 304800"/>
                          <a:gd name="connsiteX8" fmla="*/ 19050 w 609600"/>
                          <a:gd name="connsiteY8" fmla="*/ 157163 h 304800"/>
                          <a:gd name="connsiteX9" fmla="*/ 19050 w 609600"/>
                          <a:gd name="connsiteY9" fmla="*/ 304800 h 304800"/>
                          <a:gd name="connsiteX10" fmla="*/ 0 w 609600"/>
                          <a:gd name="connsiteY10" fmla="*/ 304800 h 304800"/>
                          <a:gd name="connsiteX11" fmla="*/ 0 w 609600"/>
                          <a:gd name="connsiteY11" fmla="*/ 157163 h 304800"/>
                          <a:gd name="connsiteX12" fmla="*/ 33109 w 609600"/>
                          <a:gd name="connsiteY12" fmla="*/ 90668 h 304800"/>
                          <a:gd name="connsiteX13" fmla="*/ 180375 w 609600"/>
                          <a:gd name="connsiteY13" fmla="*/ 18831 h 304800"/>
                          <a:gd name="connsiteX14" fmla="*/ 304800 w 609600"/>
                          <a:gd name="connsiteY14" fmla="*/ 0 h 304800"/>
                          <a:gd name="connsiteX15" fmla="*/ 429339 w 609600"/>
                          <a:gd name="connsiteY15" fmla="*/ 18850 h 304800"/>
                          <a:gd name="connsiteX16" fmla="*/ 576577 w 609600"/>
                          <a:gd name="connsiteY16" fmla="*/ 90726 h 304800"/>
                          <a:gd name="connsiteX17" fmla="*/ 609600 w 609600"/>
                          <a:gd name="connsiteY17" fmla="*/ 157163 h 3048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</a:cxnLst>
                        <a:rect l="l" t="t" r="r" b="b"/>
                        <a:pathLst>
                          <a:path w="609600" h="304800">
                            <a:moveTo>
                              <a:pt x="609600" y="304800"/>
                            </a:moveTo>
                            <a:lnTo>
                              <a:pt x="590550" y="304800"/>
                            </a:lnTo>
                            <a:lnTo>
                              <a:pt x="590550" y="157163"/>
                            </a:lnTo>
                            <a:cubicBezTo>
                              <a:pt x="590097" y="136930"/>
                              <a:pt x="580565" y="117976"/>
                              <a:pt x="564594" y="105547"/>
                            </a:cubicBezTo>
                            <a:cubicBezTo>
                              <a:pt x="522821" y="73493"/>
                              <a:pt x="474991" y="50226"/>
                              <a:pt x="423986" y="37148"/>
                            </a:cubicBezTo>
                            <a:cubicBezTo>
                              <a:pt x="385369" y="25264"/>
                              <a:pt x="345204" y="19165"/>
                              <a:pt x="304800" y="19050"/>
                            </a:cubicBezTo>
                            <a:cubicBezTo>
                              <a:pt x="264408" y="19751"/>
                              <a:pt x="224291" y="25838"/>
                              <a:pt x="185509" y="37148"/>
                            </a:cubicBezTo>
                            <a:cubicBezTo>
                              <a:pt x="135037" y="51930"/>
                              <a:pt x="87419" y="75115"/>
                              <a:pt x="44653" y="105727"/>
                            </a:cubicBezTo>
                            <a:cubicBezTo>
                              <a:pt x="28844" y="118171"/>
                              <a:pt x="19447" y="137048"/>
                              <a:pt x="19050" y="157163"/>
                            </a:cubicBezTo>
                            <a:lnTo>
                              <a:pt x="19050" y="304800"/>
                            </a:lnTo>
                            <a:lnTo>
                              <a:pt x="0" y="304800"/>
                            </a:lnTo>
                            <a:lnTo>
                              <a:pt x="0" y="157163"/>
                            </a:lnTo>
                            <a:cubicBezTo>
                              <a:pt x="472" y="131146"/>
                              <a:pt x="12633" y="106725"/>
                              <a:pt x="33109" y="90668"/>
                            </a:cubicBezTo>
                            <a:cubicBezTo>
                              <a:pt x="77795" y="58590"/>
                              <a:pt x="127586" y="34301"/>
                              <a:pt x="180375" y="18831"/>
                            </a:cubicBezTo>
                            <a:cubicBezTo>
                              <a:pt x="220827" y="7045"/>
                              <a:pt x="262672" y="712"/>
                              <a:pt x="304800" y="0"/>
                            </a:cubicBezTo>
                            <a:cubicBezTo>
                              <a:pt x="347016" y="104"/>
                              <a:pt x="388984" y="6456"/>
                              <a:pt x="429339" y="18850"/>
                            </a:cubicBezTo>
                            <a:cubicBezTo>
                              <a:pt x="482770" y="32617"/>
                              <a:pt x="532856" y="57067"/>
                              <a:pt x="576577" y="90726"/>
                            </a:cubicBezTo>
                            <a:cubicBezTo>
                              <a:pt x="597012" y="106781"/>
                              <a:pt x="609139" y="131178"/>
                              <a:pt x="609600" y="157163"/>
                            </a:cubicBez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19050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81" name="Group 80">
                      <a:extLst>
                        <a:ext uri="{FF2B5EF4-FFF2-40B4-BE49-F238E27FC236}">
                          <a16:creationId xmlns:a16="http://schemas.microsoft.com/office/drawing/2014/main" id="{7F3D7D8C-1B63-7D54-9243-DEEEDF209A02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 flipH="1">
                      <a:off x="2173570" y="2239492"/>
                      <a:ext cx="134350" cy="259120"/>
                      <a:chOff x="3521013" y="3341899"/>
                      <a:chExt cx="183714" cy="354330"/>
                    </a:xfrm>
                    <a:solidFill>
                      <a:schemeClr val="bg1"/>
                    </a:solidFill>
                  </p:grpSpPr>
                  <p:sp>
                    <p:nvSpPr>
                      <p:cNvPr id="82" name="Freeform: Shape 81">
                        <a:extLst>
                          <a:ext uri="{FF2B5EF4-FFF2-40B4-BE49-F238E27FC236}">
                            <a16:creationId xmlns:a16="http://schemas.microsoft.com/office/drawing/2014/main" id="{B7831F26-A6BA-C8C3-9BD0-EFEBDD6437F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94356" y="3341899"/>
                        <a:ext cx="110371" cy="354330"/>
                      </a:xfrm>
                      <a:custGeom>
                        <a:avLst/>
                        <a:gdLst>
                          <a:gd name="connsiteX0" fmla="*/ 37148 w 110371"/>
                          <a:gd name="connsiteY0" fmla="*/ 0 h 354330"/>
                          <a:gd name="connsiteX1" fmla="*/ 0 w 110371"/>
                          <a:gd name="connsiteY1" fmla="*/ 37148 h 354330"/>
                          <a:gd name="connsiteX2" fmla="*/ 0 w 110371"/>
                          <a:gd name="connsiteY2" fmla="*/ 317183 h 354330"/>
                          <a:gd name="connsiteX3" fmla="*/ 37148 w 110371"/>
                          <a:gd name="connsiteY3" fmla="*/ 354330 h 354330"/>
                          <a:gd name="connsiteX4" fmla="*/ 37148 w 110371"/>
                          <a:gd name="connsiteY4" fmla="*/ 0 h 35433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0371" h="354330">
                            <a:moveTo>
                              <a:pt x="37148" y="0"/>
                            </a:moveTo>
                            <a:lnTo>
                              <a:pt x="0" y="37148"/>
                            </a:lnTo>
                            <a:cubicBezTo>
                              <a:pt x="77152" y="114300"/>
                              <a:pt x="77152" y="240030"/>
                              <a:pt x="0" y="317183"/>
                            </a:cubicBezTo>
                            <a:lnTo>
                              <a:pt x="37148" y="354330"/>
                            </a:lnTo>
                            <a:cubicBezTo>
                              <a:pt x="134302" y="256223"/>
                              <a:pt x="135255" y="98107"/>
                              <a:pt x="37148" y="0"/>
                            </a:cubicBezTo>
                            <a:close/>
                          </a:path>
                        </a:pathLst>
                      </a:custGeom>
                      <a:grpFill/>
                      <a:ln w="9525" cap="flat">
                        <a:solidFill>
                          <a:schemeClr val="accent5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3" name="Freeform: Shape 82">
                        <a:extLst>
                          <a:ext uri="{FF2B5EF4-FFF2-40B4-BE49-F238E27FC236}">
                            <a16:creationId xmlns:a16="http://schemas.microsoft.com/office/drawing/2014/main" id="{E02B85A2-EA20-C05D-A6DF-B4AB5CE331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21013" y="3418099"/>
                        <a:ext cx="79897" cy="204787"/>
                      </a:xfrm>
                      <a:custGeom>
                        <a:avLst/>
                        <a:gdLst>
                          <a:gd name="connsiteX0" fmla="*/ 0 w 79897"/>
                          <a:gd name="connsiteY0" fmla="*/ 167640 h 204787"/>
                          <a:gd name="connsiteX1" fmla="*/ 37147 w 79897"/>
                          <a:gd name="connsiteY1" fmla="*/ 204788 h 204787"/>
                          <a:gd name="connsiteX2" fmla="*/ 39053 w 79897"/>
                          <a:gd name="connsiteY2" fmla="*/ 1905 h 204787"/>
                          <a:gd name="connsiteX3" fmla="*/ 37147 w 79897"/>
                          <a:gd name="connsiteY3" fmla="*/ 0 h 204787"/>
                          <a:gd name="connsiteX4" fmla="*/ 0 w 79897"/>
                          <a:gd name="connsiteY4" fmla="*/ 37148 h 204787"/>
                          <a:gd name="connsiteX5" fmla="*/ 0 w 79897"/>
                          <a:gd name="connsiteY5" fmla="*/ 167640 h 2047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79897" h="204787">
                            <a:moveTo>
                              <a:pt x="0" y="167640"/>
                            </a:moveTo>
                            <a:lnTo>
                              <a:pt x="37147" y="204788"/>
                            </a:lnTo>
                            <a:cubicBezTo>
                              <a:pt x="93345" y="149543"/>
                              <a:pt x="94297" y="58103"/>
                              <a:pt x="39053" y="1905"/>
                            </a:cubicBezTo>
                            <a:cubicBezTo>
                              <a:pt x="38100" y="953"/>
                              <a:pt x="37147" y="0"/>
                              <a:pt x="37147" y="0"/>
                            </a:cubicBezTo>
                            <a:lnTo>
                              <a:pt x="0" y="37148"/>
                            </a:lnTo>
                            <a:cubicBezTo>
                              <a:pt x="36195" y="73343"/>
                              <a:pt x="36195" y="131445"/>
                              <a:pt x="0" y="167640"/>
                            </a:cubicBezTo>
                            <a:close/>
                          </a:path>
                        </a:pathLst>
                      </a:custGeom>
                      <a:grpFill/>
                      <a:ln w="9525" cap="flat">
                        <a:solidFill>
                          <a:schemeClr val="accent5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523085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662F6A-51F0-929C-C3DD-3DCBFB1DF028}"/>
              </a:ext>
            </a:extLst>
          </p:cNvPr>
          <p:cNvSpPr txBox="1"/>
          <p:nvPr/>
        </p:nvSpPr>
        <p:spPr>
          <a:xfrm>
            <a:off x="711200" y="1062706"/>
            <a:ext cx="107696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3754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3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Role of Conversational Implicature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C92AA7-F5B9-A4AF-5184-8806FC8D99B2}"/>
              </a:ext>
            </a:extLst>
          </p:cNvPr>
          <p:cNvSpPr txBox="1"/>
          <p:nvPr/>
        </p:nvSpPr>
        <p:spPr>
          <a:xfrm>
            <a:off x="711200" y="1597223"/>
            <a:ext cx="107696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3754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2366"/>
                </a:solidFill>
                <a:latin typeface="Arial" panose="020B0604020202020204"/>
              </a:rPr>
              <a:t>Some Illustrative Examples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3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8B1A90-6F64-447B-B547-A469A3F37DE2}"/>
              </a:ext>
            </a:extLst>
          </p:cNvPr>
          <p:cNvGrpSpPr>
            <a:grpSpLocks noChangeAspect="1"/>
          </p:cNvGrpSpPr>
          <p:nvPr/>
        </p:nvGrpSpPr>
        <p:grpSpPr>
          <a:xfrm>
            <a:off x="1050969" y="2644982"/>
            <a:ext cx="10108599" cy="3082847"/>
            <a:chOff x="1524000" y="2707392"/>
            <a:chExt cx="9112313" cy="277900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1157E81-C85B-DBA3-5A64-0531F8535F53}"/>
                </a:ext>
              </a:extLst>
            </p:cNvPr>
            <p:cNvGrpSpPr/>
            <p:nvPr/>
          </p:nvGrpSpPr>
          <p:grpSpPr>
            <a:xfrm>
              <a:off x="1524000" y="2707392"/>
              <a:ext cx="2776396" cy="2777340"/>
              <a:chOff x="1066800" y="2590800"/>
              <a:chExt cx="2776396" cy="2777340"/>
            </a:xfrm>
          </p:grpSpPr>
          <p:sp>
            <p:nvSpPr>
              <p:cNvPr id="4" name="Speech Bubble: Oval 3">
                <a:extLst>
                  <a:ext uri="{FF2B5EF4-FFF2-40B4-BE49-F238E27FC236}">
                    <a16:creationId xmlns:a16="http://schemas.microsoft.com/office/drawing/2014/main" id="{8239B33A-07D7-99F1-0542-14F0A3C68AA1}"/>
                  </a:ext>
                </a:extLst>
              </p:cNvPr>
              <p:cNvSpPr/>
              <p:nvPr/>
            </p:nvSpPr>
            <p:spPr>
              <a:xfrm>
                <a:off x="1066800" y="2590800"/>
                <a:ext cx="1981200" cy="1676400"/>
              </a:xfrm>
              <a:prstGeom prst="wedgeEllipseCallou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82880" rIns="0" bIns="0" rtlCol="0" anchor="t" anchorCtr="1"/>
              <a:lstStyle/>
              <a:p>
                <a:pPr algn="ctr"/>
                <a:r>
                  <a:rPr lang="en-US" sz="1800" dirty="0"/>
                  <a:t>Will you be joining us for dinner tonight?</a:t>
                </a:r>
              </a:p>
            </p:txBody>
          </p:sp>
          <p:sp>
            <p:nvSpPr>
              <p:cNvPr id="5" name="Speech Bubble: Oval 4">
                <a:extLst>
                  <a:ext uri="{FF2B5EF4-FFF2-40B4-BE49-F238E27FC236}">
                    <a16:creationId xmlns:a16="http://schemas.microsoft.com/office/drawing/2014/main" id="{1CFD62AC-BD33-9488-EB5C-98B10E85C816}"/>
                  </a:ext>
                </a:extLst>
              </p:cNvPr>
              <p:cNvSpPr/>
              <p:nvPr/>
            </p:nvSpPr>
            <p:spPr>
              <a:xfrm flipH="1">
                <a:off x="2057400" y="3920340"/>
                <a:ext cx="1785796" cy="1447800"/>
              </a:xfrm>
              <a:prstGeom prst="wedgeEllipseCallout">
                <a:avLst/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1800" dirty="0"/>
                  <a:t>I have </a:t>
                </a:r>
                <a:br>
                  <a:rPr lang="en-US" sz="1800" dirty="0"/>
                </a:br>
                <a:r>
                  <a:rPr lang="en-US" sz="1800" dirty="0"/>
                  <a:t>some work </a:t>
                </a:r>
                <a:br>
                  <a:rPr lang="en-US" sz="1800" dirty="0"/>
                </a:br>
                <a:r>
                  <a:rPr lang="en-US" sz="1800" dirty="0"/>
                  <a:t>to finish.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BD07605-0C31-BD5B-CA20-4FEC3F0F5531}"/>
                </a:ext>
              </a:extLst>
            </p:cNvPr>
            <p:cNvGrpSpPr/>
            <p:nvPr/>
          </p:nvGrpSpPr>
          <p:grpSpPr>
            <a:xfrm>
              <a:off x="7859917" y="2707392"/>
              <a:ext cx="2776396" cy="2777340"/>
              <a:chOff x="1066800" y="2590800"/>
              <a:chExt cx="2776396" cy="2777340"/>
            </a:xfrm>
          </p:grpSpPr>
          <p:sp>
            <p:nvSpPr>
              <p:cNvPr id="19" name="Speech Bubble: Oval 18">
                <a:extLst>
                  <a:ext uri="{FF2B5EF4-FFF2-40B4-BE49-F238E27FC236}">
                    <a16:creationId xmlns:a16="http://schemas.microsoft.com/office/drawing/2014/main" id="{976318FB-F368-8829-BD2F-21F92DFCD74F}"/>
                  </a:ext>
                </a:extLst>
              </p:cNvPr>
              <p:cNvSpPr/>
              <p:nvPr/>
            </p:nvSpPr>
            <p:spPr>
              <a:xfrm>
                <a:off x="1066800" y="2590800"/>
                <a:ext cx="1981200" cy="1676400"/>
              </a:xfrm>
              <a:prstGeom prst="wedgeEllipseCallou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82880" rIns="0" bIns="0" rtlCol="0" anchor="t" anchorCtr="1"/>
              <a:lstStyle/>
              <a:p>
                <a:pPr algn="ctr"/>
                <a:r>
                  <a:rPr lang="en-US" sz="1800" dirty="0"/>
                  <a:t>How did </a:t>
                </a:r>
                <a:br>
                  <a:rPr lang="en-US" sz="1800" dirty="0"/>
                </a:br>
                <a:r>
                  <a:rPr lang="en-US" sz="1800" dirty="0"/>
                  <a:t>you like my presentation?</a:t>
                </a:r>
              </a:p>
            </p:txBody>
          </p:sp>
          <p:sp>
            <p:nvSpPr>
              <p:cNvPr id="20" name="Speech Bubble: Oval 19">
                <a:extLst>
                  <a:ext uri="{FF2B5EF4-FFF2-40B4-BE49-F238E27FC236}">
                    <a16:creationId xmlns:a16="http://schemas.microsoft.com/office/drawing/2014/main" id="{85CA1261-8DA3-2B38-D349-877FCD362731}"/>
                  </a:ext>
                </a:extLst>
              </p:cNvPr>
              <p:cNvSpPr/>
              <p:nvPr/>
            </p:nvSpPr>
            <p:spPr>
              <a:xfrm flipH="1">
                <a:off x="2057400" y="3920340"/>
                <a:ext cx="1785796" cy="1447800"/>
              </a:xfrm>
              <a:prstGeom prst="wedgeEllipseCallout">
                <a:avLst/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1800" dirty="0"/>
                  <a:t>You covered a lot of information.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DA994A9-49D9-C7B7-E1A7-EA940A544925}"/>
                </a:ext>
              </a:extLst>
            </p:cNvPr>
            <p:cNvGrpSpPr/>
            <p:nvPr/>
          </p:nvGrpSpPr>
          <p:grpSpPr>
            <a:xfrm>
              <a:off x="4689695" y="2707392"/>
              <a:ext cx="2776396" cy="2779008"/>
              <a:chOff x="1066800" y="2590800"/>
              <a:chExt cx="2776396" cy="2779008"/>
            </a:xfrm>
          </p:grpSpPr>
          <p:sp>
            <p:nvSpPr>
              <p:cNvPr id="28" name="Speech Bubble: Oval 27">
                <a:extLst>
                  <a:ext uri="{FF2B5EF4-FFF2-40B4-BE49-F238E27FC236}">
                    <a16:creationId xmlns:a16="http://schemas.microsoft.com/office/drawing/2014/main" id="{9BC20B1B-A7E2-10E3-438A-C7B8A4A68B63}"/>
                  </a:ext>
                </a:extLst>
              </p:cNvPr>
              <p:cNvSpPr/>
              <p:nvPr/>
            </p:nvSpPr>
            <p:spPr>
              <a:xfrm>
                <a:off x="1066800" y="2590800"/>
                <a:ext cx="1981200" cy="1676400"/>
              </a:xfrm>
              <a:prstGeom prst="wedgeEllipseCallou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82880" rIns="0" bIns="0" rtlCol="0" anchor="t" anchorCtr="1"/>
              <a:lstStyle/>
              <a:p>
                <a:pPr algn="ctr"/>
                <a:r>
                  <a:rPr lang="en-US" sz="1800" dirty="0"/>
                  <a:t>What do </a:t>
                </a:r>
                <a:br>
                  <a:rPr lang="en-US" sz="1800" dirty="0"/>
                </a:br>
                <a:r>
                  <a:rPr lang="en-US" sz="1800" dirty="0"/>
                  <a:t>you think of my new haircut?</a:t>
                </a:r>
              </a:p>
            </p:txBody>
          </p:sp>
          <p:sp>
            <p:nvSpPr>
              <p:cNvPr id="29" name="Speech Bubble: Oval 28">
                <a:extLst>
                  <a:ext uri="{FF2B5EF4-FFF2-40B4-BE49-F238E27FC236}">
                    <a16:creationId xmlns:a16="http://schemas.microsoft.com/office/drawing/2014/main" id="{6ECD88EC-891A-FE25-4F50-9182FE3B54E1}"/>
                  </a:ext>
                </a:extLst>
              </p:cNvPr>
              <p:cNvSpPr/>
              <p:nvPr/>
            </p:nvSpPr>
            <p:spPr>
              <a:xfrm flipH="1">
                <a:off x="2057400" y="3922008"/>
                <a:ext cx="1785796" cy="1447800"/>
              </a:xfrm>
              <a:prstGeom prst="wedgeEllipseCallout">
                <a:avLst/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1800" dirty="0"/>
                  <a:t>It’s a lot shorter than before.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793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A68340-194E-1278-C98F-296A78DBEEB8}"/>
              </a:ext>
            </a:extLst>
          </p:cNvPr>
          <p:cNvSpPr txBox="1"/>
          <p:nvPr/>
        </p:nvSpPr>
        <p:spPr>
          <a:xfrm>
            <a:off x="711200" y="1062706"/>
            <a:ext cx="107696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3754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3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RPA vs AI for Human-Agent Teaming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6B2CD7-EC03-2D6D-E644-9558CD4CDA98}"/>
              </a:ext>
            </a:extLst>
          </p:cNvPr>
          <p:cNvSpPr txBox="1"/>
          <p:nvPr/>
        </p:nvSpPr>
        <p:spPr>
          <a:xfrm>
            <a:off x="711200" y="1597223"/>
            <a:ext cx="107696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3754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2366"/>
                </a:solidFill>
                <a:latin typeface="Arial" panose="020B0604020202020204"/>
              </a:rPr>
              <a:t>Pros, Cons and Considerations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3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DC32ED8-34BF-993C-91FB-F3C5C4213D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132602"/>
              </p:ext>
            </p:extLst>
          </p:nvPr>
        </p:nvGraphicFramePr>
        <p:xfrm>
          <a:off x="1560213" y="2586915"/>
          <a:ext cx="9085906" cy="3509084"/>
        </p:xfrm>
        <a:graphic>
          <a:graphicData uri="http://schemas.openxmlformats.org/drawingml/2006/table">
            <a:tbl>
              <a:tblPr firstRow="1" bandRow="1"/>
              <a:tblGrid>
                <a:gridCol w="4532347">
                  <a:extLst>
                    <a:ext uri="{9D8B030D-6E8A-4147-A177-3AD203B41FA5}">
                      <a16:colId xmlns:a16="http://schemas.microsoft.com/office/drawing/2014/main" val="3194668324"/>
                    </a:ext>
                  </a:extLst>
                </a:gridCol>
                <a:gridCol w="4553559">
                  <a:extLst>
                    <a:ext uri="{9D8B030D-6E8A-4147-A177-3AD203B41FA5}">
                      <a16:colId xmlns:a16="http://schemas.microsoft.com/office/drawing/2014/main" val="2088898876"/>
                    </a:ext>
                  </a:extLst>
                </a:gridCol>
              </a:tblGrid>
              <a:tr h="500456">
                <a:tc>
                  <a:txBody>
                    <a:bodyPr/>
                    <a:lstStyle/>
                    <a:p>
                      <a:pPr marL="182880" algn="l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Robotic Process Automation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l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Artificial Intelligence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105247"/>
                  </a:ext>
                </a:extLst>
              </a:tr>
              <a:tr h="429804">
                <a:tc>
                  <a:txBody>
                    <a:bodyPr/>
                    <a:lstStyle/>
                    <a:p>
                      <a:pPr marL="182880"/>
                      <a:r>
                        <a:rPr lang="en-US" sz="1500" dirty="0">
                          <a:solidFill>
                            <a:schemeClr val="bg2"/>
                          </a:solidFill>
                        </a:rPr>
                        <a:t>Rules-Based, Not Very Flexible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182880"/>
                      <a:r>
                        <a:rPr lang="en-US" sz="1500" dirty="0">
                          <a:solidFill>
                            <a:schemeClr val="bg2"/>
                          </a:solidFill>
                        </a:rPr>
                        <a:t>Dynamic, Extremely Flexible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659507"/>
                  </a:ext>
                </a:extLst>
              </a:tr>
              <a:tr h="429804">
                <a:tc>
                  <a:txBody>
                    <a:bodyPr/>
                    <a:lstStyle/>
                    <a:p>
                      <a:pPr marL="182880"/>
                      <a:r>
                        <a:rPr lang="en-US" sz="1500" dirty="0">
                          <a:solidFill>
                            <a:schemeClr val="bg2"/>
                          </a:solidFill>
                        </a:rPr>
                        <a:t>Able to Handle Simple, Straightforward Tasks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182880"/>
                      <a:r>
                        <a:rPr lang="en-US" sz="1500" dirty="0">
                          <a:solidFill>
                            <a:schemeClr val="bg2"/>
                          </a:solidFill>
                        </a:rPr>
                        <a:t>Able to Handle Complex, Multi-Faceted Tasks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900023"/>
                  </a:ext>
                </a:extLst>
              </a:tr>
              <a:tr h="429804">
                <a:tc>
                  <a:txBody>
                    <a:bodyPr/>
                    <a:lstStyle/>
                    <a:p>
                      <a:pPr marL="182880"/>
                      <a:r>
                        <a:rPr lang="en-US" sz="1500" dirty="0">
                          <a:solidFill>
                            <a:schemeClr val="bg2"/>
                          </a:solidFill>
                        </a:rPr>
                        <a:t>Not Good for Language-Based Tasks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182880"/>
                      <a:r>
                        <a:rPr lang="en-US" sz="1500" dirty="0">
                          <a:solidFill>
                            <a:schemeClr val="bg2"/>
                          </a:solidFill>
                        </a:rPr>
                        <a:t>Excellent for Language-Based Tasks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411237"/>
                  </a:ext>
                </a:extLst>
              </a:tr>
              <a:tr h="429804">
                <a:tc>
                  <a:txBody>
                    <a:bodyPr/>
                    <a:lstStyle/>
                    <a:p>
                      <a:pPr marL="182880"/>
                      <a:r>
                        <a:rPr lang="en-US" sz="1500" dirty="0">
                          <a:solidFill>
                            <a:schemeClr val="bg2"/>
                          </a:solidFill>
                        </a:rPr>
                        <a:t>Often Requires Up-Front Customization/Tailoring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182880"/>
                      <a:r>
                        <a:rPr lang="en-US" sz="1500" dirty="0">
                          <a:solidFill>
                            <a:schemeClr val="bg2"/>
                          </a:solidFill>
                        </a:rPr>
                        <a:t>More Often Available Out-of-the-Box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010610"/>
                  </a:ext>
                </a:extLst>
              </a:tr>
              <a:tr h="429804">
                <a:tc>
                  <a:txBody>
                    <a:bodyPr/>
                    <a:lstStyle/>
                    <a:p>
                      <a:pPr marL="18288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bg2"/>
                          </a:solidFill>
                        </a:rPr>
                        <a:t>Must Be Re-Tooled If/When Processes Change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182880"/>
                      <a:r>
                        <a:rPr lang="en-US" sz="1500" dirty="0">
                          <a:solidFill>
                            <a:schemeClr val="bg2"/>
                          </a:solidFill>
                        </a:rPr>
                        <a:t>Easily Adapts If/When Processes Change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96174"/>
                  </a:ext>
                </a:extLst>
              </a:tr>
              <a:tr h="429804">
                <a:tc>
                  <a:txBody>
                    <a:bodyPr/>
                    <a:lstStyle/>
                    <a:p>
                      <a:pPr marL="182880"/>
                      <a:r>
                        <a:rPr lang="en-US" sz="1500" dirty="0">
                          <a:solidFill>
                            <a:schemeClr val="bg2"/>
                          </a:solidFill>
                        </a:rPr>
                        <a:t>Heavy Ongoing Maintenance and Support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182880"/>
                      <a:r>
                        <a:rPr lang="en-US" sz="1500" dirty="0">
                          <a:solidFill>
                            <a:schemeClr val="bg2"/>
                          </a:solidFill>
                        </a:rPr>
                        <a:t>Simple, Streamlined Maintenance and Support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379841"/>
                  </a:ext>
                </a:extLst>
              </a:tr>
              <a:tr h="429804">
                <a:tc>
                  <a:txBody>
                    <a:bodyPr/>
                    <a:lstStyle/>
                    <a:p>
                      <a:pPr marL="182880"/>
                      <a:r>
                        <a:rPr lang="en-US" sz="1500" dirty="0">
                          <a:solidFill>
                            <a:schemeClr val="bg2"/>
                          </a:solidFill>
                        </a:rPr>
                        <a:t>Often Requires Dedicated In-House Experts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182880"/>
                      <a:r>
                        <a:rPr lang="en-US" sz="1500" dirty="0">
                          <a:solidFill>
                            <a:schemeClr val="bg2"/>
                          </a:solidFill>
                        </a:rPr>
                        <a:t>Does Not Require Dedicated In-House Experts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852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14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0EF4C9-EAF7-B369-2110-D7F919981D3B}"/>
              </a:ext>
            </a:extLst>
          </p:cNvPr>
          <p:cNvSpPr txBox="1"/>
          <p:nvPr/>
        </p:nvSpPr>
        <p:spPr>
          <a:xfrm>
            <a:off x="711200" y="1062706"/>
            <a:ext cx="107696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3754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3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Adoption of Human-Agent Teaming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712F83-583F-B907-62D1-5B6D3B745475}"/>
              </a:ext>
            </a:extLst>
          </p:cNvPr>
          <p:cNvSpPr txBox="1"/>
          <p:nvPr/>
        </p:nvSpPr>
        <p:spPr>
          <a:xfrm>
            <a:off x="711200" y="1597223"/>
            <a:ext cx="107696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3754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2366"/>
                </a:solidFill>
                <a:latin typeface="Arial" panose="020B0604020202020204"/>
              </a:rPr>
              <a:t>Evaluating Vendor Solutions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3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2BAAC5C-CEC1-719F-DABC-63BEF9A96140}"/>
              </a:ext>
            </a:extLst>
          </p:cNvPr>
          <p:cNvGrpSpPr/>
          <p:nvPr/>
        </p:nvGrpSpPr>
        <p:grpSpPr>
          <a:xfrm>
            <a:off x="873821" y="2590800"/>
            <a:ext cx="10421453" cy="3336793"/>
            <a:chOff x="873821" y="2599397"/>
            <a:chExt cx="10421453" cy="333679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EB1376C-CC98-9F8E-4B2E-4DD110D366D8}"/>
                </a:ext>
              </a:extLst>
            </p:cNvPr>
            <p:cNvSpPr>
              <a:spLocks noChangeAspect="1"/>
            </p:cNvSpPr>
            <p:nvPr/>
          </p:nvSpPr>
          <p:spPr>
            <a:xfrm rot="2704187">
              <a:off x="6987495" y="3831770"/>
              <a:ext cx="2011680" cy="20116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27F85F9-14DF-2191-BB21-D91FADD13F1C}"/>
                </a:ext>
              </a:extLst>
            </p:cNvPr>
            <p:cNvSpPr txBox="1"/>
            <p:nvPr/>
          </p:nvSpPr>
          <p:spPr>
            <a:xfrm>
              <a:off x="6583257" y="4407408"/>
              <a:ext cx="2825398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</a:rPr>
                <a:t>Can you easily</a:t>
              </a:r>
              <a:br>
                <a:rPr lang="en-US" sz="1800" dirty="0">
                  <a:solidFill>
                    <a:schemeClr val="bg1"/>
                  </a:solidFill>
                </a:rPr>
              </a:br>
              <a:r>
                <a:rPr lang="en-US" sz="1800" dirty="0">
                  <a:solidFill>
                    <a:schemeClr val="bg1"/>
                  </a:solidFill>
                </a:rPr>
                <a:t>operationalize </a:t>
              </a:r>
              <a:br>
                <a:rPr lang="en-US" sz="1800" dirty="0">
                  <a:solidFill>
                    <a:schemeClr val="bg1"/>
                  </a:solidFill>
                </a:rPr>
              </a:br>
              <a:r>
                <a:rPr lang="en-US" sz="1800" dirty="0">
                  <a:solidFill>
                    <a:schemeClr val="bg1"/>
                  </a:solidFill>
                </a:rPr>
                <a:t>the solution?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12352A8-07E6-DD7C-E9E4-776842D1559E}"/>
                </a:ext>
              </a:extLst>
            </p:cNvPr>
            <p:cNvGrpSpPr/>
            <p:nvPr/>
          </p:nvGrpSpPr>
          <p:grpSpPr>
            <a:xfrm>
              <a:off x="4671850" y="2599397"/>
              <a:ext cx="2844941" cy="2114915"/>
              <a:chOff x="4671850" y="2599397"/>
              <a:chExt cx="2844941" cy="2114915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9F9C3761-EACC-2FC3-B11B-5EF3A2B108E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4187">
                <a:off x="5088482" y="2702632"/>
                <a:ext cx="2011680" cy="2011680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F1BFE2B-0E7B-C740-6FD6-16729E17F103}"/>
                  </a:ext>
                </a:extLst>
              </p:cNvPr>
              <p:cNvSpPr txBox="1"/>
              <p:nvPr/>
            </p:nvSpPr>
            <p:spPr>
              <a:xfrm>
                <a:off x="4671850" y="3291840"/>
                <a:ext cx="2844941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bg1"/>
                    </a:solidFill>
                  </a:rPr>
                  <a:t>What data (and </a:t>
                </a:r>
                <a:br>
                  <a:rPr lang="en-US" sz="1800" dirty="0">
                    <a:solidFill>
                      <a:schemeClr val="bg1"/>
                    </a:solidFill>
                  </a:rPr>
                </a:br>
                <a:r>
                  <a:rPr lang="en-US" sz="1800" dirty="0">
                    <a:solidFill>
                      <a:schemeClr val="bg1"/>
                    </a:solidFill>
                  </a:rPr>
                  <a:t>how much) does the </a:t>
                </a:r>
                <a:br>
                  <a:rPr lang="en-US" sz="1800" dirty="0">
                    <a:solidFill>
                      <a:schemeClr val="bg1"/>
                    </a:solidFill>
                  </a:rPr>
                </a:br>
                <a:r>
                  <a:rPr lang="en-US" sz="1800" dirty="0">
                    <a:solidFill>
                      <a:schemeClr val="bg1"/>
                    </a:solidFill>
                  </a:rPr>
                  <a:t>vendor require?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2E8658-96B5-926C-4B4F-156F1FDA9BEF}"/>
                  </a:ext>
                </a:extLst>
              </p:cNvPr>
              <p:cNvSpPr txBox="1"/>
              <p:nvPr/>
            </p:nvSpPr>
            <p:spPr>
              <a:xfrm>
                <a:off x="4850736" y="2599397"/>
                <a:ext cx="2487168" cy="374571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</a:ln>
            </p:spPr>
            <p:txBody>
              <a:bodyPr wrap="square" lIns="45720" tIns="45720" rIns="45720" bIns="45720" rtlCol="0">
                <a:spAutoFit/>
              </a:bodyPr>
              <a:lstStyle/>
              <a:p>
                <a:pPr marL="0" marR="0" lvl="0" indent="0" algn="ctr" defTabSz="13754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b="1" dirty="0">
                    <a:solidFill>
                      <a:schemeClr val="accent2"/>
                    </a:solidFill>
                    <a:latin typeface="Arial" panose="020B0604020202020204"/>
                  </a:rPr>
                  <a:t>REQUIREMENTS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3332D51-BFE1-72BE-67C7-D85AD6CC3856}"/>
                </a:ext>
              </a:extLst>
            </p:cNvPr>
            <p:cNvGrpSpPr/>
            <p:nvPr/>
          </p:nvGrpSpPr>
          <p:grpSpPr>
            <a:xfrm>
              <a:off x="873821" y="2601635"/>
              <a:ext cx="2844944" cy="2112677"/>
              <a:chOff x="873821" y="2601635"/>
              <a:chExt cx="2844944" cy="2112677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C8AEC043-3DFE-6CF4-2EEE-C54E6FD7066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4187">
                <a:off x="1290453" y="2702632"/>
                <a:ext cx="2011680" cy="2011680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9F33D8-A80A-8144-14E8-12430146FE4A}"/>
                  </a:ext>
                </a:extLst>
              </p:cNvPr>
              <p:cNvSpPr txBox="1"/>
              <p:nvPr/>
            </p:nvSpPr>
            <p:spPr>
              <a:xfrm>
                <a:off x="873821" y="3291840"/>
                <a:ext cx="2844944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bg1"/>
                    </a:solidFill>
                  </a:rPr>
                  <a:t>How robust </a:t>
                </a:r>
                <a:br>
                  <a:rPr lang="en-US" sz="1800" dirty="0">
                    <a:solidFill>
                      <a:schemeClr val="bg1"/>
                    </a:solidFill>
                  </a:rPr>
                </a:br>
                <a:r>
                  <a:rPr lang="en-US" sz="1800" dirty="0">
                    <a:solidFill>
                      <a:schemeClr val="bg1"/>
                    </a:solidFill>
                  </a:rPr>
                  <a:t>(“real”) is </a:t>
                </a:r>
                <a:br>
                  <a:rPr lang="en-US" sz="1800" dirty="0">
                    <a:solidFill>
                      <a:schemeClr val="bg1"/>
                    </a:solidFill>
                  </a:rPr>
                </a:br>
                <a:r>
                  <a:rPr lang="en-US" sz="1800" dirty="0">
                    <a:solidFill>
                      <a:schemeClr val="bg1"/>
                    </a:solidFill>
                  </a:rPr>
                  <a:t>the tech?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D7509C-A11E-7804-80AA-363A204399FD}"/>
                  </a:ext>
                </a:extLst>
              </p:cNvPr>
              <p:cNvSpPr txBox="1"/>
              <p:nvPr/>
            </p:nvSpPr>
            <p:spPr>
              <a:xfrm>
                <a:off x="1057747" y="2601635"/>
                <a:ext cx="2487168" cy="374571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accent5"/>
                </a:solidFill>
              </a:ln>
            </p:spPr>
            <p:txBody>
              <a:bodyPr wrap="square" lIns="45720" tIns="45720" rIns="45720" bIns="45720" rtlCol="0">
                <a:spAutoFit/>
              </a:bodyPr>
              <a:lstStyle/>
              <a:p>
                <a:pPr marL="0" marR="0" lvl="0" indent="0" algn="ctr" defTabSz="13754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TECHNOLOGY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45D8BAB-EEB8-A7ED-2FB1-9D25E8ADEE80}"/>
                </a:ext>
              </a:extLst>
            </p:cNvPr>
            <p:cNvGrpSpPr/>
            <p:nvPr/>
          </p:nvGrpSpPr>
          <p:grpSpPr>
            <a:xfrm>
              <a:off x="2772834" y="3831095"/>
              <a:ext cx="2844944" cy="2105094"/>
              <a:chOff x="2772834" y="3831095"/>
              <a:chExt cx="2844944" cy="2105094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4166848F-69F9-8C67-4D59-EC769322FD3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4187">
                <a:off x="3189466" y="3831095"/>
                <a:ext cx="2011680" cy="2011680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E7D3D1F-3E3C-8A82-FFD2-03ABFB1ED65A}"/>
                  </a:ext>
                </a:extLst>
              </p:cNvPr>
              <p:cNvSpPr txBox="1"/>
              <p:nvPr/>
            </p:nvSpPr>
            <p:spPr>
              <a:xfrm>
                <a:off x="2772834" y="4407408"/>
                <a:ext cx="2844944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bg1"/>
                    </a:solidFill>
                  </a:rPr>
                  <a:t>How scalable </a:t>
                </a:r>
                <a:br>
                  <a:rPr lang="en-US" sz="1800" dirty="0">
                    <a:solidFill>
                      <a:schemeClr val="bg1"/>
                    </a:solidFill>
                  </a:rPr>
                </a:br>
                <a:r>
                  <a:rPr lang="en-US" sz="1800" dirty="0">
                    <a:solidFill>
                      <a:schemeClr val="bg1"/>
                    </a:solidFill>
                  </a:rPr>
                  <a:t>(on demand) </a:t>
                </a:r>
                <a:br>
                  <a:rPr lang="en-US" sz="1800" dirty="0">
                    <a:solidFill>
                      <a:schemeClr val="bg1"/>
                    </a:solidFill>
                  </a:rPr>
                </a:br>
                <a:r>
                  <a:rPr lang="en-US" sz="1800" dirty="0">
                    <a:solidFill>
                      <a:schemeClr val="bg1"/>
                    </a:solidFill>
                  </a:rPr>
                  <a:t>is the solution?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90CA1B-088C-E431-769B-A8B7BC3719F3}"/>
                  </a:ext>
                </a:extLst>
              </p:cNvPr>
              <p:cNvSpPr txBox="1"/>
              <p:nvPr/>
            </p:nvSpPr>
            <p:spPr>
              <a:xfrm>
                <a:off x="2944641" y="5561618"/>
                <a:ext cx="2487168" cy="374571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accent4"/>
                </a:solidFill>
              </a:ln>
            </p:spPr>
            <p:txBody>
              <a:bodyPr wrap="square" lIns="45720" tIns="45720" rIns="45720" bIns="45720" rtlCol="0">
                <a:spAutoFit/>
              </a:bodyPr>
              <a:lstStyle/>
              <a:p>
                <a:pPr marL="0" marR="0" lvl="0" indent="0" algn="ctr" defTabSz="13754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SCALABILITY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B817D46-1841-8EE3-9A12-80E915F2194F}"/>
                </a:ext>
              </a:extLst>
            </p:cNvPr>
            <p:cNvGrpSpPr/>
            <p:nvPr/>
          </p:nvGrpSpPr>
          <p:grpSpPr>
            <a:xfrm>
              <a:off x="8469876" y="2606040"/>
              <a:ext cx="2825398" cy="2108272"/>
              <a:chOff x="8469876" y="2606040"/>
              <a:chExt cx="2825398" cy="210827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95467C00-671B-2C9A-6B4F-55BC19DD814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4187">
                <a:off x="8866962" y="2702632"/>
                <a:ext cx="2011680" cy="201168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5DD86C8-9D1E-1911-F161-957EEA4E36CE}"/>
                  </a:ext>
                </a:extLst>
              </p:cNvPr>
              <p:cNvSpPr txBox="1"/>
              <p:nvPr/>
            </p:nvSpPr>
            <p:spPr>
              <a:xfrm>
                <a:off x="8469876" y="3291840"/>
                <a:ext cx="2825398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bg1"/>
                    </a:solidFill>
                  </a:rPr>
                  <a:t>What are the goals (promises) and how will </a:t>
                </a:r>
                <a:br>
                  <a:rPr lang="en-US" sz="1800" dirty="0">
                    <a:solidFill>
                      <a:schemeClr val="bg1"/>
                    </a:solidFill>
                  </a:rPr>
                </a:br>
                <a:r>
                  <a:rPr lang="en-US" sz="1800" dirty="0">
                    <a:solidFill>
                      <a:schemeClr val="bg1"/>
                    </a:solidFill>
                  </a:rPr>
                  <a:t>they be achieved?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EE6B16-2501-064F-E978-0328DFF05EC6}"/>
                  </a:ext>
                </a:extLst>
              </p:cNvPr>
              <p:cNvSpPr txBox="1"/>
              <p:nvPr/>
            </p:nvSpPr>
            <p:spPr>
              <a:xfrm>
                <a:off x="8637759" y="2606040"/>
                <a:ext cx="2487168" cy="374571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</a:ln>
            </p:spPr>
            <p:txBody>
              <a:bodyPr wrap="square" lIns="45720" tIns="45720" rIns="45720" bIns="45720" rtlCol="0">
                <a:spAutoFit/>
              </a:bodyPr>
              <a:lstStyle/>
              <a:p>
                <a:pPr marL="0" marR="0" lvl="0" indent="0" algn="ctr" defTabSz="13754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GOALSETTING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47E4A7C-E7CD-7D8F-F1C9-F4BC320EFEBD}"/>
                </a:ext>
              </a:extLst>
            </p:cNvPr>
            <p:cNvSpPr txBox="1"/>
            <p:nvPr/>
          </p:nvSpPr>
          <p:spPr>
            <a:xfrm>
              <a:off x="6747862" y="5561619"/>
              <a:ext cx="2490946" cy="374571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</a:ln>
          </p:spPr>
          <p:txBody>
            <a:bodyPr wrap="square" lIns="45720" tIns="45720" rIns="45720" bIns="45720" rtlCol="0">
              <a:spAutoFit/>
            </a:bodyPr>
            <a:lstStyle/>
            <a:p>
              <a:pPr marL="0" marR="0" lvl="0" indent="0" algn="ctr" defTabSz="13754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OPERATIONALIZATION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5258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0EF4C9-EAF7-B369-2110-D7F919981D3B}"/>
              </a:ext>
            </a:extLst>
          </p:cNvPr>
          <p:cNvSpPr txBox="1"/>
          <p:nvPr/>
        </p:nvSpPr>
        <p:spPr>
          <a:xfrm>
            <a:off x="711200" y="1062706"/>
            <a:ext cx="107696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3754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3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Adoption of Human-Agent Teaming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712F83-583F-B907-62D1-5B6D3B745475}"/>
              </a:ext>
            </a:extLst>
          </p:cNvPr>
          <p:cNvSpPr txBox="1"/>
          <p:nvPr/>
        </p:nvSpPr>
        <p:spPr>
          <a:xfrm>
            <a:off x="711200" y="1597223"/>
            <a:ext cx="107696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3754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2366"/>
                </a:solidFill>
                <a:latin typeface="Arial" panose="020B0604020202020204"/>
              </a:rPr>
              <a:t>Overcoming Skepticism and Securing Buy-In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3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1990D09-BE49-6200-869C-FF8D144FD74F}"/>
              </a:ext>
            </a:extLst>
          </p:cNvPr>
          <p:cNvGrpSpPr/>
          <p:nvPr/>
        </p:nvGrpSpPr>
        <p:grpSpPr>
          <a:xfrm>
            <a:off x="1214958" y="2544864"/>
            <a:ext cx="9762084" cy="3551136"/>
            <a:chOff x="1151587" y="2544864"/>
            <a:chExt cx="9762084" cy="355113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FA12A87-585B-93D3-D52A-AA63101C2DC4}"/>
                </a:ext>
              </a:extLst>
            </p:cNvPr>
            <p:cNvGrpSpPr/>
            <p:nvPr/>
          </p:nvGrpSpPr>
          <p:grpSpPr>
            <a:xfrm>
              <a:off x="6290916" y="2544864"/>
              <a:ext cx="4622755" cy="1569936"/>
              <a:chOff x="6525637" y="2393798"/>
              <a:chExt cx="4622755" cy="1569936"/>
            </a:xfrm>
          </p:grpSpPr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DCBFC21A-5665-338B-6E1C-F1AF01C9874B}"/>
                  </a:ext>
                </a:extLst>
              </p:cNvPr>
              <p:cNvGrpSpPr/>
              <p:nvPr/>
            </p:nvGrpSpPr>
            <p:grpSpPr>
              <a:xfrm>
                <a:off x="6525637" y="2465559"/>
                <a:ext cx="4622755" cy="1498175"/>
                <a:chOff x="1372733" y="3291840"/>
                <a:chExt cx="4622755" cy="1498175"/>
              </a:xfrm>
            </p:grpSpPr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3FE949B9-D7BF-E63D-70DD-0D05E025F78F}"/>
                    </a:ext>
                  </a:extLst>
                </p:cNvPr>
                <p:cNvSpPr txBox="1"/>
                <p:nvPr/>
              </p:nvSpPr>
              <p:spPr>
                <a:xfrm>
                  <a:off x="2063568" y="3564147"/>
                  <a:ext cx="3931920" cy="1225868"/>
                </a:xfrm>
                <a:prstGeom prst="roundRect">
                  <a:avLst/>
                </a:prstGeom>
                <a:solidFill>
                  <a:schemeClr val="accent4"/>
                </a:solidFill>
              </p:spPr>
              <p:txBody>
                <a:bodyPr wrap="square" lIns="457200" tIns="137160" rIns="91440" bIns="137160" rtlCol="0">
                  <a:spAutoFit/>
                </a:bodyPr>
                <a:lstStyle/>
                <a:p>
                  <a:r>
                    <a:rPr lang="en-US" sz="1800" dirty="0">
                      <a:solidFill>
                        <a:schemeClr val="bg2"/>
                      </a:solidFill>
                    </a:rPr>
                    <a:t>Demonstrate Value, Perform Cost/Benefit Analysis and </a:t>
                  </a:r>
                  <a:br>
                    <a:rPr lang="en-US" sz="1800" dirty="0">
                      <a:solidFill>
                        <a:schemeClr val="bg2"/>
                      </a:solidFill>
                    </a:rPr>
                  </a:br>
                  <a:r>
                    <a:rPr lang="en-US" sz="1800" dirty="0">
                      <a:solidFill>
                        <a:schemeClr val="bg2"/>
                      </a:solidFill>
                    </a:rPr>
                    <a:t>ROI Proforma</a:t>
                  </a:r>
                </a:p>
              </p:txBody>
            </p:sp>
            <p:grpSp>
              <p:nvGrpSpPr>
                <p:cNvPr id="122" name="Group 121">
                  <a:extLst>
                    <a:ext uri="{FF2B5EF4-FFF2-40B4-BE49-F238E27FC236}">
                      <a16:creationId xmlns:a16="http://schemas.microsoft.com/office/drawing/2014/main" id="{655998FD-7E00-5006-003E-014E505187DC}"/>
                    </a:ext>
                  </a:extLst>
                </p:cNvPr>
                <p:cNvGrpSpPr/>
                <p:nvPr/>
              </p:nvGrpSpPr>
              <p:grpSpPr>
                <a:xfrm>
                  <a:off x="1372733" y="3291840"/>
                  <a:ext cx="914401" cy="914400"/>
                  <a:chOff x="1372733" y="3291840"/>
                  <a:chExt cx="914401" cy="914400"/>
                </a:xfrm>
              </p:grpSpPr>
              <p:sp>
                <p:nvSpPr>
                  <p:cNvPr id="77" name="Oval 76">
                    <a:extLst>
                      <a:ext uri="{FF2B5EF4-FFF2-40B4-BE49-F238E27FC236}">
                        <a16:creationId xmlns:a16="http://schemas.microsoft.com/office/drawing/2014/main" id="{27832C51-0790-33A7-AADE-B145F778794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372733" y="3291840"/>
                    <a:ext cx="914401" cy="914400"/>
                  </a:xfrm>
                  <a:prstGeom prst="ellipse">
                    <a:avLst/>
                  </a:prstGeom>
                  <a:solidFill>
                    <a:schemeClr val="accent4"/>
                  </a:solidFill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 dirty="0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109" name="Group 108">
                    <a:extLst>
                      <a:ext uri="{FF2B5EF4-FFF2-40B4-BE49-F238E27FC236}">
                        <a16:creationId xmlns:a16="http://schemas.microsoft.com/office/drawing/2014/main" id="{2A132962-E83D-2DAA-C3D8-CC4528A4A861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571617" y="3508679"/>
                    <a:ext cx="507037" cy="387192"/>
                    <a:chOff x="5676900" y="3093720"/>
                    <a:chExt cx="838200" cy="640080"/>
                  </a:xfrm>
                  <a:solidFill>
                    <a:schemeClr val="bg1"/>
                  </a:solidFill>
                </p:grpSpPr>
                <p:sp>
                  <p:nvSpPr>
                    <p:cNvPr id="103" name="Freeform: Shape 102">
                      <a:extLst>
                        <a:ext uri="{FF2B5EF4-FFF2-40B4-BE49-F238E27FC236}">
                          <a16:creationId xmlns:a16="http://schemas.microsoft.com/office/drawing/2014/main" id="{A887A56C-9996-928B-D3EF-D279885FDD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76900" y="3352800"/>
                      <a:ext cx="838200" cy="381000"/>
                    </a:xfrm>
                    <a:custGeom>
                      <a:avLst/>
                      <a:gdLst>
                        <a:gd name="connsiteX0" fmla="*/ 781050 w 838200"/>
                        <a:gd name="connsiteY0" fmla="*/ 295275 h 381000"/>
                        <a:gd name="connsiteX1" fmla="*/ 752475 w 838200"/>
                        <a:gd name="connsiteY1" fmla="*/ 323850 h 381000"/>
                        <a:gd name="connsiteX2" fmla="*/ 95250 w 838200"/>
                        <a:gd name="connsiteY2" fmla="*/ 323850 h 381000"/>
                        <a:gd name="connsiteX3" fmla="*/ 57150 w 838200"/>
                        <a:gd name="connsiteY3" fmla="*/ 285750 h 381000"/>
                        <a:gd name="connsiteX4" fmla="*/ 57150 w 838200"/>
                        <a:gd name="connsiteY4" fmla="*/ 95250 h 381000"/>
                        <a:gd name="connsiteX5" fmla="*/ 95250 w 838200"/>
                        <a:gd name="connsiteY5" fmla="*/ 57150 h 381000"/>
                        <a:gd name="connsiteX6" fmla="*/ 752475 w 838200"/>
                        <a:gd name="connsiteY6" fmla="*/ 57150 h 381000"/>
                        <a:gd name="connsiteX7" fmla="*/ 781050 w 838200"/>
                        <a:gd name="connsiteY7" fmla="*/ 85725 h 381000"/>
                        <a:gd name="connsiteX8" fmla="*/ 781050 w 838200"/>
                        <a:gd name="connsiteY8" fmla="*/ 295275 h 381000"/>
                        <a:gd name="connsiteX9" fmla="*/ 0 w 838200"/>
                        <a:gd name="connsiteY9" fmla="*/ 0 h 381000"/>
                        <a:gd name="connsiteX10" fmla="*/ 0 w 838200"/>
                        <a:gd name="connsiteY10" fmla="*/ 381000 h 381000"/>
                        <a:gd name="connsiteX11" fmla="*/ 838200 w 838200"/>
                        <a:gd name="connsiteY11" fmla="*/ 381000 h 381000"/>
                        <a:gd name="connsiteX12" fmla="*/ 838200 w 838200"/>
                        <a:gd name="connsiteY12" fmla="*/ 0 h 381000"/>
                        <a:gd name="connsiteX13" fmla="*/ 0 w 838200"/>
                        <a:gd name="connsiteY13" fmla="*/ 0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838200" h="381000">
                          <a:moveTo>
                            <a:pt x="781050" y="295275"/>
                          </a:moveTo>
                          <a:lnTo>
                            <a:pt x="752475" y="323850"/>
                          </a:lnTo>
                          <a:lnTo>
                            <a:pt x="95250" y="323850"/>
                          </a:lnTo>
                          <a:lnTo>
                            <a:pt x="57150" y="285750"/>
                          </a:lnTo>
                          <a:lnTo>
                            <a:pt x="57150" y="95250"/>
                          </a:lnTo>
                          <a:lnTo>
                            <a:pt x="95250" y="57150"/>
                          </a:lnTo>
                          <a:lnTo>
                            <a:pt x="752475" y="57150"/>
                          </a:lnTo>
                          <a:lnTo>
                            <a:pt x="781050" y="85725"/>
                          </a:lnTo>
                          <a:lnTo>
                            <a:pt x="781050" y="295275"/>
                          </a:lnTo>
                          <a:close/>
                          <a:moveTo>
                            <a:pt x="0" y="0"/>
                          </a:moveTo>
                          <a:lnTo>
                            <a:pt x="0" y="381000"/>
                          </a:lnTo>
                          <a:lnTo>
                            <a:pt x="838200" y="381000"/>
                          </a:lnTo>
                          <a:lnTo>
                            <a:pt x="8382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bg2"/>
                        </a:solidFill>
                      </a:endParaRPr>
                    </a:p>
                  </p:txBody>
                </p:sp>
                <p:sp>
                  <p:nvSpPr>
                    <p:cNvPr id="104" name="Freeform: Shape 103">
                      <a:extLst>
                        <a:ext uri="{FF2B5EF4-FFF2-40B4-BE49-F238E27FC236}">
                          <a16:creationId xmlns:a16="http://schemas.microsoft.com/office/drawing/2014/main" id="{D2AC41A8-05BC-9118-7B3E-8E5B45B127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9800" y="3448050"/>
                      <a:ext cx="152400" cy="190500"/>
                    </a:xfrm>
                    <a:custGeom>
                      <a:avLst/>
                      <a:gdLst>
                        <a:gd name="connsiteX0" fmla="*/ 152400 w 152400"/>
                        <a:gd name="connsiteY0" fmla="*/ 95250 h 190500"/>
                        <a:gd name="connsiteX1" fmla="*/ 76200 w 152400"/>
                        <a:gd name="connsiteY1" fmla="*/ 190500 h 190500"/>
                        <a:gd name="connsiteX2" fmla="*/ 0 w 152400"/>
                        <a:gd name="connsiteY2" fmla="*/ 95250 h 190500"/>
                        <a:gd name="connsiteX3" fmla="*/ 76200 w 152400"/>
                        <a:gd name="connsiteY3" fmla="*/ 0 h 190500"/>
                        <a:gd name="connsiteX4" fmla="*/ 152400 w 152400"/>
                        <a:gd name="connsiteY4" fmla="*/ 95250 h 1905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2400" h="190500">
                          <a:moveTo>
                            <a:pt x="152400" y="95250"/>
                          </a:moveTo>
                          <a:cubicBezTo>
                            <a:pt x="152400" y="147855"/>
                            <a:pt x="118284" y="190500"/>
                            <a:pt x="76200" y="190500"/>
                          </a:cubicBezTo>
                          <a:cubicBezTo>
                            <a:pt x="34116" y="190500"/>
                            <a:pt x="0" y="147855"/>
                            <a:pt x="0" y="95250"/>
                          </a:cubicBezTo>
                          <a:cubicBezTo>
                            <a:pt x="0" y="42645"/>
                            <a:pt x="34116" y="0"/>
                            <a:pt x="76200" y="0"/>
                          </a:cubicBezTo>
                          <a:cubicBezTo>
                            <a:pt x="118284" y="0"/>
                            <a:pt x="152400" y="42645"/>
                            <a:pt x="152400" y="95250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bg2"/>
                        </a:solidFill>
                      </a:endParaRPr>
                    </a:p>
                  </p:txBody>
                </p:sp>
                <p:sp>
                  <p:nvSpPr>
                    <p:cNvPr id="105" name="Freeform: Shape 104">
                      <a:extLst>
                        <a:ext uri="{FF2B5EF4-FFF2-40B4-BE49-F238E27FC236}">
                          <a16:creationId xmlns:a16="http://schemas.microsoft.com/office/drawing/2014/main" id="{D155990A-19B3-CBF0-24AA-C5C2A5A70D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29300" y="3514725"/>
                      <a:ext cx="57150" cy="57150"/>
                    </a:xfrm>
                    <a:custGeom>
                      <a:avLst/>
                      <a:gdLst>
                        <a:gd name="connsiteX0" fmla="*/ 57150 w 57150"/>
                        <a:gd name="connsiteY0" fmla="*/ 28575 h 57150"/>
                        <a:gd name="connsiteX1" fmla="*/ 28575 w 57150"/>
                        <a:gd name="connsiteY1" fmla="*/ 57150 h 57150"/>
                        <a:gd name="connsiteX2" fmla="*/ 0 w 57150"/>
                        <a:gd name="connsiteY2" fmla="*/ 28575 h 57150"/>
                        <a:gd name="connsiteX3" fmla="*/ 28575 w 57150"/>
                        <a:gd name="connsiteY3" fmla="*/ 0 h 57150"/>
                        <a:gd name="connsiteX4" fmla="*/ 57150 w 57150"/>
                        <a:gd name="connsiteY4" fmla="*/ 28575 h 571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7150" h="57150">
                          <a:moveTo>
                            <a:pt x="57150" y="28575"/>
                          </a:moveTo>
                          <a:cubicBezTo>
                            <a:pt x="57150" y="44357"/>
                            <a:pt x="44357" y="57150"/>
                            <a:pt x="28575" y="57150"/>
                          </a:cubicBezTo>
                          <a:cubicBezTo>
                            <a:pt x="12793" y="57150"/>
                            <a:pt x="0" y="44357"/>
                            <a:pt x="0" y="28575"/>
                          </a:cubicBezTo>
                          <a:cubicBezTo>
                            <a:pt x="0" y="12793"/>
                            <a:pt x="12793" y="0"/>
                            <a:pt x="28575" y="0"/>
                          </a:cubicBezTo>
                          <a:cubicBezTo>
                            <a:pt x="44357" y="0"/>
                            <a:pt x="57150" y="12793"/>
                            <a:pt x="57150" y="28575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bg2"/>
                        </a:solidFill>
                      </a:endParaRPr>
                    </a:p>
                  </p:txBody>
                </p:sp>
                <p:sp>
                  <p:nvSpPr>
                    <p:cNvPr id="106" name="Freeform: Shape 105">
                      <a:extLst>
                        <a:ext uri="{FF2B5EF4-FFF2-40B4-BE49-F238E27FC236}">
                          <a16:creationId xmlns:a16="http://schemas.microsoft.com/office/drawing/2014/main" id="{1BC23C79-71A4-A410-0B46-B351EA5383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05550" y="3514725"/>
                      <a:ext cx="57150" cy="57150"/>
                    </a:xfrm>
                    <a:custGeom>
                      <a:avLst/>
                      <a:gdLst>
                        <a:gd name="connsiteX0" fmla="*/ 57150 w 57150"/>
                        <a:gd name="connsiteY0" fmla="*/ 28575 h 57150"/>
                        <a:gd name="connsiteX1" fmla="*/ 28575 w 57150"/>
                        <a:gd name="connsiteY1" fmla="*/ 57150 h 57150"/>
                        <a:gd name="connsiteX2" fmla="*/ 0 w 57150"/>
                        <a:gd name="connsiteY2" fmla="*/ 28575 h 57150"/>
                        <a:gd name="connsiteX3" fmla="*/ 28575 w 57150"/>
                        <a:gd name="connsiteY3" fmla="*/ 0 h 57150"/>
                        <a:gd name="connsiteX4" fmla="*/ 57150 w 57150"/>
                        <a:gd name="connsiteY4" fmla="*/ 28575 h 571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7150" h="57150">
                          <a:moveTo>
                            <a:pt x="57150" y="28575"/>
                          </a:moveTo>
                          <a:cubicBezTo>
                            <a:pt x="57150" y="44357"/>
                            <a:pt x="44357" y="57150"/>
                            <a:pt x="28575" y="57150"/>
                          </a:cubicBezTo>
                          <a:cubicBezTo>
                            <a:pt x="12793" y="57150"/>
                            <a:pt x="0" y="44357"/>
                            <a:pt x="0" y="28575"/>
                          </a:cubicBezTo>
                          <a:cubicBezTo>
                            <a:pt x="0" y="12793"/>
                            <a:pt x="12793" y="0"/>
                            <a:pt x="28575" y="0"/>
                          </a:cubicBezTo>
                          <a:cubicBezTo>
                            <a:pt x="44357" y="0"/>
                            <a:pt x="57150" y="12793"/>
                            <a:pt x="57150" y="28575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bg2"/>
                        </a:solidFill>
                      </a:endParaRPr>
                    </a:p>
                  </p:txBody>
                </p:sp>
                <p:sp>
                  <p:nvSpPr>
                    <p:cNvPr id="107" name="Freeform: Shape 106">
                      <a:extLst>
                        <a:ext uri="{FF2B5EF4-FFF2-40B4-BE49-F238E27FC236}">
                          <a16:creationId xmlns:a16="http://schemas.microsoft.com/office/drawing/2014/main" id="{7D899669-904F-94CA-F8E6-09B40CD4F0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5484" y="3093720"/>
                      <a:ext cx="552450" cy="209549"/>
                    </a:xfrm>
                    <a:custGeom>
                      <a:avLst/>
                      <a:gdLst>
                        <a:gd name="connsiteX0" fmla="*/ 481013 w 552450"/>
                        <a:gd name="connsiteY0" fmla="*/ 75248 h 209549"/>
                        <a:gd name="connsiteX1" fmla="*/ 495300 w 552450"/>
                        <a:gd name="connsiteY1" fmla="*/ 111443 h 209549"/>
                        <a:gd name="connsiteX2" fmla="*/ 552450 w 552450"/>
                        <a:gd name="connsiteY2" fmla="*/ 100012 h 209549"/>
                        <a:gd name="connsiteX3" fmla="*/ 512445 w 552450"/>
                        <a:gd name="connsiteY3" fmla="*/ 0 h 209549"/>
                        <a:gd name="connsiteX4" fmla="*/ 0 w 552450"/>
                        <a:gd name="connsiteY4" fmla="*/ 209550 h 209549"/>
                        <a:gd name="connsiteX5" fmla="*/ 293370 w 552450"/>
                        <a:gd name="connsiteY5" fmla="*/ 151448 h 2095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52450" h="209549">
                          <a:moveTo>
                            <a:pt x="481013" y="75248"/>
                          </a:moveTo>
                          <a:lnTo>
                            <a:pt x="495300" y="111443"/>
                          </a:lnTo>
                          <a:lnTo>
                            <a:pt x="552450" y="100012"/>
                          </a:lnTo>
                          <a:lnTo>
                            <a:pt x="512445" y="0"/>
                          </a:lnTo>
                          <a:lnTo>
                            <a:pt x="0" y="209550"/>
                          </a:lnTo>
                          <a:lnTo>
                            <a:pt x="293370" y="1514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bg2"/>
                        </a:solidFill>
                      </a:endParaRPr>
                    </a:p>
                  </p:txBody>
                </p:sp>
                <p:sp>
                  <p:nvSpPr>
                    <p:cNvPr id="108" name="Freeform: Shape 107">
                      <a:extLst>
                        <a:ext uri="{FF2B5EF4-FFF2-40B4-BE49-F238E27FC236}">
                          <a16:creationId xmlns:a16="http://schemas.microsoft.com/office/drawing/2014/main" id="{0BDDA65D-8D03-678E-C83F-A87DD834F0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24550" y="3217544"/>
                      <a:ext cx="507682" cy="97155"/>
                    </a:xfrm>
                    <a:custGeom>
                      <a:avLst/>
                      <a:gdLst>
                        <a:gd name="connsiteX0" fmla="*/ 292418 w 507682"/>
                        <a:gd name="connsiteY0" fmla="*/ 97155 h 97155"/>
                        <a:gd name="connsiteX1" fmla="*/ 442913 w 507682"/>
                        <a:gd name="connsiteY1" fmla="*/ 67628 h 97155"/>
                        <a:gd name="connsiteX2" fmla="*/ 449580 w 507682"/>
                        <a:gd name="connsiteY2" fmla="*/ 97155 h 97155"/>
                        <a:gd name="connsiteX3" fmla="*/ 507683 w 507682"/>
                        <a:gd name="connsiteY3" fmla="*/ 97155 h 97155"/>
                        <a:gd name="connsiteX4" fmla="*/ 488633 w 507682"/>
                        <a:gd name="connsiteY4" fmla="*/ 0 h 97155"/>
                        <a:gd name="connsiteX5" fmla="*/ 0 w 507682"/>
                        <a:gd name="connsiteY5" fmla="*/ 97155 h 971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07682" h="97155">
                          <a:moveTo>
                            <a:pt x="292418" y="97155"/>
                          </a:moveTo>
                          <a:lnTo>
                            <a:pt x="442913" y="67628"/>
                          </a:lnTo>
                          <a:lnTo>
                            <a:pt x="449580" y="97155"/>
                          </a:lnTo>
                          <a:lnTo>
                            <a:pt x="507683" y="97155"/>
                          </a:lnTo>
                          <a:lnTo>
                            <a:pt x="488633" y="0"/>
                          </a:lnTo>
                          <a:lnTo>
                            <a:pt x="0" y="97155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bg2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17D210-C909-C4FF-DC5B-443B944E2A3B}"/>
                  </a:ext>
                </a:extLst>
              </p:cNvPr>
              <p:cNvSpPr txBox="1"/>
              <p:nvPr/>
            </p:nvSpPr>
            <p:spPr>
              <a:xfrm>
                <a:off x="7214616" y="2393798"/>
                <a:ext cx="3931920" cy="338554"/>
              </a:xfrm>
              <a:prstGeom prst="rect">
                <a:avLst/>
              </a:prstGeom>
              <a:noFill/>
            </p:spPr>
            <p:txBody>
              <a:bodyPr wrap="square" lIns="457200" tIns="0" rIns="0" bIns="91440" rtlCol="0">
                <a:spAutoFit/>
              </a:bodyPr>
              <a:lstStyle/>
              <a:p>
                <a:pPr marL="0" marR="0" lvl="0" indent="0" defTabSz="13754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b="1" dirty="0">
                    <a:solidFill>
                      <a:schemeClr val="accent4"/>
                    </a:solidFill>
                    <a:latin typeface="Arial" panose="020B0604020202020204"/>
                  </a:rPr>
                  <a:t>VALUE PROPOSITION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FC96363-25A7-6E48-6C6F-E85CDBF7CC91}"/>
                </a:ext>
              </a:extLst>
            </p:cNvPr>
            <p:cNvGrpSpPr/>
            <p:nvPr/>
          </p:nvGrpSpPr>
          <p:grpSpPr>
            <a:xfrm>
              <a:off x="6296269" y="4527959"/>
              <a:ext cx="4615546" cy="1568041"/>
              <a:chOff x="6530990" y="4425804"/>
              <a:chExt cx="4615546" cy="1568041"/>
            </a:xfrm>
          </p:grpSpPr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B2C92EC6-216F-F726-656A-E791D8F2E771}"/>
                  </a:ext>
                </a:extLst>
              </p:cNvPr>
              <p:cNvGrpSpPr/>
              <p:nvPr/>
            </p:nvGrpSpPr>
            <p:grpSpPr>
              <a:xfrm>
                <a:off x="6530990" y="4495670"/>
                <a:ext cx="4615546" cy="1498175"/>
                <a:chOff x="2651760" y="5303520"/>
                <a:chExt cx="4615546" cy="1498175"/>
              </a:xfrm>
            </p:grpSpPr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E15E8CC1-2BCA-3F3C-B092-184619F61B29}"/>
                    </a:ext>
                  </a:extLst>
                </p:cNvPr>
                <p:cNvSpPr txBox="1"/>
                <p:nvPr/>
              </p:nvSpPr>
              <p:spPr>
                <a:xfrm>
                  <a:off x="3335386" y="5575827"/>
                  <a:ext cx="3931920" cy="1225868"/>
                </a:xfrm>
                <a:prstGeom prst="roundRect">
                  <a:avLst/>
                </a:prstGeom>
                <a:solidFill>
                  <a:schemeClr val="accent3"/>
                </a:solidFill>
              </p:spPr>
              <p:txBody>
                <a:bodyPr wrap="square" lIns="457200" tIns="137160" rIns="91440" bIns="137160" rtlCol="0">
                  <a:spAutoFit/>
                </a:bodyPr>
                <a:lstStyle/>
                <a:p>
                  <a:r>
                    <a:rPr lang="en-US" sz="1800" dirty="0">
                      <a:solidFill>
                        <a:schemeClr val="bg2"/>
                      </a:solidFill>
                    </a:rPr>
                    <a:t>Conduct Comprehensive Risk Assessment, Prepare Focused Mitigation Plan</a:t>
                  </a:r>
                </a:p>
              </p:txBody>
            </p:sp>
            <p:grpSp>
              <p:nvGrpSpPr>
                <p:cNvPr id="126" name="Group 125">
                  <a:extLst>
                    <a:ext uri="{FF2B5EF4-FFF2-40B4-BE49-F238E27FC236}">
                      <a16:creationId xmlns:a16="http://schemas.microsoft.com/office/drawing/2014/main" id="{52E4C60C-BD24-6807-6294-B323113C6112}"/>
                    </a:ext>
                  </a:extLst>
                </p:cNvPr>
                <p:cNvGrpSpPr/>
                <p:nvPr/>
              </p:nvGrpSpPr>
              <p:grpSpPr>
                <a:xfrm>
                  <a:off x="2651760" y="5303520"/>
                  <a:ext cx="914401" cy="914400"/>
                  <a:chOff x="2651760" y="5303520"/>
                  <a:chExt cx="914401" cy="914400"/>
                </a:xfrm>
              </p:grpSpPr>
              <p:sp>
                <p:nvSpPr>
                  <p:cNvPr id="87" name="Oval 86">
                    <a:extLst>
                      <a:ext uri="{FF2B5EF4-FFF2-40B4-BE49-F238E27FC236}">
                        <a16:creationId xmlns:a16="http://schemas.microsoft.com/office/drawing/2014/main" id="{449976ED-3F6D-0576-5ED6-46FAF3711DF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651760" y="5303520"/>
                    <a:ext cx="914401" cy="9144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0" name="Freeform 78">
                    <a:extLst>
                      <a:ext uri="{FF2B5EF4-FFF2-40B4-BE49-F238E27FC236}">
                        <a16:creationId xmlns:a16="http://schemas.microsoft.com/office/drawing/2014/main" id="{1F939187-161B-EA3D-B7D1-8E9CD309715D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2943254" y="5547057"/>
                    <a:ext cx="320355" cy="466162"/>
                  </a:xfrm>
                  <a:custGeom>
                    <a:avLst/>
                    <a:gdLst/>
                    <a:ahLst/>
                    <a:cxnLst>
                      <a:cxn ang="0">
                        <a:pos x="42" y="0"/>
                      </a:cxn>
                      <a:cxn ang="0">
                        <a:pos x="0" y="42"/>
                      </a:cxn>
                      <a:cxn ang="0">
                        <a:pos x="19" y="88"/>
                      </a:cxn>
                      <a:cxn ang="0">
                        <a:pos x="42" y="123"/>
                      </a:cxn>
                      <a:cxn ang="0">
                        <a:pos x="65" y="88"/>
                      </a:cxn>
                      <a:cxn ang="0">
                        <a:pos x="85" y="42"/>
                      </a:cxn>
                      <a:cxn ang="0">
                        <a:pos x="42" y="0"/>
                      </a:cxn>
                      <a:cxn ang="0">
                        <a:pos x="52" y="104"/>
                      </a:cxn>
                      <a:cxn ang="0">
                        <a:pos x="33" y="106"/>
                      </a:cxn>
                      <a:cxn ang="0">
                        <a:pos x="31" y="99"/>
                      </a:cxn>
                      <a:cxn ang="0">
                        <a:pos x="31" y="99"/>
                      </a:cxn>
                      <a:cxn ang="0">
                        <a:pos x="55" y="96"/>
                      </a:cxn>
                      <a:cxn ang="0">
                        <a:pos x="54" y="99"/>
                      </a:cxn>
                      <a:cxn ang="0">
                        <a:pos x="52" y="104"/>
                      </a:cxn>
                      <a:cxn ang="0">
                        <a:pos x="30" y="95"/>
                      </a:cxn>
                      <a:cxn ang="0">
                        <a:pos x="27" y="88"/>
                      </a:cxn>
                      <a:cxn ang="0">
                        <a:pos x="57" y="88"/>
                      </a:cxn>
                      <a:cxn ang="0">
                        <a:pos x="56" y="92"/>
                      </a:cxn>
                      <a:cxn ang="0">
                        <a:pos x="30" y="95"/>
                      </a:cxn>
                      <a:cxn ang="0">
                        <a:pos x="42" y="115"/>
                      </a:cxn>
                      <a:cxn ang="0">
                        <a:pos x="35" y="110"/>
                      </a:cxn>
                      <a:cxn ang="0">
                        <a:pos x="51" y="108"/>
                      </a:cxn>
                      <a:cxn ang="0">
                        <a:pos x="42" y="115"/>
                      </a:cxn>
                      <a:cxn ang="0">
                        <a:pos x="60" y="80"/>
                      </a:cxn>
                      <a:cxn ang="0">
                        <a:pos x="24" y="80"/>
                      </a:cxn>
                      <a:cxn ang="0">
                        <a:pos x="18" y="68"/>
                      </a:cxn>
                      <a:cxn ang="0">
                        <a:pos x="8" y="42"/>
                      </a:cxn>
                      <a:cxn ang="0">
                        <a:pos x="42" y="8"/>
                      </a:cxn>
                      <a:cxn ang="0">
                        <a:pos x="77" y="42"/>
                      </a:cxn>
                      <a:cxn ang="0">
                        <a:pos x="67" y="68"/>
                      </a:cxn>
                      <a:cxn ang="0">
                        <a:pos x="60" y="80"/>
                      </a:cxn>
                      <a:cxn ang="0">
                        <a:pos x="60" y="80"/>
                      </a:cxn>
                      <a:cxn ang="0">
                        <a:pos x="60" y="80"/>
                      </a:cxn>
                    </a:cxnLst>
                    <a:rect l="0" t="0" r="r" b="b"/>
                    <a:pathLst>
                      <a:path w="85" h="123">
                        <a:moveTo>
                          <a:pt x="42" y="0"/>
                        </a:moveTo>
                        <a:cubicBezTo>
                          <a:pt x="19" y="0"/>
                          <a:pt x="0" y="19"/>
                          <a:pt x="0" y="42"/>
                        </a:cubicBezTo>
                        <a:cubicBezTo>
                          <a:pt x="0" y="57"/>
                          <a:pt x="14" y="74"/>
                          <a:pt x="19" y="88"/>
                        </a:cubicBezTo>
                        <a:cubicBezTo>
                          <a:pt x="27" y="110"/>
                          <a:pt x="26" y="123"/>
                          <a:pt x="42" y="123"/>
                        </a:cubicBezTo>
                        <a:cubicBezTo>
                          <a:pt x="59" y="123"/>
                          <a:pt x="58" y="110"/>
                          <a:pt x="65" y="88"/>
                        </a:cubicBezTo>
                        <a:cubicBezTo>
                          <a:pt x="70" y="74"/>
                          <a:pt x="85" y="57"/>
                          <a:pt x="85" y="42"/>
                        </a:cubicBezTo>
                        <a:cubicBezTo>
                          <a:pt x="85" y="19"/>
                          <a:pt x="66" y="0"/>
                          <a:pt x="42" y="0"/>
                        </a:cubicBezTo>
                        <a:close/>
                        <a:moveTo>
                          <a:pt x="52" y="104"/>
                        </a:moveTo>
                        <a:cubicBezTo>
                          <a:pt x="33" y="106"/>
                          <a:pt x="33" y="106"/>
                          <a:pt x="33" y="106"/>
                        </a:cubicBezTo>
                        <a:cubicBezTo>
                          <a:pt x="33" y="104"/>
                          <a:pt x="32" y="102"/>
                          <a:pt x="31" y="99"/>
                        </a:cubicBezTo>
                        <a:cubicBezTo>
                          <a:pt x="31" y="99"/>
                          <a:pt x="31" y="99"/>
                          <a:pt x="31" y="99"/>
                        </a:cubicBezTo>
                        <a:cubicBezTo>
                          <a:pt x="55" y="96"/>
                          <a:pt x="55" y="96"/>
                          <a:pt x="55" y="96"/>
                        </a:cubicBezTo>
                        <a:cubicBezTo>
                          <a:pt x="54" y="97"/>
                          <a:pt x="54" y="98"/>
                          <a:pt x="54" y="99"/>
                        </a:cubicBezTo>
                        <a:cubicBezTo>
                          <a:pt x="53" y="101"/>
                          <a:pt x="53" y="103"/>
                          <a:pt x="52" y="104"/>
                        </a:cubicBezTo>
                        <a:close/>
                        <a:moveTo>
                          <a:pt x="30" y="95"/>
                        </a:moveTo>
                        <a:cubicBezTo>
                          <a:pt x="29" y="93"/>
                          <a:pt x="28" y="91"/>
                          <a:pt x="27" y="88"/>
                        </a:cubicBezTo>
                        <a:cubicBezTo>
                          <a:pt x="57" y="88"/>
                          <a:pt x="57" y="88"/>
                          <a:pt x="57" y="88"/>
                        </a:cubicBezTo>
                        <a:cubicBezTo>
                          <a:pt x="57" y="89"/>
                          <a:pt x="56" y="91"/>
                          <a:pt x="56" y="92"/>
                        </a:cubicBezTo>
                        <a:lnTo>
                          <a:pt x="30" y="95"/>
                        </a:lnTo>
                        <a:close/>
                        <a:moveTo>
                          <a:pt x="42" y="115"/>
                        </a:moveTo>
                        <a:cubicBezTo>
                          <a:pt x="38" y="115"/>
                          <a:pt x="37" y="114"/>
                          <a:pt x="35" y="110"/>
                        </a:cubicBezTo>
                        <a:cubicBezTo>
                          <a:pt x="51" y="108"/>
                          <a:pt x="51" y="108"/>
                          <a:pt x="51" y="108"/>
                        </a:cubicBezTo>
                        <a:cubicBezTo>
                          <a:pt x="49" y="114"/>
                          <a:pt x="47" y="115"/>
                          <a:pt x="42" y="115"/>
                        </a:cubicBezTo>
                        <a:close/>
                        <a:moveTo>
                          <a:pt x="60" y="80"/>
                        </a:moveTo>
                        <a:cubicBezTo>
                          <a:pt x="24" y="80"/>
                          <a:pt x="24" y="80"/>
                          <a:pt x="24" y="80"/>
                        </a:cubicBezTo>
                        <a:cubicBezTo>
                          <a:pt x="23" y="76"/>
                          <a:pt x="20" y="72"/>
                          <a:pt x="18" y="68"/>
                        </a:cubicBezTo>
                        <a:cubicBezTo>
                          <a:pt x="13" y="59"/>
                          <a:pt x="8" y="50"/>
                          <a:pt x="8" y="42"/>
                        </a:cubicBezTo>
                        <a:cubicBezTo>
                          <a:pt x="8" y="23"/>
                          <a:pt x="23" y="8"/>
                          <a:pt x="42" y="8"/>
                        </a:cubicBezTo>
                        <a:cubicBezTo>
                          <a:pt x="61" y="8"/>
                          <a:pt x="77" y="23"/>
                          <a:pt x="77" y="42"/>
                        </a:cubicBezTo>
                        <a:cubicBezTo>
                          <a:pt x="77" y="50"/>
                          <a:pt x="72" y="59"/>
                          <a:pt x="67" y="68"/>
                        </a:cubicBezTo>
                        <a:cubicBezTo>
                          <a:pt x="64" y="72"/>
                          <a:pt x="62" y="76"/>
                          <a:pt x="60" y="80"/>
                        </a:cubicBezTo>
                        <a:close/>
                        <a:moveTo>
                          <a:pt x="60" y="80"/>
                        </a:moveTo>
                        <a:cubicBezTo>
                          <a:pt x="60" y="80"/>
                          <a:pt x="60" y="80"/>
                          <a:pt x="60" y="80"/>
                        </a:cubicBezTo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3556"/>
                  </a:p>
                </p:txBody>
              </p:sp>
            </p:grp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3AB5340-95E9-6EAF-4F37-F92DDBA13FA7}"/>
                  </a:ext>
                </a:extLst>
              </p:cNvPr>
              <p:cNvSpPr txBox="1"/>
              <p:nvPr/>
            </p:nvSpPr>
            <p:spPr>
              <a:xfrm>
                <a:off x="7214616" y="4425804"/>
                <a:ext cx="3931920" cy="338554"/>
              </a:xfrm>
              <a:prstGeom prst="rect">
                <a:avLst/>
              </a:prstGeom>
              <a:noFill/>
            </p:spPr>
            <p:txBody>
              <a:bodyPr wrap="square" lIns="457200" tIns="0" rIns="0" bIns="91440" rtlCol="0">
                <a:spAutoFit/>
              </a:bodyPr>
              <a:lstStyle/>
              <a:p>
                <a:pPr marL="0" marR="0" lvl="0" indent="0" defTabSz="13754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b="1" dirty="0">
                    <a:solidFill>
                      <a:schemeClr val="accent3"/>
                    </a:solidFill>
                    <a:latin typeface="Arial" panose="020B0604020202020204"/>
                  </a:rPr>
                  <a:t>RISK MITIGATION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AF307E4-E8F9-9CD6-6B9A-8E3EB4EFDC3F}"/>
                </a:ext>
              </a:extLst>
            </p:cNvPr>
            <p:cNvGrpSpPr/>
            <p:nvPr/>
          </p:nvGrpSpPr>
          <p:grpSpPr>
            <a:xfrm>
              <a:off x="1155749" y="4528358"/>
              <a:ext cx="4617720" cy="1567642"/>
              <a:chOff x="1316736" y="4426203"/>
              <a:chExt cx="4617720" cy="1567642"/>
            </a:xfrm>
          </p:grpSpPr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F0D96C3C-E0A0-B71D-F443-4E7FF6144C70}"/>
                  </a:ext>
                </a:extLst>
              </p:cNvPr>
              <p:cNvGrpSpPr/>
              <p:nvPr/>
            </p:nvGrpSpPr>
            <p:grpSpPr>
              <a:xfrm>
                <a:off x="1316736" y="4495670"/>
                <a:ext cx="4617720" cy="1498175"/>
                <a:chOff x="2011680" y="4294974"/>
                <a:chExt cx="4617720" cy="1498175"/>
              </a:xfrm>
            </p:grpSpPr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C22C7F40-4D63-9355-1268-3DDC11963916}"/>
                    </a:ext>
                  </a:extLst>
                </p:cNvPr>
                <p:cNvSpPr txBox="1"/>
                <p:nvPr/>
              </p:nvSpPr>
              <p:spPr>
                <a:xfrm>
                  <a:off x="2697480" y="4567281"/>
                  <a:ext cx="3931920" cy="1225868"/>
                </a:xfrm>
                <a:prstGeom prst="roundRect">
                  <a:avLst/>
                </a:prstGeom>
                <a:solidFill>
                  <a:schemeClr val="accent2"/>
                </a:solidFill>
              </p:spPr>
              <p:txBody>
                <a:bodyPr wrap="square" lIns="457200" tIns="137160" rIns="91440" bIns="137160" rtlCol="0">
                  <a:spAutoFit/>
                </a:bodyPr>
                <a:lstStyle/>
                <a:p>
                  <a:r>
                    <a:rPr lang="en-US" sz="1800" dirty="0">
                      <a:solidFill>
                        <a:schemeClr val="bg2"/>
                      </a:solidFill>
                    </a:rPr>
                    <a:t>Identify and Educate Key Stakeholders, Solicit Input, Address Questions/Concerns</a:t>
                  </a:r>
                </a:p>
              </p:txBody>
            </p:sp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CF49C8E3-F6AB-7A51-0D5D-F2B90024CD38}"/>
                    </a:ext>
                  </a:extLst>
                </p:cNvPr>
                <p:cNvGrpSpPr/>
                <p:nvPr/>
              </p:nvGrpSpPr>
              <p:grpSpPr>
                <a:xfrm>
                  <a:off x="2011680" y="4294974"/>
                  <a:ext cx="914401" cy="914400"/>
                  <a:chOff x="2011680" y="4294974"/>
                  <a:chExt cx="914401" cy="914400"/>
                </a:xfrm>
              </p:grpSpPr>
              <p:sp>
                <p:nvSpPr>
                  <p:cNvPr id="82" name="Oval 81">
                    <a:extLst>
                      <a:ext uri="{FF2B5EF4-FFF2-40B4-BE49-F238E27FC236}">
                        <a16:creationId xmlns:a16="http://schemas.microsoft.com/office/drawing/2014/main" id="{FC7212C8-485A-0EC4-C7AE-2F6A6AF0C50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011680" y="4294974"/>
                    <a:ext cx="914401" cy="914400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9" name="Freeform 135">
                    <a:extLst>
                      <a:ext uri="{FF2B5EF4-FFF2-40B4-BE49-F238E27FC236}">
                        <a16:creationId xmlns:a16="http://schemas.microsoft.com/office/drawing/2014/main" id="{2D26BA3C-EFC5-5092-BE43-35D61EDDC7E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258542" y="4562733"/>
                    <a:ext cx="404481" cy="378881"/>
                  </a:xfrm>
                  <a:custGeom>
                    <a:avLst/>
                    <a:gdLst/>
                    <a:ahLst/>
                    <a:cxnLst>
                      <a:cxn ang="0">
                        <a:pos x="13" y="39"/>
                      </a:cxn>
                      <a:cxn ang="0">
                        <a:pos x="8" y="39"/>
                      </a:cxn>
                      <a:cxn ang="0">
                        <a:pos x="0" y="33"/>
                      </a:cxn>
                      <a:cxn ang="0">
                        <a:pos x="5" y="19"/>
                      </a:cxn>
                      <a:cxn ang="0">
                        <a:pos x="15" y="22"/>
                      </a:cxn>
                      <a:cxn ang="0">
                        <a:pos x="20" y="21"/>
                      </a:cxn>
                      <a:cxn ang="0">
                        <a:pos x="20" y="24"/>
                      </a:cxn>
                      <a:cxn ang="0">
                        <a:pos x="23" y="34"/>
                      </a:cxn>
                      <a:cxn ang="0">
                        <a:pos x="13" y="39"/>
                      </a:cxn>
                      <a:cxn ang="0">
                        <a:pos x="15" y="19"/>
                      </a:cxn>
                      <a:cxn ang="0">
                        <a:pos x="5" y="9"/>
                      </a:cxn>
                      <a:cxn ang="0">
                        <a:pos x="15" y="0"/>
                      </a:cxn>
                      <a:cxn ang="0">
                        <a:pos x="25" y="9"/>
                      </a:cxn>
                      <a:cxn ang="0">
                        <a:pos x="15" y="19"/>
                      </a:cxn>
                      <a:cxn ang="0">
                        <a:pos x="53" y="68"/>
                      </a:cxn>
                      <a:cxn ang="0">
                        <a:pos x="20" y="68"/>
                      </a:cxn>
                      <a:cxn ang="0">
                        <a:pos x="10" y="58"/>
                      </a:cxn>
                      <a:cxn ang="0">
                        <a:pos x="23" y="36"/>
                      </a:cxn>
                      <a:cxn ang="0">
                        <a:pos x="37" y="41"/>
                      </a:cxn>
                      <a:cxn ang="0">
                        <a:pos x="50" y="36"/>
                      </a:cxn>
                      <a:cxn ang="0">
                        <a:pos x="64" y="58"/>
                      </a:cxn>
                      <a:cxn ang="0">
                        <a:pos x="53" y="68"/>
                      </a:cxn>
                      <a:cxn ang="0">
                        <a:pos x="37" y="39"/>
                      </a:cxn>
                      <a:cxn ang="0">
                        <a:pos x="22" y="24"/>
                      </a:cxn>
                      <a:cxn ang="0">
                        <a:pos x="37" y="9"/>
                      </a:cxn>
                      <a:cxn ang="0">
                        <a:pos x="51" y="24"/>
                      </a:cxn>
                      <a:cxn ang="0">
                        <a:pos x="37" y="39"/>
                      </a:cxn>
                      <a:cxn ang="0">
                        <a:pos x="59" y="19"/>
                      </a:cxn>
                      <a:cxn ang="0">
                        <a:pos x="49" y="9"/>
                      </a:cxn>
                      <a:cxn ang="0">
                        <a:pos x="59" y="0"/>
                      </a:cxn>
                      <a:cxn ang="0">
                        <a:pos x="68" y="9"/>
                      </a:cxn>
                      <a:cxn ang="0">
                        <a:pos x="59" y="19"/>
                      </a:cxn>
                      <a:cxn ang="0">
                        <a:pos x="66" y="39"/>
                      </a:cxn>
                      <a:cxn ang="0">
                        <a:pos x="61" y="39"/>
                      </a:cxn>
                      <a:cxn ang="0">
                        <a:pos x="51" y="34"/>
                      </a:cxn>
                      <a:cxn ang="0">
                        <a:pos x="54" y="24"/>
                      </a:cxn>
                      <a:cxn ang="0">
                        <a:pos x="54" y="21"/>
                      </a:cxn>
                      <a:cxn ang="0">
                        <a:pos x="59" y="22"/>
                      </a:cxn>
                      <a:cxn ang="0">
                        <a:pos x="69" y="19"/>
                      </a:cxn>
                      <a:cxn ang="0">
                        <a:pos x="73" y="33"/>
                      </a:cxn>
                      <a:cxn ang="0">
                        <a:pos x="66" y="39"/>
                      </a:cxn>
                    </a:cxnLst>
                    <a:rect l="0" t="0" r="r" b="b"/>
                    <a:pathLst>
                      <a:path w="73" h="68">
                        <a:moveTo>
                          <a:pt x="13" y="39"/>
                        </a:moveTo>
                        <a:cubicBezTo>
                          <a:pt x="8" y="39"/>
                          <a:pt x="8" y="39"/>
                          <a:pt x="8" y="39"/>
                        </a:cubicBezTo>
                        <a:cubicBezTo>
                          <a:pt x="4" y="39"/>
                          <a:pt x="0" y="37"/>
                          <a:pt x="0" y="33"/>
                        </a:cubicBezTo>
                        <a:cubicBezTo>
                          <a:pt x="0" y="29"/>
                          <a:pt x="0" y="19"/>
                          <a:pt x="5" y="19"/>
                        </a:cubicBezTo>
                        <a:cubicBezTo>
                          <a:pt x="6" y="19"/>
                          <a:pt x="10" y="22"/>
                          <a:pt x="15" y="22"/>
                        </a:cubicBezTo>
                        <a:cubicBezTo>
                          <a:pt x="17" y="22"/>
                          <a:pt x="18" y="22"/>
                          <a:pt x="20" y="21"/>
                        </a:cubicBezTo>
                        <a:cubicBezTo>
                          <a:pt x="20" y="22"/>
                          <a:pt x="20" y="23"/>
                          <a:pt x="20" y="24"/>
                        </a:cubicBezTo>
                        <a:cubicBezTo>
                          <a:pt x="20" y="27"/>
                          <a:pt x="21" y="31"/>
                          <a:pt x="23" y="34"/>
                        </a:cubicBezTo>
                        <a:cubicBezTo>
                          <a:pt x="19" y="34"/>
                          <a:pt x="15" y="36"/>
                          <a:pt x="13" y="39"/>
                        </a:cubicBezTo>
                        <a:close/>
                        <a:moveTo>
                          <a:pt x="15" y="19"/>
                        </a:moveTo>
                        <a:cubicBezTo>
                          <a:pt x="10" y="19"/>
                          <a:pt x="5" y="15"/>
                          <a:pt x="5" y="9"/>
                        </a:cubicBezTo>
                        <a:cubicBezTo>
                          <a:pt x="5" y="4"/>
                          <a:pt x="10" y="0"/>
                          <a:pt x="15" y="0"/>
                        </a:cubicBezTo>
                        <a:cubicBezTo>
                          <a:pt x="20" y="0"/>
                          <a:pt x="25" y="4"/>
                          <a:pt x="25" y="9"/>
                        </a:cubicBezTo>
                        <a:cubicBezTo>
                          <a:pt x="25" y="15"/>
                          <a:pt x="20" y="19"/>
                          <a:pt x="15" y="19"/>
                        </a:cubicBezTo>
                        <a:close/>
                        <a:moveTo>
                          <a:pt x="53" y="68"/>
                        </a:moveTo>
                        <a:cubicBezTo>
                          <a:pt x="20" y="68"/>
                          <a:pt x="20" y="68"/>
                          <a:pt x="20" y="68"/>
                        </a:cubicBezTo>
                        <a:cubicBezTo>
                          <a:pt x="14" y="68"/>
                          <a:pt x="10" y="64"/>
                          <a:pt x="10" y="58"/>
                        </a:cubicBezTo>
                        <a:cubicBezTo>
                          <a:pt x="10" y="49"/>
                          <a:pt x="12" y="36"/>
                          <a:pt x="23" y="36"/>
                        </a:cubicBezTo>
                        <a:cubicBezTo>
                          <a:pt x="25" y="36"/>
                          <a:pt x="29" y="41"/>
                          <a:pt x="37" y="41"/>
                        </a:cubicBezTo>
                        <a:cubicBezTo>
                          <a:pt x="44" y="41"/>
                          <a:pt x="49" y="36"/>
                          <a:pt x="50" y="36"/>
                        </a:cubicBezTo>
                        <a:cubicBezTo>
                          <a:pt x="62" y="36"/>
                          <a:pt x="64" y="49"/>
                          <a:pt x="64" y="58"/>
                        </a:cubicBezTo>
                        <a:cubicBezTo>
                          <a:pt x="64" y="64"/>
                          <a:pt x="60" y="68"/>
                          <a:pt x="53" y="68"/>
                        </a:cubicBezTo>
                        <a:close/>
                        <a:moveTo>
                          <a:pt x="37" y="39"/>
                        </a:moveTo>
                        <a:cubicBezTo>
                          <a:pt x="29" y="39"/>
                          <a:pt x="22" y="32"/>
                          <a:pt x="22" y="24"/>
                        </a:cubicBezTo>
                        <a:cubicBezTo>
                          <a:pt x="22" y="16"/>
                          <a:pt x="29" y="9"/>
                          <a:pt x="37" y="9"/>
                        </a:cubicBezTo>
                        <a:cubicBezTo>
                          <a:pt x="45" y="9"/>
                          <a:pt x="51" y="16"/>
                          <a:pt x="51" y="24"/>
                        </a:cubicBezTo>
                        <a:cubicBezTo>
                          <a:pt x="51" y="32"/>
                          <a:pt x="45" y="39"/>
                          <a:pt x="37" y="39"/>
                        </a:cubicBezTo>
                        <a:close/>
                        <a:moveTo>
                          <a:pt x="59" y="19"/>
                        </a:moveTo>
                        <a:cubicBezTo>
                          <a:pt x="53" y="19"/>
                          <a:pt x="49" y="15"/>
                          <a:pt x="49" y="9"/>
                        </a:cubicBezTo>
                        <a:cubicBezTo>
                          <a:pt x="49" y="4"/>
                          <a:pt x="53" y="0"/>
                          <a:pt x="59" y="0"/>
                        </a:cubicBezTo>
                        <a:cubicBezTo>
                          <a:pt x="64" y="0"/>
                          <a:pt x="68" y="4"/>
                          <a:pt x="68" y="9"/>
                        </a:cubicBezTo>
                        <a:cubicBezTo>
                          <a:pt x="68" y="15"/>
                          <a:pt x="64" y="19"/>
                          <a:pt x="59" y="19"/>
                        </a:cubicBezTo>
                        <a:close/>
                        <a:moveTo>
                          <a:pt x="66" y="39"/>
                        </a:moveTo>
                        <a:cubicBezTo>
                          <a:pt x="61" y="39"/>
                          <a:pt x="61" y="39"/>
                          <a:pt x="61" y="39"/>
                        </a:cubicBezTo>
                        <a:cubicBezTo>
                          <a:pt x="58" y="36"/>
                          <a:pt x="55" y="34"/>
                          <a:pt x="51" y="34"/>
                        </a:cubicBezTo>
                        <a:cubicBezTo>
                          <a:pt x="53" y="31"/>
                          <a:pt x="54" y="27"/>
                          <a:pt x="54" y="24"/>
                        </a:cubicBezTo>
                        <a:cubicBezTo>
                          <a:pt x="54" y="23"/>
                          <a:pt x="54" y="22"/>
                          <a:pt x="54" y="21"/>
                        </a:cubicBezTo>
                        <a:cubicBezTo>
                          <a:pt x="55" y="22"/>
                          <a:pt x="57" y="22"/>
                          <a:pt x="59" y="22"/>
                        </a:cubicBezTo>
                        <a:cubicBezTo>
                          <a:pt x="64" y="22"/>
                          <a:pt x="68" y="19"/>
                          <a:pt x="69" y="19"/>
                        </a:cubicBezTo>
                        <a:cubicBezTo>
                          <a:pt x="73" y="19"/>
                          <a:pt x="73" y="29"/>
                          <a:pt x="73" y="33"/>
                        </a:cubicBezTo>
                        <a:cubicBezTo>
                          <a:pt x="73" y="37"/>
                          <a:pt x="70" y="39"/>
                          <a:pt x="66" y="3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3556" dirty="0"/>
                  </a:p>
                </p:txBody>
              </p:sp>
            </p:grp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5E0AB2-87D6-4393-80DA-DF25B5DD4CC7}"/>
                  </a:ext>
                </a:extLst>
              </p:cNvPr>
              <p:cNvSpPr txBox="1"/>
              <p:nvPr/>
            </p:nvSpPr>
            <p:spPr>
              <a:xfrm>
                <a:off x="2002536" y="4426203"/>
                <a:ext cx="3931920" cy="338554"/>
              </a:xfrm>
              <a:prstGeom prst="rect">
                <a:avLst/>
              </a:prstGeom>
              <a:noFill/>
            </p:spPr>
            <p:txBody>
              <a:bodyPr wrap="square" lIns="457200" tIns="0" rIns="0" bIns="91440" rtlCol="0">
                <a:spAutoFit/>
              </a:bodyPr>
              <a:lstStyle/>
              <a:p>
                <a:pPr marL="0" marR="0" lvl="0" indent="0" defTabSz="13754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b="1" dirty="0">
                    <a:solidFill>
                      <a:schemeClr val="accent2"/>
                    </a:solidFill>
                    <a:latin typeface="Arial" panose="020B0604020202020204"/>
                  </a:rPr>
                  <a:t>STAKEHOLDER ENGAGEMENT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8953E09-E741-B456-D296-9D4461FB5775}"/>
                </a:ext>
              </a:extLst>
            </p:cNvPr>
            <p:cNvGrpSpPr/>
            <p:nvPr/>
          </p:nvGrpSpPr>
          <p:grpSpPr>
            <a:xfrm>
              <a:off x="1151587" y="2547158"/>
              <a:ext cx="4622756" cy="1567642"/>
              <a:chOff x="1312574" y="2396092"/>
              <a:chExt cx="4622756" cy="1567642"/>
            </a:xfrm>
          </p:grpSpPr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4DD2F179-9E63-AF1D-D09D-D089712AFC70}"/>
                  </a:ext>
                </a:extLst>
              </p:cNvPr>
              <p:cNvGrpSpPr/>
              <p:nvPr/>
            </p:nvGrpSpPr>
            <p:grpSpPr>
              <a:xfrm>
                <a:off x="1312574" y="2465559"/>
                <a:ext cx="4622756" cy="1498175"/>
                <a:chOff x="731520" y="2286000"/>
                <a:chExt cx="4622756" cy="1498175"/>
              </a:xfrm>
            </p:grpSpPr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AB950A7-9173-AC88-2BAF-C33D671A1B26}"/>
                    </a:ext>
                  </a:extLst>
                </p:cNvPr>
                <p:cNvSpPr txBox="1"/>
                <p:nvPr/>
              </p:nvSpPr>
              <p:spPr>
                <a:xfrm>
                  <a:off x="1422356" y="2558307"/>
                  <a:ext cx="3931920" cy="1225868"/>
                </a:xfrm>
                <a:prstGeom prst="roundRect">
                  <a:avLst/>
                </a:prstGeom>
                <a:solidFill>
                  <a:schemeClr val="accent5"/>
                </a:solidFill>
              </p:spPr>
              <p:txBody>
                <a:bodyPr wrap="square" lIns="457200" tIns="137160" rIns="91440" bIns="137160" rtlCol="0">
                  <a:spAutoFit/>
                </a:bodyPr>
                <a:lstStyle/>
                <a:p>
                  <a:r>
                    <a:rPr lang="en-US" sz="1800" dirty="0">
                      <a:solidFill>
                        <a:schemeClr val="bg2"/>
                      </a:solidFill>
                    </a:rPr>
                    <a:t>Understand and Define Business Need(s), Ascertain Specific Roles and Tasks</a:t>
                  </a:r>
                </a:p>
              </p:txBody>
            </p:sp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B3863B4E-D7C3-6404-ABA1-3D67F17885D1}"/>
                    </a:ext>
                  </a:extLst>
                </p:cNvPr>
                <p:cNvGrpSpPr/>
                <p:nvPr/>
              </p:nvGrpSpPr>
              <p:grpSpPr>
                <a:xfrm>
                  <a:off x="731520" y="2286000"/>
                  <a:ext cx="914401" cy="914400"/>
                  <a:chOff x="731520" y="2286000"/>
                  <a:chExt cx="914401" cy="914400"/>
                </a:xfrm>
              </p:grpSpPr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CFFF2094-037A-A31D-A5C9-2FC44457E47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31520" y="2286000"/>
                    <a:ext cx="914401" cy="914400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 dirty="0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119" name="Group 118">
                    <a:extLst>
                      <a:ext uri="{FF2B5EF4-FFF2-40B4-BE49-F238E27FC236}">
                        <a16:creationId xmlns:a16="http://schemas.microsoft.com/office/drawing/2014/main" id="{0668D70A-A062-4435-3872-2CF8142D077D}"/>
                      </a:ext>
                    </a:extLst>
                  </p:cNvPr>
                  <p:cNvGrpSpPr/>
                  <p:nvPr/>
                </p:nvGrpSpPr>
                <p:grpSpPr>
                  <a:xfrm>
                    <a:off x="1032768" y="2527323"/>
                    <a:ext cx="379726" cy="371847"/>
                    <a:chOff x="1032768" y="2527323"/>
                    <a:chExt cx="379726" cy="371847"/>
                  </a:xfrm>
                </p:grpSpPr>
                <p:sp>
                  <p:nvSpPr>
                    <p:cNvPr id="114" name="Freeform: Shape 113">
                      <a:extLst>
                        <a:ext uri="{FF2B5EF4-FFF2-40B4-BE49-F238E27FC236}">
                          <a16:creationId xmlns:a16="http://schemas.microsoft.com/office/drawing/2014/main" id="{E58FD88F-14DE-8487-64AA-1F1ADBD0D4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6840" y="2527323"/>
                      <a:ext cx="205654" cy="184359"/>
                    </a:xfrm>
                    <a:custGeom>
                      <a:avLst/>
                      <a:gdLst>
                        <a:gd name="connsiteX0" fmla="*/ 37021 w 363062"/>
                        <a:gd name="connsiteY0" fmla="*/ 229838 h 325469"/>
                        <a:gd name="connsiteX1" fmla="*/ 37021 w 363062"/>
                        <a:gd name="connsiteY1" fmla="*/ 229838 h 325469"/>
                        <a:gd name="connsiteX2" fmla="*/ 90647 w 363062"/>
                        <a:gd name="connsiteY2" fmla="*/ 252031 h 325469"/>
                        <a:gd name="connsiteX3" fmla="*/ 157839 w 363062"/>
                        <a:gd name="connsiteY3" fmla="*/ 191777 h 325469"/>
                        <a:gd name="connsiteX4" fmla="*/ 213329 w 363062"/>
                        <a:gd name="connsiteY4" fmla="*/ 231076 h 325469"/>
                        <a:gd name="connsiteX5" fmla="*/ 202185 w 363062"/>
                        <a:gd name="connsiteY5" fmla="*/ 298228 h 325469"/>
                        <a:gd name="connsiteX6" fmla="*/ 266764 w 363062"/>
                        <a:gd name="connsiteY6" fmla="*/ 324993 h 325469"/>
                        <a:gd name="connsiteX7" fmla="*/ 267907 w 363062"/>
                        <a:gd name="connsiteY7" fmla="*/ 325469 h 325469"/>
                        <a:gd name="connsiteX8" fmla="*/ 363062 w 363062"/>
                        <a:gd name="connsiteY8" fmla="*/ 95250 h 325469"/>
                        <a:gd name="connsiteX9" fmla="*/ 132176 w 363062"/>
                        <a:gd name="connsiteY9" fmla="*/ 0 h 325469"/>
                        <a:gd name="connsiteX10" fmla="*/ 96267 w 363062"/>
                        <a:gd name="connsiteY10" fmla="*/ 88297 h 325469"/>
                        <a:gd name="connsiteX11" fmla="*/ 96267 w 363062"/>
                        <a:gd name="connsiteY11" fmla="*/ 88297 h 325469"/>
                        <a:gd name="connsiteX12" fmla="*/ 93505 w 363062"/>
                        <a:gd name="connsiteY12" fmla="*/ 94869 h 325469"/>
                        <a:gd name="connsiteX13" fmla="*/ 92743 w 363062"/>
                        <a:gd name="connsiteY13" fmla="*/ 91821 h 325469"/>
                        <a:gd name="connsiteX14" fmla="*/ 28163 w 363062"/>
                        <a:gd name="connsiteY14" fmla="*/ 65056 h 325469"/>
                        <a:gd name="connsiteX15" fmla="*/ 2731 w 363062"/>
                        <a:gd name="connsiteY15" fmla="*/ 89154 h 325469"/>
                        <a:gd name="connsiteX16" fmla="*/ 33203 w 363062"/>
                        <a:gd name="connsiteY16" fmla="*/ 151926 h 325469"/>
                        <a:gd name="connsiteX17" fmla="*/ 68263 w 363062"/>
                        <a:gd name="connsiteY17" fmla="*/ 150876 h 325469"/>
                        <a:gd name="connsiteX18" fmla="*/ 71311 w 363062"/>
                        <a:gd name="connsiteY18" fmla="*/ 149638 h 325469"/>
                        <a:gd name="connsiteX19" fmla="*/ 69502 w 363062"/>
                        <a:gd name="connsiteY19" fmla="*/ 154019 h 325469"/>
                        <a:gd name="connsiteX20" fmla="*/ 69502 w 363062"/>
                        <a:gd name="connsiteY20" fmla="*/ 154019 h 3254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363062" h="325469">
                          <a:moveTo>
                            <a:pt x="37021" y="229838"/>
                          </a:moveTo>
                          <a:lnTo>
                            <a:pt x="37021" y="229838"/>
                          </a:lnTo>
                          <a:lnTo>
                            <a:pt x="90647" y="252031"/>
                          </a:lnTo>
                          <a:cubicBezTo>
                            <a:pt x="92563" y="216839"/>
                            <a:pt x="122645" y="189862"/>
                            <a:pt x="157839" y="191777"/>
                          </a:cubicBezTo>
                          <a:cubicBezTo>
                            <a:pt x="182356" y="193112"/>
                            <a:pt x="203933" y="208393"/>
                            <a:pt x="213329" y="231076"/>
                          </a:cubicBezTo>
                          <a:cubicBezTo>
                            <a:pt x="222421" y="253788"/>
                            <a:pt x="218125" y="279670"/>
                            <a:pt x="202185" y="298228"/>
                          </a:cubicBezTo>
                          <a:lnTo>
                            <a:pt x="266764" y="324993"/>
                          </a:lnTo>
                          <a:lnTo>
                            <a:pt x="267907" y="325469"/>
                          </a:lnTo>
                          <a:lnTo>
                            <a:pt x="363062" y="95250"/>
                          </a:lnTo>
                          <a:lnTo>
                            <a:pt x="132176" y="0"/>
                          </a:lnTo>
                          <a:lnTo>
                            <a:pt x="96267" y="88297"/>
                          </a:lnTo>
                          <a:lnTo>
                            <a:pt x="96267" y="88297"/>
                          </a:lnTo>
                          <a:lnTo>
                            <a:pt x="93505" y="94869"/>
                          </a:lnTo>
                          <a:lnTo>
                            <a:pt x="92743" y="91821"/>
                          </a:lnTo>
                          <a:cubicBezTo>
                            <a:pt x="82259" y="66639"/>
                            <a:pt x="53387" y="54673"/>
                            <a:pt x="28163" y="65056"/>
                          </a:cubicBezTo>
                          <a:cubicBezTo>
                            <a:pt x="17105" y="69831"/>
                            <a:pt x="8094" y="78368"/>
                            <a:pt x="2731" y="89154"/>
                          </a:cubicBezTo>
                          <a:cubicBezTo>
                            <a:pt x="-6188" y="114902"/>
                            <a:pt x="7454" y="143006"/>
                            <a:pt x="33203" y="151926"/>
                          </a:cubicBezTo>
                          <a:cubicBezTo>
                            <a:pt x="44623" y="155882"/>
                            <a:pt x="57099" y="155509"/>
                            <a:pt x="68263" y="150876"/>
                          </a:cubicBezTo>
                          <a:lnTo>
                            <a:pt x="71311" y="149638"/>
                          </a:lnTo>
                          <a:lnTo>
                            <a:pt x="69502" y="154019"/>
                          </a:lnTo>
                          <a:lnTo>
                            <a:pt x="69502" y="154019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5" name="Freeform: Shape 114">
                      <a:extLst>
                        <a:ext uri="{FF2B5EF4-FFF2-40B4-BE49-F238E27FC236}">
                          <a16:creationId xmlns:a16="http://schemas.microsoft.com/office/drawing/2014/main" id="{1D4087D9-2497-5251-6EBD-F2A295E0D7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2768" y="2758891"/>
                      <a:ext cx="199902" cy="140279"/>
                    </a:xfrm>
                    <a:custGeom>
                      <a:avLst/>
                      <a:gdLst>
                        <a:gd name="connsiteX0" fmla="*/ 320231 w 352907"/>
                        <a:gd name="connsiteY0" fmla="*/ 158877 h 247650"/>
                        <a:gd name="connsiteX1" fmla="*/ 350484 w 352907"/>
                        <a:gd name="connsiteY1" fmla="*/ 98702 h 247650"/>
                        <a:gd name="connsiteX2" fmla="*/ 290309 w 352907"/>
                        <a:gd name="connsiteY2" fmla="*/ 68449 h 247650"/>
                        <a:gd name="connsiteX3" fmla="*/ 266700 w 352907"/>
                        <a:gd name="connsiteY3" fmla="*/ 85725 h 247650"/>
                        <a:gd name="connsiteX4" fmla="*/ 266700 w 352907"/>
                        <a:gd name="connsiteY4" fmla="*/ 0 h 247650"/>
                        <a:gd name="connsiteX5" fmla="*/ 208883 w 352907"/>
                        <a:gd name="connsiteY5" fmla="*/ 0 h 247650"/>
                        <a:gd name="connsiteX6" fmla="*/ 209550 w 352907"/>
                        <a:gd name="connsiteY6" fmla="*/ 9525 h 247650"/>
                        <a:gd name="connsiteX7" fmla="*/ 133350 w 352907"/>
                        <a:gd name="connsiteY7" fmla="*/ 85725 h 247650"/>
                        <a:gd name="connsiteX8" fmla="*/ 57150 w 352907"/>
                        <a:gd name="connsiteY8" fmla="*/ 9525 h 247650"/>
                        <a:gd name="connsiteX9" fmla="*/ 57817 w 352907"/>
                        <a:gd name="connsiteY9" fmla="*/ 0 h 247650"/>
                        <a:gd name="connsiteX10" fmla="*/ 0 w 352907"/>
                        <a:gd name="connsiteY10" fmla="*/ 0 h 247650"/>
                        <a:gd name="connsiteX11" fmla="*/ 0 w 352907"/>
                        <a:gd name="connsiteY11" fmla="*/ 247650 h 247650"/>
                        <a:gd name="connsiteX12" fmla="*/ 266700 w 352907"/>
                        <a:gd name="connsiteY12" fmla="*/ 247650 h 247650"/>
                        <a:gd name="connsiteX13" fmla="*/ 266700 w 352907"/>
                        <a:gd name="connsiteY13" fmla="*/ 142875 h 247650"/>
                        <a:gd name="connsiteX14" fmla="*/ 270129 w 352907"/>
                        <a:gd name="connsiteY14" fmla="*/ 147066 h 247650"/>
                        <a:gd name="connsiteX15" fmla="*/ 271939 w 352907"/>
                        <a:gd name="connsiteY15" fmla="*/ 149828 h 247650"/>
                        <a:gd name="connsiteX16" fmla="*/ 314325 w 352907"/>
                        <a:gd name="connsiteY16" fmla="*/ 160782 h 247650"/>
                        <a:gd name="connsiteX17" fmla="*/ 318992 w 352907"/>
                        <a:gd name="connsiteY17" fmla="*/ 159353 h 2476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352907" h="247650">
                          <a:moveTo>
                            <a:pt x="320231" y="158877"/>
                          </a:moveTo>
                          <a:cubicBezTo>
                            <a:pt x="345201" y="150614"/>
                            <a:pt x="358747" y="123673"/>
                            <a:pt x="350484" y="98702"/>
                          </a:cubicBezTo>
                          <a:cubicBezTo>
                            <a:pt x="342221" y="73731"/>
                            <a:pt x="315279" y="60187"/>
                            <a:pt x="290309" y="68449"/>
                          </a:cubicBezTo>
                          <a:cubicBezTo>
                            <a:pt x="280822" y="71588"/>
                            <a:pt x="272562" y="77632"/>
                            <a:pt x="266700" y="85725"/>
                          </a:cubicBezTo>
                          <a:lnTo>
                            <a:pt x="266700" y="0"/>
                          </a:lnTo>
                          <a:lnTo>
                            <a:pt x="208883" y="0"/>
                          </a:lnTo>
                          <a:cubicBezTo>
                            <a:pt x="209301" y="3158"/>
                            <a:pt x="209524" y="6339"/>
                            <a:pt x="209550" y="9525"/>
                          </a:cubicBezTo>
                          <a:cubicBezTo>
                            <a:pt x="209550" y="51609"/>
                            <a:pt x="175434" y="85725"/>
                            <a:pt x="133350" y="85725"/>
                          </a:cubicBezTo>
                          <a:cubicBezTo>
                            <a:pt x="91266" y="85725"/>
                            <a:pt x="57150" y="51609"/>
                            <a:pt x="57150" y="9525"/>
                          </a:cubicBezTo>
                          <a:cubicBezTo>
                            <a:pt x="57176" y="6339"/>
                            <a:pt x="57399" y="3158"/>
                            <a:pt x="57817" y="0"/>
                          </a:cubicBezTo>
                          <a:lnTo>
                            <a:pt x="0" y="0"/>
                          </a:lnTo>
                          <a:lnTo>
                            <a:pt x="0" y="247650"/>
                          </a:lnTo>
                          <a:lnTo>
                            <a:pt x="266700" y="247650"/>
                          </a:lnTo>
                          <a:lnTo>
                            <a:pt x="266700" y="142875"/>
                          </a:lnTo>
                          <a:cubicBezTo>
                            <a:pt x="267762" y="144337"/>
                            <a:pt x="268907" y="145736"/>
                            <a:pt x="270129" y="147066"/>
                          </a:cubicBezTo>
                          <a:cubicBezTo>
                            <a:pt x="270642" y="148042"/>
                            <a:pt x="271248" y="148967"/>
                            <a:pt x="271939" y="149828"/>
                          </a:cubicBezTo>
                          <a:cubicBezTo>
                            <a:pt x="283197" y="160610"/>
                            <a:pt x="299253" y="164760"/>
                            <a:pt x="314325" y="160782"/>
                          </a:cubicBezTo>
                          <a:cubicBezTo>
                            <a:pt x="315944" y="160782"/>
                            <a:pt x="317468" y="159829"/>
                            <a:pt x="318992" y="159353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" name="Freeform: Shape 115">
                      <a:extLst>
                        <a:ext uri="{FF2B5EF4-FFF2-40B4-BE49-F238E27FC236}">
                          <a16:creationId xmlns:a16="http://schemas.microsoft.com/office/drawing/2014/main" id="{EA724027-8AF4-4C6A-8596-F00D64BEE1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0025" y="2710555"/>
                      <a:ext cx="140280" cy="188507"/>
                    </a:xfrm>
                    <a:custGeom>
                      <a:avLst/>
                      <a:gdLst>
                        <a:gd name="connsiteX0" fmla="*/ 142875 w 247650"/>
                        <a:gd name="connsiteY0" fmla="*/ 85142 h 332792"/>
                        <a:gd name="connsiteX1" fmla="*/ 147066 w 247650"/>
                        <a:gd name="connsiteY1" fmla="*/ 81618 h 332792"/>
                        <a:gd name="connsiteX2" fmla="*/ 149828 w 247650"/>
                        <a:gd name="connsiteY2" fmla="*/ 79808 h 332792"/>
                        <a:gd name="connsiteX3" fmla="*/ 159925 w 247650"/>
                        <a:gd name="connsiteY3" fmla="*/ 33041 h 332792"/>
                        <a:gd name="connsiteX4" fmla="*/ 159925 w 247650"/>
                        <a:gd name="connsiteY4" fmla="*/ 31612 h 332792"/>
                        <a:gd name="connsiteX5" fmla="*/ 99051 w 247650"/>
                        <a:gd name="connsiteY5" fmla="*/ 2790 h 332792"/>
                        <a:gd name="connsiteX6" fmla="*/ 70230 w 247650"/>
                        <a:gd name="connsiteY6" fmla="*/ 63664 h 332792"/>
                        <a:gd name="connsiteX7" fmla="*/ 85725 w 247650"/>
                        <a:gd name="connsiteY7" fmla="*/ 85142 h 332792"/>
                        <a:gd name="connsiteX8" fmla="*/ 0 w 247650"/>
                        <a:gd name="connsiteY8" fmla="*/ 85142 h 332792"/>
                        <a:gd name="connsiteX9" fmla="*/ 0 w 247650"/>
                        <a:gd name="connsiteY9" fmla="*/ 124195 h 332792"/>
                        <a:gd name="connsiteX10" fmla="*/ 9525 w 247650"/>
                        <a:gd name="connsiteY10" fmla="*/ 123623 h 332792"/>
                        <a:gd name="connsiteX11" fmla="*/ 85725 w 247650"/>
                        <a:gd name="connsiteY11" fmla="*/ 199823 h 332792"/>
                        <a:gd name="connsiteX12" fmla="*/ 9525 w 247650"/>
                        <a:gd name="connsiteY12" fmla="*/ 276023 h 332792"/>
                        <a:gd name="connsiteX13" fmla="*/ 0 w 247650"/>
                        <a:gd name="connsiteY13" fmla="*/ 275357 h 332792"/>
                        <a:gd name="connsiteX14" fmla="*/ 0 w 247650"/>
                        <a:gd name="connsiteY14" fmla="*/ 332792 h 332792"/>
                        <a:gd name="connsiteX15" fmla="*/ 247650 w 247650"/>
                        <a:gd name="connsiteY15" fmla="*/ 332792 h 332792"/>
                        <a:gd name="connsiteX16" fmla="*/ 247650 w 247650"/>
                        <a:gd name="connsiteY16" fmla="*/ 85142 h 3327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47650" h="332792">
                          <a:moveTo>
                            <a:pt x="142875" y="85142"/>
                          </a:moveTo>
                          <a:cubicBezTo>
                            <a:pt x="144353" y="84067"/>
                            <a:pt x="145753" y="82890"/>
                            <a:pt x="147066" y="81618"/>
                          </a:cubicBezTo>
                          <a:cubicBezTo>
                            <a:pt x="148106" y="81221"/>
                            <a:pt x="149049" y="80604"/>
                            <a:pt x="149828" y="79808"/>
                          </a:cubicBezTo>
                          <a:cubicBezTo>
                            <a:pt x="161536" y="67261"/>
                            <a:pt x="165413" y="49301"/>
                            <a:pt x="159925" y="33041"/>
                          </a:cubicBezTo>
                          <a:lnTo>
                            <a:pt x="159925" y="31612"/>
                          </a:lnTo>
                          <a:cubicBezTo>
                            <a:pt x="151074" y="6843"/>
                            <a:pt x="123820" y="-6060"/>
                            <a:pt x="99051" y="2790"/>
                          </a:cubicBezTo>
                          <a:cubicBezTo>
                            <a:pt x="74283" y="11641"/>
                            <a:pt x="61379" y="38895"/>
                            <a:pt x="70230" y="63664"/>
                          </a:cubicBezTo>
                          <a:cubicBezTo>
                            <a:pt x="73260" y="72145"/>
                            <a:pt x="78633" y="79592"/>
                            <a:pt x="85725" y="85142"/>
                          </a:cubicBezTo>
                          <a:lnTo>
                            <a:pt x="0" y="85142"/>
                          </a:lnTo>
                          <a:lnTo>
                            <a:pt x="0" y="124195"/>
                          </a:lnTo>
                          <a:cubicBezTo>
                            <a:pt x="3160" y="123812"/>
                            <a:pt x="6342" y="123622"/>
                            <a:pt x="9525" y="123623"/>
                          </a:cubicBezTo>
                          <a:cubicBezTo>
                            <a:pt x="51609" y="123623"/>
                            <a:pt x="85725" y="157739"/>
                            <a:pt x="85725" y="199823"/>
                          </a:cubicBezTo>
                          <a:cubicBezTo>
                            <a:pt x="85725" y="241908"/>
                            <a:pt x="51609" y="276023"/>
                            <a:pt x="9525" y="276023"/>
                          </a:cubicBezTo>
                          <a:cubicBezTo>
                            <a:pt x="6340" y="275994"/>
                            <a:pt x="3158" y="275772"/>
                            <a:pt x="0" y="275357"/>
                          </a:cubicBezTo>
                          <a:lnTo>
                            <a:pt x="0" y="332792"/>
                          </a:lnTo>
                          <a:lnTo>
                            <a:pt x="247650" y="332792"/>
                          </a:lnTo>
                          <a:lnTo>
                            <a:pt x="247650" y="85142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" name="Freeform: Shape 116">
                      <a:extLst>
                        <a:ext uri="{FF2B5EF4-FFF2-40B4-BE49-F238E27FC236}">
                          <a16:creationId xmlns:a16="http://schemas.microsoft.com/office/drawing/2014/main" id="{86AAAD1D-EE5F-4EF4-E790-00D1A88013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2768" y="2591527"/>
                      <a:ext cx="151070" cy="199628"/>
                    </a:xfrm>
                    <a:custGeom>
                      <a:avLst/>
                      <a:gdLst>
                        <a:gd name="connsiteX0" fmla="*/ 266700 w 266700"/>
                        <a:gd name="connsiteY0" fmla="*/ 98869 h 352425"/>
                        <a:gd name="connsiteX1" fmla="*/ 266700 w 266700"/>
                        <a:gd name="connsiteY1" fmla="*/ 0 h 352425"/>
                        <a:gd name="connsiteX2" fmla="*/ 0 w 266700"/>
                        <a:gd name="connsiteY2" fmla="*/ 0 h 352425"/>
                        <a:gd name="connsiteX3" fmla="*/ 0 w 266700"/>
                        <a:gd name="connsiteY3" fmla="*/ 266700 h 352425"/>
                        <a:gd name="connsiteX4" fmla="*/ 104775 w 266700"/>
                        <a:gd name="connsiteY4" fmla="*/ 266700 h 352425"/>
                        <a:gd name="connsiteX5" fmla="*/ 85725 w 266700"/>
                        <a:gd name="connsiteY5" fmla="*/ 304800 h 352425"/>
                        <a:gd name="connsiteX6" fmla="*/ 133350 w 266700"/>
                        <a:gd name="connsiteY6" fmla="*/ 352425 h 352425"/>
                        <a:gd name="connsiteX7" fmla="*/ 180975 w 266700"/>
                        <a:gd name="connsiteY7" fmla="*/ 304800 h 352425"/>
                        <a:gd name="connsiteX8" fmla="*/ 161925 w 266700"/>
                        <a:gd name="connsiteY8" fmla="*/ 266700 h 352425"/>
                        <a:gd name="connsiteX9" fmla="*/ 266700 w 266700"/>
                        <a:gd name="connsiteY9" fmla="*/ 266700 h 352425"/>
                        <a:gd name="connsiteX10" fmla="*/ 266700 w 266700"/>
                        <a:gd name="connsiteY10" fmla="*/ 168783 h 352425"/>
                        <a:gd name="connsiteX11" fmla="*/ 193834 w 266700"/>
                        <a:gd name="connsiteY11" fmla="*/ 168783 h 352425"/>
                        <a:gd name="connsiteX12" fmla="*/ 193018 w 266700"/>
                        <a:gd name="connsiteY12" fmla="*/ 99685 h 352425"/>
                        <a:gd name="connsiteX13" fmla="*/ 193834 w 266700"/>
                        <a:gd name="connsiteY13" fmla="*/ 98869 h 352425"/>
                        <a:gd name="connsiteX14" fmla="*/ 266700 w 266700"/>
                        <a:gd name="connsiteY14" fmla="*/ 98869 h 3524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66700" h="352425">
                          <a:moveTo>
                            <a:pt x="266700" y="98869"/>
                          </a:moveTo>
                          <a:lnTo>
                            <a:pt x="266700" y="0"/>
                          </a:lnTo>
                          <a:lnTo>
                            <a:pt x="0" y="0"/>
                          </a:lnTo>
                          <a:lnTo>
                            <a:pt x="0" y="266700"/>
                          </a:lnTo>
                          <a:lnTo>
                            <a:pt x="104775" y="266700"/>
                          </a:lnTo>
                          <a:cubicBezTo>
                            <a:pt x="92783" y="275694"/>
                            <a:pt x="85725" y="289810"/>
                            <a:pt x="85725" y="304800"/>
                          </a:cubicBezTo>
                          <a:cubicBezTo>
                            <a:pt x="85725" y="331102"/>
                            <a:pt x="107048" y="352425"/>
                            <a:pt x="133350" y="352425"/>
                          </a:cubicBezTo>
                          <a:cubicBezTo>
                            <a:pt x="159652" y="352425"/>
                            <a:pt x="180975" y="331102"/>
                            <a:pt x="180975" y="304800"/>
                          </a:cubicBezTo>
                          <a:cubicBezTo>
                            <a:pt x="180975" y="289810"/>
                            <a:pt x="173917" y="275694"/>
                            <a:pt x="161925" y="266700"/>
                          </a:cubicBezTo>
                          <a:lnTo>
                            <a:pt x="266700" y="266700"/>
                          </a:lnTo>
                          <a:lnTo>
                            <a:pt x="266700" y="168783"/>
                          </a:lnTo>
                          <a:cubicBezTo>
                            <a:pt x="246215" y="188005"/>
                            <a:pt x="214319" y="188005"/>
                            <a:pt x="193834" y="168783"/>
                          </a:cubicBezTo>
                          <a:cubicBezTo>
                            <a:pt x="174528" y="149927"/>
                            <a:pt x="174163" y="118991"/>
                            <a:pt x="193018" y="99685"/>
                          </a:cubicBezTo>
                          <a:cubicBezTo>
                            <a:pt x="193287" y="99410"/>
                            <a:pt x="193558" y="99138"/>
                            <a:pt x="193834" y="98869"/>
                          </a:cubicBezTo>
                          <a:cubicBezTo>
                            <a:pt x="214319" y="79647"/>
                            <a:pt x="246215" y="79647"/>
                            <a:pt x="266700" y="98869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6DE9D8-0091-C9D3-7C3A-2C0A5142DB19}"/>
                  </a:ext>
                </a:extLst>
              </p:cNvPr>
              <p:cNvSpPr txBox="1"/>
              <p:nvPr/>
            </p:nvSpPr>
            <p:spPr>
              <a:xfrm>
                <a:off x="2002536" y="2396092"/>
                <a:ext cx="3931920" cy="338554"/>
              </a:xfrm>
              <a:prstGeom prst="rect">
                <a:avLst/>
              </a:prstGeom>
              <a:noFill/>
            </p:spPr>
            <p:txBody>
              <a:bodyPr wrap="square" lIns="457200" tIns="0" rIns="0" bIns="91440" rtlCol="0">
                <a:spAutoFit/>
              </a:bodyPr>
              <a:lstStyle/>
              <a:p>
                <a:pPr marL="0" marR="0" lvl="0" indent="0" defTabSz="13754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BUSINESS NEED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1185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0EF4C9-EAF7-B369-2110-D7F919981D3B}"/>
              </a:ext>
            </a:extLst>
          </p:cNvPr>
          <p:cNvSpPr txBox="1"/>
          <p:nvPr/>
        </p:nvSpPr>
        <p:spPr>
          <a:xfrm>
            <a:off x="711200" y="1062706"/>
            <a:ext cx="107696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3754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3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Adoption of Human-Agent Teaming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712F83-583F-B907-62D1-5B6D3B745475}"/>
              </a:ext>
            </a:extLst>
          </p:cNvPr>
          <p:cNvSpPr txBox="1"/>
          <p:nvPr/>
        </p:nvSpPr>
        <p:spPr>
          <a:xfrm>
            <a:off x="711200" y="1597223"/>
            <a:ext cx="107696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3754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2366"/>
                </a:solidFill>
                <a:latin typeface="Arial" panose="020B0604020202020204"/>
              </a:rPr>
              <a:t>Effecting Positive Change and Achieving Successful Outcomes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3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5F392A0-14C3-1CE9-7769-97F57F3CACB9}"/>
              </a:ext>
            </a:extLst>
          </p:cNvPr>
          <p:cNvGrpSpPr/>
          <p:nvPr/>
        </p:nvGrpSpPr>
        <p:grpSpPr>
          <a:xfrm>
            <a:off x="944880" y="2512035"/>
            <a:ext cx="10302240" cy="1011385"/>
            <a:chOff x="944880" y="2439611"/>
            <a:chExt cx="10302240" cy="101138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23C15C9-FA27-D9ED-224B-810C38DF30AA}"/>
                </a:ext>
              </a:extLst>
            </p:cNvPr>
            <p:cNvGrpSpPr/>
            <p:nvPr/>
          </p:nvGrpSpPr>
          <p:grpSpPr>
            <a:xfrm>
              <a:off x="944880" y="2439611"/>
              <a:ext cx="4846320" cy="1011385"/>
              <a:chOff x="944880" y="2304471"/>
              <a:chExt cx="4846320" cy="1011385"/>
            </a:xfrm>
          </p:grpSpPr>
          <p:sp>
            <p:nvSpPr>
              <p:cNvPr id="4" name="Rectangle: Diagonal Corners Rounded 3">
                <a:extLst>
                  <a:ext uri="{FF2B5EF4-FFF2-40B4-BE49-F238E27FC236}">
                    <a16:creationId xmlns:a16="http://schemas.microsoft.com/office/drawing/2014/main" id="{BFB5E34F-31AB-34C8-42B1-94041EF044D9}"/>
                  </a:ext>
                </a:extLst>
              </p:cNvPr>
              <p:cNvSpPr/>
              <p:nvPr/>
            </p:nvSpPr>
            <p:spPr>
              <a:xfrm>
                <a:off x="944880" y="2304471"/>
                <a:ext cx="4846320" cy="374904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2880" tIns="45720" bIns="45720" rtlCol="0" anchor="ctr">
                <a:spAutoFit/>
              </a:bodyPr>
              <a:lstStyle/>
              <a:p>
                <a:r>
                  <a:rPr lang="en-US" sz="1600" b="1" dirty="0"/>
                  <a:t>PILOT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B90951E-79E8-EF55-16F0-E0FDE447799D}"/>
                  </a:ext>
                </a:extLst>
              </p:cNvPr>
              <p:cNvSpPr txBox="1"/>
              <p:nvPr/>
            </p:nvSpPr>
            <p:spPr>
              <a:xfrm>
                <a:off x="1233328" y="2670232"/>
                <a:ext cx="3561152" cy="415498"/>
              </a:xfrm>
              <a:prstGeom prst="rect">
                <a:avLst/>
              </a:prstGeom>
              <a:noFill/>
              <a:ln w="12700">
                <a:solidFill>
                  <a:schemeClr val="accent4"/>
                </a:solidFill>
              </a:ln>
            </p:spPr>
            <p:txBody>
              <a:bodyPr wrap="square" lIns="91440" tIns="91440" rIns="457200" bIns="91440" rtlCol="0">
                <a:spAutoFit/>
              </a:bodyPr>
              <a:lstStyle/>
              <a:p>
                <a:pPr algn="r"/>
                <a:r>
                  <a:rPr lang="en-US" sz="1500" dirty="0">
                    <a:solidFill>
                      <a:schemeClr val="accent1"/>
                    </a:solidFill>
                  </a:rPr>
                  <a:t>Pilot Solution (Limited Scope)</a:t>
                </a: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94B322B9-2559-AE5E-F91E-BFA192948079}"/>
                  </a:ext>
                </a:extLst>
              </p:cNvPr>
              <p:cNvGrpSpPr/>
              <p:nvPr/>
            </p:nvGrpSpPr>
            <p:grpSpPr>
              <a:xfrm>
                <a:off x="4551932" y="2401456"/>
                <a:ext cx="1080724" cy="914400"/>
                <a:chOff x="4551932" y="2401456"/>
                <a:chExt cx="1080724" cy="914400"/>
              </a:xfrm>
            </p:grpSpPr>
            <p:sp>
              <p:nvSpPr>
                <p:cNvPr id="75" name="Hexagon 74">
                  <a:extLst>
                    <a:ext uri="{FF2B5EF4-FFF2-40B4-BE49-F238E27FC236}">
                      <a16:creationId xmlns:a16="http://schemas.microsoft.com/office/drawing/2014/main" id="{2616BBF5-BC37-F0C5-5D7B-EA324E96B79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51932" y="2401456"/>
                  <a:ext cx="1080724" cy="914400"/>
                </a:xfrm>
                <a:prstGeom prst="hexagon">
                  <a:avLst/>
                </a:prstGeom>
                <a:solidFill>
                  <a:schemeClr val="accent4"/>
                </a:solidFill>
                <a:ln w="222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556">
                    <a:solidFill>
                      <a:schemeClr val="accent4"/>
                    </a:solidFill>
                  </a:endParaRPr>
                </a:p>
              </p:txBody>
            </p:sp>
            <p:sp>
              <p:nvSpPr>
                <p:cNvPr id="71" name="Freeform 245">
                  <a:extLst>
                    <a:ext uri="{FF2B5EF4-FFF2-40B4-BE49-F238E27FC236}">
                      <a16:creationId xmlns:a16="http://schemas.microsoft.com/office/drawing/2014/main" id="{E530A06F-6E2E-BCD6-05EE-02DF8F86BC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37632" y="2628030"/>
                  <a:ext cx="442149" cy="423580"/>
                </a:xfrm>
                <a:custGeom>
                  <a:avLst/>
                  <a:gdLst/>
                  <a:ahLst/>
                  <a:cxnLst>
                    <a:cxn ang="0">
                      <a:pos x="68" y="3"/>
                    </a:cxn>
                    <a:cxn ang="0">
                      <a:pos x="58" y="61"/>
                    </a:cxn>
                    <a:cxn ang="0">
                      <a:pos x="57" y="63"/>
                    </a:cxn>
                    <a:cxn ang="0">
                      <a:pos x="56" y="63"/>
                    </a:cxn>
                    <a:cxn ang="0">
                      <a:pos x="55" y="63"/>
                    </a:cxn>
                    <a:cxn ang="0">
                      <a:pos x="38" y="56"/>
                    </a:cxn>
                    <a:cxn ang="0">
                      <a:pos x="28" y="67"/>
                    </a:cxn>
                    <a:cxn ang="0">
                      <a:pos x="26" y="68"/>
                    </a:cxn>
                    <a:cxn ang="0">
                      <a:pos x="26" y="68"/>
                    </a:cxn>
                    <a:cxn ang="0">
                      <a:pos x="24" y="65"/>
                    </a:cxn>
                    <a:cxn ang="0">
                      <a:pos x="24" y="52"/>
                    </a:cxn>
                    <a:cxn ang="0">
                      <a:pos x="57" y="12"/>
                    </a:cxn>
                    <a:cxn ang="0">
                      <a:pos x="16" y="47"/>
                    </a:cxn>
                    <a:cxn ang="0">
                      <a:pos x="1" y="41"/>
                    </a:cxn>
                    <a:cxn ang="0">
                      <a:pos x="0" y="39"/>
                    </a:cxn>
                    <a:cxn ang="0">
                      <a:pos x="1" y="36"/>
                    </a:cxn>
                    <a:cxn ang="0">
                      <a:pos x="64" y="0"/>
                    </a:cxn>
                    <a:cxn ang="0">
                      <a:pos x="65" y="0"/>
                    </a:cxn>
                    <a:cxn ang="0">
                      <a:pos x="67" y="0"/>
                    </a:cxn>
                    <a:cxn ang="0">
                      <a:pos x="68" y="3"/>
                    </a:cxn>
                  </a:cxnLst>
                  <a:rect l="0" t="0" r="r" b="b"/>
                  <a:pathLst>
                    <a:path w="68" h="68">
                      <a:moveTo>
                        <a:pt x="68" y="3"/>
                      </a:moveTo>
                      <a:cubicBezTo>
                        <a:pt x="58" y="61"/>
                        <a:pt x="58" y="61"/>
                        <a:pt x="58" y="61"/>
                      </a:cubicBezTo>
                      <a:cubicBezTo>
                        <a:pt x="58" y="62"/>
                        <a:pt x="57" y="62"/>
                        <a:pt x="57" y="63"/>
                      </a:cubicBezTo>
                      <a:cubicBezTo>
                        <a:pt x="56" y="63"/>
                        <a:pt x="56" y="63"/>
                        <a:pt x="56" y="63"/>
                      </a:cubicBezTo>
                      <a:cubicBezTo>
                        <a:pt x="55" y="63"/>
                        <a:pt x="55" y="63"/>
                        <a:pt x="55" y="63"/>
                      </a:cubicBezTo>
                      <a:cubicBezTo>
                        <a:pt x="38" y="56"/>
                        <a:pt x="38" y="56"/>
                        <a:pt x="38" y="56"/>
                      </a:cubicBezTo>
                      <a:cubicBezTo>
                        <a:pt x="28" y="67"/>
                        <a:pt x="28" y="67"/>
                        <a:pt x="28" y="67"/>
                      </a:cubicBezTo>
                      <a:cubicBezTo>
                        <a:pt x="28" y="67"/>
                        <a:pt x="27" y="68"/>
                        <a:pt x="26" y="68"/>
                      </a:cubicBezTo>
                      <a:cubicBezTo>
                        <a:pt x="26" y="68"/>
                        <a:pt x="26" y="68"/>
                        <a:pt x="26" y="68"/>
                      </a:cubicBezTo>
                      <a:cubicBezTo>
                        <a:pt x="25" y="67"/>
                        <a:pt x="24" y="66"/>
                        <a:pt x="24" y="65"/>
                      </a:cubicBezTo>
                      <a:cubicBezTo>
                        <a:pt x="24" y="52"/>
                        <a:pt x="24" y="52"/>
                        <a:pt x="24" y="52"/>
                      </a:cubicBezTo>
                      <a:cubicBezTo>
                        <a:pt x="57" y="12"/>
                        <a:pt x="57" y="12"/>
                        <a:pt x="57" y="12"/>
                      </a:cubicBezTo>
                      <a:cubicBezTo>
                        <a:pt x="16" y="47"/>
                        <a:pt x="16" y="47"/>
                        <a:pt x="16" y="47"/>
                      </a:cubicBezTo>
                      <a:cubicBezTo>
                        <a:pt x="1" y="41"/>
                        <a:pt x="1" y="41"/>
                        <a:pt x="1" y="41"/>
                      </a:cubicBezTo>
                      <a:cubicBezTo>
                        <a:pt x="0" y="40"/>
                        <a:pt x="0" y="40"/>
                        <a:pt x="0" y="39"/>
                      </a:cubicBezTo>
                      <a:cubicBezTo>
                        <a:pt x="0" y="38"/>
                        <a:pt x="0" y="37"/>
                        <a:pt x="1" y="36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66" y="0"/>
                        <a:pt x="66" y="0"/>
                        <a:pt x="67" y="0"/>
                      </a:cubicBezTo>
                      <a:cubicBezTo>
                        <a:pt x="68" y="1"/>
                        <a:pt x="68" y="2"/>
                        <a:pt x="68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556" dirty="0"/>
                </a:p>
              </p:txBody>
            </p:sp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F82FD62-23C5-062A-AEFB-02DD964D9512}"/>
                </a:ext>
              </a:extLst>
            </p:cNvPr>
            <p:cNvGrpSpPr/>
            <p:nvPr/>
          </p:nvGrpSpPr>
          <p:grpSpPr>
            <a:xfrm>
              <a:off x="6400800" y="2440074"/>
              <a:ext cx="4846320" cy="1010922"/>
              <a:chOff x="6400800" y="2304934"/>
              <a:chExt cx="4846320" cy="1010922"/>
            </a:xfrm>
          </p:grpSpPr>
          <p:sp>
            <p:nvSpPr>
              <p:cNvPr id="9" name="Rectangle: Diagonal Corners Rounded 8">
                <a:extLst>
                  <a:ext uri="{FF2B5EF4-FFF2-40B4-BE49-F238E27FC236}">
                    <a16:creationId xmlns:a16="http://schemas.microsoft.com/office/drawing/2014/main" id="{E3C39F5C-31F4-CA29-CBD5-AC5A56E84A44}"/>
                  </a:ext>
                </a:extLst>
              </p:cNvPr>
              <p:cNvSpPr/>
              <p:nvPr/>
            </p:nvSpPr>
            <p:spPr>
              <a:xfrm flipH="1">
                <a:off x="6400800" y="2304934"/>
                <a:ext cx="4846320" cy="374571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182880" bIns="45720" rtlCol="0" anchor="ctr">
                <a:spAutoFit/>
              </a:bodyPr>
              <a:lstStyle/>
              <a:p>
                <a:pPr algn="r"/>
                <a:r>
                  <a:rPr lang="en-US" sz="1600" b="1" dirty="0"/>
                  <a:t>FEEDBACK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9137481-27BD-15EA-BEBC-8A52CFBD2857}"/>
                  </a:ext>
                </a:extLst>
              </p:cNvPr>
              <p:cNvSpPr txBox="1"/>
              <p:nvPr/>
            </p:nvSpPr>
            <p:spPr>
              <a:xfrm>
                <a:off x="7400292" y="2670653"/>
                <a:ext cx="3566160" cy="415498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</a:ln>
            </p:spPr>
            <p:txBody>
              <a:bodyPr wrap="square" lIns="457200" tIns="91440" rIns="91440" bIns="91440" rtlCol="0">
                <a:spAutoFit/>
              </a:bodyPr>
              <a:lstStyle/>
              <a:p>
                <a:r>
                  <a:rPr lang="en-US" sz="1500" dirty="0">
                    <a:solidFill>
                      <a:schemeClr val="accent1"/>
                    </a:solidFill>
                  </a:rPr>
                  <a:t>Collect Feedback, Make Changes</a:t>
                </a:r>
              </a:p>
            </p:txBody>
          </p: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B67C97E0-5EA4-15D9-CA37-40E0476C0C01}"/>
                  </a:ext>
                </a:extLst>
              </p:cNvPr>
              <p:cNvGrpSpPr/>
              <p:nvPr/>
            </p:nvGrpSpPr>
            <p:grpSpPr>
              <a:xfrm>
                <a:off x="6562092" y="2401456"/>
                <a:ext cx="1080724" cy="914400"/>
                <a:chOff x="6096000" y="2646213"/>
                <a:chExt cx="1080724" cy="914400"/>
              </a:xfrm>
            </p:grpSpPr>
            <p:sp>
              <p:nvSpPr>
                <p:cNvPr id="82" name="Hexagon 81">
                  <a:extLst>
                    <a:ext uri="{FF2B5EF4-FFF2-40B4-BE49-F238E27FC236}">
                      <a16:creationId xmlns:a16="http://schemas.microsoft.com/office/drawing/2014/main" id="{867B780D-37F7-2BE9-A2B0-C18B5819CD7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096000" y="2646213"/>
                  <a:ext cx="1080724" cy="914400"/>
                </a:xfrm>
                <a:prstGeom prst="hexagon">
                  <a:avLst/>
                </a:prstGeom>
                <a:solidFill>
                  <a:schemeClr val="accent2"/>
                </a:solidFill>
                <a:ln w="222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556">
                    <a:solidFill>
                      <a:schemeClr val="accent4"/>
                    </a:solidFill>
                  </a:endParaRPr>
                </a:p>
              </p:txBody>
            </p:sp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177FB16D-058E-A1AE-F5E0-3A8747EE1C7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360227" y="2883090"/>
                  <a:ext cx="573973" cy="457200"/>
                  <a:chOff x="5654992" y="3076575"/>
                  <a:chExt cx="884872" cy="704849"/>
                </a:xfrm>
                <a:solidFill>
                  <a:schemeClr val="bg1"/>
                </a:solidFill>
              </p:grpSpPr>
              <p:sp>
                <p:nvSpPr>
                  <p:cNvPr id="117" name="Freeform: Shape 116">
                    <a:extLst>
                      <a:ext uri="{FF2B5EF4-FFF2-40B4-BE49-F238E27FC236}">
                        <a16:creationId xmlns:a16="http://schemas.microsoft.com/office/drawing/2014/main" id="{D7FD6989-5F4B-386A-D790-BFDC695B98E2}"/>
                      </a:ext>
                    </a:extLst>
                  </p:cNvPr>
                  <p:cNvSpPr/>
                  <p:nvPr/>
                </p:nvSpPr>
                <p:spPr>
                  <a:xfrm>
                    <a:off x="5654992" y="3076575"/>
                    <a:ext cx="761047" cy="443864"/>
                  </a:xfrm>
                  <a:custGeom>
                    <a:avLst/>
                    <a:gdLst>
                      <a:gd name="connsiteX0" fmla="*/ 182880 w 761047"/>
                      <a:gd name="connsiteY0" fmla="*/ 443865 h 443864"/>
                      <a:gd name="connsiteX1" fmla="*/ 365760 w 761047"/>
                      <a:gd name="connsiteY1" fmla="*/ 260985 h 443864"/>
                      <a:gd name="connsiteX2" fmla="*/ 263843 w 761047"/>
                      <a:gd name="connsiteY2" fmla="*/ 260985 h 443864"/>
                      <a:gd name="connsiteX3" fmla="*/ 442913 w 761047"/>
                      <a:gd name="connsiteY3" fmla="*/ 151448 h 443864"/>
                      <a:gd name="connsiteX4" fmla="*/ 575310 w 761047"/>
                      <a:gd name="connsiteY4" fmla="*/ 201930 h 443864"/>
                      <a:gd name="connsiteX5" fmla="*/ 761048 w 761047"/>
                      <a:gd name="connsiteY5" fmla="*/ 201930 h 443864"/>
                      <a:gd name="connsiteX6" fmla="*/ 442913 w 761047"/>
                      <a:gd name="connsiteY6" fmla="*/ 0 h 443864"/>
                      <a:gd name="connsiteX7" fmla="*/ 102870 w 761047"/>
                      <a:gd name="connsiteY7" fmla="*/ 260985 h 443864"/>
                      <a:gd name="connsiteX8" fmla="*/ 0 w 761047"/>
                      <a:gd name="connsiteY8" fmla="*/ 260985 h 443864"/>
                      <a:gd name="connsiteX9" fmla="*/ 182880 w 761047"/>
                      <a:gd name="connsiteY9" fmla="*/ 443865 h 4438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61047" h="443864">
                        <a:moveTo>
                          <a:pt x="182880" y="443865"/>
                        </a:moveTo>
                        <a:lnTo>
                          <a:pt x="365760" y="260985"/>
                        </a:lnTo>
                        <a:lnTo>
                          <a:pt x="263843" y="260985"/>
                        </a:lnTo>
                        <a:cubicBezTo>
                          <a:pt x="297180" y="196215"/>
                          <a:pt x="364808" y="151448"/>
                          <a:pt x="442913" y="151448"/>
                        </a:cubicBezTo>
                        <a:cubicBezTo>
                          <a:pt x="493395" y="151448"/>
                          <a:pt x="540068" y="170498"/>
                          <a:pt x="575310" y="201930"/>
                        </a:cubicBezTo>
                        <a:lnTo>
                          <a:pt x="761048" y="201930"/>
                        </a:lnTo>
                        <a:cubicBezTo>
                          <a:pt x="704850" y="81915"/>
                          <a:pt x="582930" y="0"/>
                          <a:pt x="442913" y="0"/>
                        </a:cubicBezTo>
                        <a:cubicBezTo>
                          <a:pt x="280035" y="0"/>
                          <a:pt x="142875" y="110490"/>
                          <a:pt x="102870" y="260985"/>
                        </a:cubicBezTo>
                        <a:lnTo>
                          <a:pt x="0" y="260985"/>
                        </a:lnTo>
                        <a:lnTo>
                          <a:pt x="182880" y="443865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129B3F13-3F5C-F0EE-1930-029F4E7113E8}"/>
                      </a:ext>
                    </a:extLst>
                  </p:cNvPr>
                  <p:cNvSpPr/>
                  <p:nvPr/>
                </p:nvSpPr>
                <p:spPr>
                  <a:xfrm>
                    <a:off x="5778817" y="3337560"/>
                    <a:ext cx="761047" cy="443864"/>
                  </a:xfrm>
                  <a:custGeom>
                    <a:avLst/>
                    <a:gdLst>
                      <a:gd name="connsiteX0" fmla="*/ 761048 w 761047"/>
                      <a:gd name="connsiteY0" fmla="*/ 182880 h 443864"/>
                      <a:gd name="connsiteX1" fmla="*/ 578168 w 761047"/>
                      <a:gd name="connsiteY1" fmla="*/ 0 h 443864"/>
                      <a:gd name="connsiteX2" fmla="*/ 395288 w 761047"/>
                      <a:gd name="connsiteY2" fmla="*/ 182880 h 443864"/>
                      <a:gd name="connsiteX3" fmla="*/ 498158 w 761047"/>
                      <a:gd name="connsiteY3" fmla="*/ 182880 h 443864"/>
                      <a:gd name="connsiteX4" fmla="*/ 319088 w 761047"/>
                      <a:gd name="connsiteY4" fmla="*/ 292417 h 443864"/>
                      <a:gd name="connsiteX5" fmla="*/ 186690 w 761047"/>
                      <a:gd name="connsiteY5" fmla="*/ 241935 h 443864"/>
                      <a:gd name="connsiteX6" fmla="*/ 0 w 761047"/>
                      <a:gd name="connsiteY6" fmla="*/ 241935 h 443864"/>
                      <a:gd name="connsiteX7" fmla="*/ 319088 w 761047"/>
                      <a:gd name="connsiteY7" fmla="*/ 443865 h 443864"/>
                      <a:gd name="connsiteX8" fmla="*/ 659130 w 761047"/>
                      <a:gd name="connsiteY8" fmla="*/ 182880 h 443864"/>
                      <a:gd name="connsiteX9" fmla="*/ 761048 w 761047"/>
                      <a:gd name="connsiteY9" fmla="*/ 182880 h 4438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61047" h="443864">
                        <a:moveTo>
                          <a:pt x="761048" y="182880"/>
                        </a:moveTo>
                        <a:lnTo>
                          <a:pt x="578168" y="0"/>
                        </a:lnTo>
                        <a:lnTo>
                          <a:pt x="395288" y="182880"/>
                        </a:lnTo>
                        <a:lnTo>
                          <a:pt x="498158" y="182880"/>
                        </a:lnTo>
                        <a:cubicBezTo>
                          <a:pt x="464820" y="247650"/>
                          <a:pt x="397193" y="292417"/>
                          <a:pt x="319088" y="292417"/>
                        </a:cubicBezTo>
                        <a:cubicBezTo>
                          <a:pt x="268605" y="292417"/>
                          <a:pt x="221933" y="273367"/>
                          <a:pt x="186690" y="241935"/>
                        </a:cubicBezTo>
                        <a:lnTo>
                          <a:pt x="0" y="241935"/>
                        </a:lnTo>
                        <a:cubicBezTo>
                          <a:pt x="57150" y="361950"/>
                          <a:pt x="178118" y="443865"/>
                          <a:pt x="319088" y="443865"/>
                        </a:cubicBezTo>
                        <a:cubicBezTo>
                          <a:pt x="481965" y="443865"/>
                          <a:pt x="619125" y="333375"/>
                          <a:pt x="659130" y="182880"/>
                        </a:cubicBezTo>
                        <a:lnTo>
                          <a:pt x="761048" y="18288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D76CBB9-9798-0787-66EC-E3205FA8ADF5}"/>
              </a:ext>
            </a:extLst>
          </p:cNvPr>
          <p:cNvGrpSpPr/>
          <p:nvPr/>
        </p:nvGrpSpPr>
        <p:grpSpPr>
          <a:xfrm>
            <a:off x="942108" y="3796701"/>
            <a:ext cx="10305012" cy="1012277"/>
            <a:chOff x="944880" y="3771063"/>
            <a:chExt cx="10305012" cy="101227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F1984E3-C83F-F47A-150E-538AD7A00FCB}"/>
                </a:ext>
              </a:extLst>
            </p:cNvPr>
            <p:cNvGrpSpPr/>
            <p:nvPr/>
          </p:nvGrpSpPr>
          <p:grpSpPr>
            <a:xfrm>
              <a:off x="944880" y="3771063"/>
              <a:ext cx="4846320" cy="1012277"/>
              <a:chOff x="944880" y="3635923"/>
              <a:chExt cx="4846320" cy="1012277"/>
            </a:xfrm>
          </p:grpSpPr>
          <p:sp>
            <p:nvSpPr>
              <p:cNvPr id="7" name="Rectangle: Diagonal Corners Rounded 6">
                <a:extLst>
                  <a:ext uri="{FF2B5EF4-FFF2-40B4-BE49-F238E27FC236}">
                    <a16:creationId xmlns:a16="http://schemas.microsoft.com/office/drawing/2014/main" id="{2352A726-ECA6-DF13-EB48-EACA2F13B4C5}"/>
                  </a:ext>
                </a:extLst>
              </p:cNvPr>
              <p:cNvSpPr/>
              <p:nvPr/>
            </p:nvSpPr>
            <p:spPr>
              <a:xfrm>
                <a:off x="944880" y="3635923"/>
                <a:ext cx="4846320" cy="374571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2880" tIns="45720" bIns="45720" rtlCol="0" anchor="ctr">
                <a:spAutoFit/>
              </a:bodyPr>
              <a:lstStyle/>
              <a:p>
                <a:r>
                  <a:rPr lang="en-US" sz="1600" b="1" dirty="0"/>
                  <a:t>COMMUNICATION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E631A49-A771-2503-339A-EC66BB5F0169}"/>
                  </a:ext>
                </a:extLst>
              </p:cNvPr>
              <p:cNvSpPr txBox="1"/>
              <p:nvPr/>
            </p:nvSpPr>
            <p:spPr>
              <a:xfrm>
                <a:off x="1216812" y="4003223"/>
                <a:ext cx="3577667" cy="415498"/>
              </a:xfrm>
              <a:prstGeom prst="rect">
                <a:avLst/>
              </a:prstGeom>
              <a:noFill/>
              <a:ln w="12700">
                <a:solidFill>
                  <a:schemeClr val="accent5"/>
                </a:solidFill>
              </a:ln>
            </p:spPr>
            <p:txBody>
              <a:bodyPr wrap="square" lIns="91440" tIns="91440" rIns="457200" bIns="91440" rtlCol="0">
                <a:spAutoFit/>
              </a:bodyPr>
              <a:lstStyle/>
              <a:p>
                <a:pPr algn="r"/>
                <a:r>
                  <a:rPr lang="en-US" sz="1500" dirty="0">
                    <a:solidFill>
                      <a:schemeClr val="accent1"/>
                    </a:solidFill>
                  </a:rPr>
                  <a:t>Communicate Benefits, Allay Fears</a:t>
                </a:r>
              </a:p>
            </p:txBody>
          </p: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81835FDA-CDB8-E186-607D-C382B7954BA1}"/>
                  </a:ext>
                </a:extLst>
              </p:cNvPr>
              <p:cNvGrpSpPr/>
              <p:nvPr/>
            </p:nvGrpSpPr>
            <p:grpSpPr>
              <a:xfrm>
                <a:off x="4551932" y="3733800"/>
                <a:ext cx="1080724" cy="914400"/>
                <a:chOff x="4572000" y="3906527"/>
                <a:chExt cx="1080724" cy="914400"/>
              </a:xfrm>
            </p:grpSpPr>
            <p:sp>
              <p:nvSpPr>
                <p:cNvPr id="76" name="Hexagon 75">
                  <a:extLst>
                    <a:ext uri="{FF2B5EF4-FFF2-40B4-BE49-F238E27FC236}">
                      <a16:creationId xmlns:a16="http://schemas.microsoft.com/office/drawing/2014/main" id="{9073F5EE-BD80-6D43-E4C2-7D452FDE78A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72000" y="3906527"/>
                  <a:ext cx="1080724" cy="914400"/>
                </a:xfrm>
                <a:prstGeom prst="hexagon">
                  <a:avLst/>
                </a:prstGeom>
                <a:solidFill>
                  <a:schemeClr val="accent5"/>
                </a:solidFill>
                <a:ln w="222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556"/>
                </a:p>
              </p:txBody>
            </p: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0BDF1ACB-9055-FFD3-3A2E-74932AC8211D}"/>
                    </a:ext>
                  </a:extLst>
                </p:cNvPr>
                <p:cNvGrpSpPr/>
                <p:nvPr/>
              </p:nvGrpSpPr>
              <p:grpSpPr>
                <a:xfrm>
                  <a:off x="4794807" y="4147752"/>
                  <a:ext cx="622554" cy="424402"/>
                  <a:chOff x="4794807" y="4147752"/>
                  <a:chExt cx="622554" cy="424402"/>
                </a:xfrm>
              </p:grpSpPr>
              <p:sp>
                <p:nvSpPr>
                  <p:cNvPr id="135" name="Freeform: Shape 134">
                    <a:extLst>
                      <a:ext uri="{FF2B5EF4-FFF2-40B4-BE49-F238E27FC236}">
                        <a16:creationId xmlns:a16="http://schemas.microsoft.com/office/drawing/2014/main" id="{75488181-4D89-AA72-2176-1B981D901AAB}"/>
                      </a:ext>
                    </a:extLst>
                  </p:cNvPr>
                  <p:cNvSpPr/>
                  <p:nvPr/>
                </p:nvSpPr>
                <p:spPr>
                  <a:xfrm>
                    <a:off x="4843956" y="4147752"/>
                    <a:ext cx="81915" cy="81914"/>
                  </a:xfrm>
                  <a:custGeom>
                    <a:avLst/>
                    <a:gdLst>
                      <a:gd name="connsiteX0" fmla="*/ 40958 w 81915"/>
                      <a:gd name="connsiteY0" fmla="*/ 81915 h 81914"/>
                      <a:gd name="connsiteX1" fmla="*/ 81915 w 81915"/>
                      <a:gd name="connsiteY1" fmla="*/ 40958 h 81914"/>
                      <a:gd name="connsiteX2" fmla="*/ 40958 w 81915"/>
                      <a:gd name="connsiteY2" fmla="*/ 0 h 81914"/>
                      <a:gd name="connsiteX3" fmla="*/ 0 w 81915"/>
                      <a:gd name="connsiteY3" fmla="*/ 40958 h 81914"/>
                      <a:gd name="connsiteX4" fmla="*/ 40958 w 81915"/>
                      <a:gd name="connsiteY4" fmla="*/ 81915 h 819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915" h="81914">
                        <a:moveTo>
                          <a:pt x="40958" y="81915"/>
                        </a:moveTo>
                        <a:cubicBezTo>
                          <a:pt x="63578" y="81915"/>
                          <a:pt x="81915" y="63578"/>
                          <a:pt x="81915" y="40958"/>
                        </a:cubicBezTo>
                        <a:cubicBezTo>
                          <a:pt x="81915" y="18337"/>
                          <a:pt x="63578" y="0"/>
                          <a:pt x="40958" y="0"/>
                        </a:cubicBezTo>
                        <a:cubicBezTo>
                          <a:pt x="18337" y="0"/>
                          <a:pt x="0" y="18337"/>
                          <a:pt x="0" y="40958"/>
                        </a:cubicBezTo>
                        <a:cubicBezTo>
                          <a:pt x="0" y="63578"/>
                          <a:pt x="18337" y="81915"/>
                          <a:pt x="40958" y="8191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81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6" name="Freeform: Shape 135">
                    <a:extLst>
                      <a:ext uri="{FF2B5EF4-FFF2-40B4-BE49-F238E27FC236}">
                        <a16:creationId xmlns:a16="http://schemas.microsoft.com/office/drawing/2014/main" id="{D50C231F-3D93-5DBD-4294-F32F7531A4D1}"/>
                      </a:ext>
                    </a:extLst>
                  </p:cNvPr>
                  <p:cNvSpPr/>
                  <p:nvPr/>
                </p:nvSpPr>
                <p:spPr>
                  <a:xfrm>
                    <a:off x="4844522" y="4240242"/>
                    <a:ext cx="183741" cy="325522"/>
                  </a:xfrm>
                  <a:custGeom>
                    <a:avLst/>
                    <a:gdLst>
                      <a:gd name="connsiteX0" fmla="*/ 93799 w 183741"/>
                      <a:gd name="connsiteY0" fmla="*/ 82235 h 325522"/>
                      <a:gd name="connsiteX1" fmla="*/ 105923 w 183741"/>
                      <a:gd name="connsiteY1" fmla="*/ 86167 h 325522"/>
                      <a:gd name="connsiteX2" fmla="*/ 163263 w 183741"/>
                      <a:gd name="connsiteY2" fmla="*/ 86167 h 325522"/>
                      <a:gd name="connsiteX3" fmla="*/ 183742 w 183741"/>
                      <a:gd name="connsiteY3" fmla="*/ 65688 h 325522"/>
                      <a:gd name="connsiteX4" fmla="*/ 163263 w 183741"/>
                      <a:gd name="connsiteY4" fmla="*/ 45209 h 325522"/>
                      <a:gd name="connsiteX5" fmla="*/ 112640 w 183741"/>
                      <a:gd name="connsiteY5" fmla="*/ 45209 h 325522"/>
                      <a:gd name="connsiteX6" fmla="*/ 73648 w 183741"/>
                      <a:gd name="connsiteY6" fmla="*/ 16621 h 325522"/>
                      <a:gd name="connsiteX7" fmla="*/ 36622 w 183741"/>
                      <a:gd name="connsiteY7" fmla="*/ 238 h 325522"/>
                      <a:gd name="connsiteX8" fmla="*/ 6 w 183741"/>
                      <a:gd name="connsiteY8" fmla="*/ 42424 h 325522"/>
                      <a:gd name="connsiteX9" fmla="*/ 6 w 183741"/>
                      <a:gd name="connsiteY9" fmla="*/ 159890 h 325522"/>
                      <a:gd name="connsiteX10" fmla="*/ 40964 w 183741"/>
                      <a:gd name="connsiteY10" fmla="*/ 200848 h 325522"/>
                      <a:gd name="connsiteX11" fmla="*/ 81348 w 183741"/>
                      <a:gd name="connsiteY11" fmla="*/ 200848 h 325522"/>
                      <a:gd name="connsiteX12" fmla="*/ 81348 w 183741"/>
                      <a:gd name="connsiteY12" fmla="*/ 200848 h 325522"/>
                      <a:gd name="connsiteX13" fmla="*/ 130497 w 183741"/>
                      <a:gd name="connsiteY13" fmla="*/ 200848 h 325522"/>
                      <a:gd name="connsiteX14" fmla="*/ 130497 w 183741"/>
                      <a:gd name="connsiteY14" fmla="*/ 305044 h 325522"/>
                      <a:gd name="connsiteX15" fmla="*/ 150976 w 183741"/>
                      <a:gd name="connsiteY15" fmla="*/ 325523 h 325522"/>
                      <a:gd name="connsiteX16" fmla="*/ 171455 w 183741"/>
                      <a:gd name="connsiteY16" fmla="*/ 305044 h 325522"/>
                      <a:gd name="connsiteX17" fmla="*/ 171455 w 183741"/>
                      <a:gd name="connsiteY17" fmla="*/ 180123 h 325522"/>
                      <a:gd name="connsiteX18" fmla="*/ 150976 w 183741"/>
                      <a:gd name="connsiteY18" fmla="*/ 159645 h 325522"/>
                      <a:gd name="connsiteX19" fmla="*/ 81348 w 183741"/>
                      <a:gd name="connsiteY19" fmla="*/ 159645 h 325522"/>
                      <a:gd name="connsiteX20" fmla="*/ 81348 w 183741"/>
                      <a:gd name="connsiteY20" fmla="*/ 72979 h 325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83741" h="325522">
                        <a:moveTo>
                          <a:pt x="93799" y="82235"/>
                        </a:moveTo>
                        <a:cubicBezTo>
                          <a:pt x="97330" y="84782"/>
                          <a:pt x="101570" y="86157"/>
                          <a:pt x="105923" y="86167"/>
                        </a:cubicBezTo>
                        <a:lnTo>
                          <a:pt x="163263" y="86167"/>
                        </a:lnTo>
                        <a:cubicBezTo>
                          <a:pt x="174573" y="86167"/>
                          <a:pt x="183742" y="76998"/>
                          <a:pt x="183742" y="65688"/>
                        </a:cubicBezTo>
                        <a:cubicBezTo>
                          <a:pt x="183742" y="54378"/>
                          <a:pt x="174573" y="45209"/>
                          <a:pt x="163263" y="45209"/>
                        </a:cubicBezTo>
                        <a:lnTo>
                          <a:pt x="112640" y="45209"/>
                        </a:lnTo>
                        <a:lnTo>
                          <a:pt x="73648" y="16621"/>
                        </a:lnTo>
                        <a:cubicBezTo>
                          <a:pt x="65133" y="4921"/>
                          <a:pt x="51008" y="-1329"/>
                          <a:pt x="36622" y="238"/>
                        </a:cubicBezTo>
                        <a:cubicBezTo>
                          <a:pt x="15428" y="2873"/>
                          <a:pt x="-366" y="21070"/>
                          <a:pt x="6" y="42424"/>
                        </a:cubicBezTo>
                        <a:lnTo>
                          <a:pt x="6" y="159890"/>
                        </a:lnTo>
                        <a:cubicBezTo>
                          <a:pt x="6" y="182510"/>
                          <a:pt x="18344" y="200848"/>
                          <a:pt x="40964" y="200848"/>
                        </a:cubicBezTo>
                        <a:lnTo>
                          <a:pt x="81348" y="200848"/>
                        </a:lnTo>
                        <a:lnTo>
                          <a:pt x="81348" y="200848"/>
                        </a:lnTo>
                        <a:lnTo>
                          <a:pt x="130497" y="200848"/>
                        </a:lnTo>
                        <a:lnTo>
                          <a:pt x="130497" y="305044"/>
                        </a:lnTo>
                        <a:cubicBezTo>
                          <a:pt x="130497" y="316354"/>
                          <a:pt x="139666" y="325523"/>
                          <a:pt x="150976" y="325523"/>
                        </a:cubicBezTo>
                        <a:cubicBezTo>
                          <a:pt x="162286" y="325523"/>
                          <a:pt x="171455" y="316354"/>
                          <a:pt x="171455" y="305044"/>
                        </a:cubicBezTo>
                        <a:lnTo>
                          <a:pt x="171455" y="180123"/>
                        </a:lnTo>
                        <a:cubicBezTo>
                          <a:pt x="171455" y="168813"/>
                          <a:pt x="162286" y="159645"/>
                          <a:pt x="150976" y="159645"/>
                        </a:cubicBezTo>
                        <a:lnTo>
                          <a:pt x="81348" y="159645"/>
                        </a:lnTo>
                        <a:lnTo>
                          <a:pt x="81348" y="7297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81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7" name="Freeform: Shape 136">
                    <a:extLst>
                      <a:ext uri="{FF2B5EF4-FFF2-40B4-BE49-F238E27FC236}">
                        <a16:creationId xmlns:a16="http://schemas.microsoft.com/office/drawing/2014/main" id="{BAA21141-A9C6-9CED-BC08-7098D1530284}"/>
                      </a:ext>
                    </a:extLst>
                  </p:cNvPr>
                  <p:cNvSpPr/>
                  <p:nvPr/>
                </p:nvSpPr>
                <p:spPr>
                  <a:xfrm>
                    <a:off x="5286297" y="4147752"/>
                    <a:ext cx="81915" cy="81914"/>
                  </a:xfrm>
                  <a:custGeom>
                    <a:avLst/>
                    <a:gdLst>
                      <a:gd name="connsiteX0" fmla="*/ 40958 w 81915"/>
                      <a:gd name="connsiteY0" fmla="*/ 81915 h 81914"/>
                      <a:gd name="connsiteX1" fmla="*/ 81915 w 81915"/>
                      <a:gd name="connsiteY1" fmla="*/ 40958 h 81914"/>
                      <a:gd name="connsiteX2" fmla="*/ 40958 w 81915"/>
                      <a:gd name="connsiteY2" fmla="*/ 0 h 81914"/>
                      <a:gd name="connsiteX3" fmla="*/ 0 w 81915"/>
                      <a:gd name="connsiteY3" fmla="*/ 40958 h 81914"/>
                      <a:gd name="connsiteX4" fmla="*/ 40958 w 81915"/>
                      <a:gd name="connsiteY4" fmla="*/ 81915 h 819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915" h="81914">
                        <a:moveTo>
                          <a:pt x="40958" y="81915"/>
                        </a:moveTo>
                        <a:cubicBezTo>
                          <a:pt x="63577" y="81915"/>
                          <a:pt x="81915" y="63578"/>
                          <a:pt x="81915" y="40958"/>
                        </a:cubicBezTo>
                        <a:cubicBezTo>
                          <a:pt x="81915" y="18337"/>
                          <a:pt x="63577" y="0"/>
                          <a:pt x="40958" y="0"/>
                        </a:cubicBezTo>
                        <a:cubicBezTo>
                          <a:pt x="18338" y="0"/>
                          <a:pt x="0" y="18337"/>
                          <a:pt x="0" y="40958"/>
                        </a:cubicBezTo>
                        <a:cubicBezTo>
                          <a:pt x="0" y="63578"/>
                          <a:pt x="18338" y="81915"/>
                          <a:pt x="40958" y="8191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81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8" name="Freeform: Shape 137">
                    <a:extLst>
                      <a:ext uri="{FF2B5EF4-FFF2-40B4-BE49-F238E27FC236}">
                        <a16:creationId xmlns:a16="http://schemas.microsoft.com/office/drawing/2014/main" id="{0785FC74-F836-7AB9-B5BC-79890A75A37C}"/>
                      </a:ext>
                    </a:extLst>
                  </p:cNvPr>
                  <p:cNvSpPr/>
                  <p:nvPr/>
                </p:nvSpPr>
                <p:spPr>
                  <a:xfrm>
                    <a:off x="5183903" y="4239832"/>
                    <a:ext cx="183578" cy="325932"/>
                  </a:xfrm>
                  <a:custGeom>
                    <a:avLst/>
                    <a:gdLst>
                      <a:gd name="connsiteX0" fmla="*/ 147119 w 183578"/>
                      <a:gd name="connsiteY0" fmla="*/ 238 h 325932"/>
                      <a:gd name="connsiteX1" fmla="*/ 110094 w 183578"/>
                      <a:gd name="connsiteY1" fmla="*/ 16621 h 325932"/>
                      <a:gd name="connsiteX2" fmla="*/ 71102 w 183578"/>
                      <a:gd name="connsiteY2" fmla="*/ 45619 h 325932"/>
                      <a:gd name="connsiteX3" fmla="*/ 20479 w 183578"/>
                      <a:gd name="connsiteY3" fmla="*/ 45619 h 325932"/>
                      <a:gd name="connsiteX4" fmla="*/ 0 w 183578"/>
                      <a:gd name="connsiteY4" fmla="*/ 66098 h 325932"/>
                      <a:gd name="connsiteX5" fmla="*/ 20479 w 183578"/>
                      <a:gd name="connsiteY5" fmla="*/ 86576 h 325932"/>
                      <a:gd name="connsiteX6" fmla="*/ 77819 w 183578"/>
                      <a:gd name="connsiteY6" fmla="*/ 86576 h 325932"/>
                      <a:gd name="connsiteX7" fmla="*/ 89943 w 183578"/>
                      <a:gd name="connsiteY7" fmla="*/ 82645 h 325932"/>
                      <a:gd name="connsiteX8" fmla="*/ 102394 w 183578"/>
                      <a:gd name="connsiteY8" fmla="*/ 73388 h 325932"/>
                      <a:gd name="connsiteX9" fmla="*/ 102394 w 183578"/>
                      <a:gd name="connsiteY9" fmla="*/ 160300 h 325932"/>
                      <a:gd name="connsiteX10" fmla="*/ 33012 w 183578"/>
                      <a:gd name="connsiteY10" fmla="*/ 160300 h 325932"/>
                      <a:gd name="connsiteX11" fmla="*/ 12533 w 183578"/>
                      <a:gd name="connsiteY11" fmla="*/ 180779 h 325932"/>
                      <a:gd name="connsiteX12" fmla="*/ 12533 w 183578"/>
                      <a:gd name="connsiteY12" fmla="*/ 305453 h 325932"/>
                      <a:gd name="connsiteX13" fmla="*/ 33012 w 183578"/>
                      <a:gd name="connsiteY13" fmla="*/ 325932 h 325932"/>
                      <a:gd name="connsiteX14" fmla="*/ 53490 w 183578"/>
                      <a:gd name="connsiteY14" fmla="*/ 305453 h 325932"/>
                      <a:gd name="connsiteX15" fmla="*/ 53490 w 183578"/>
                      <a:gd name="connsiteY15" fmla="*/ 201257 h 325932"/>
                      <a:gd name="connsiteX16" fmla="*/ 102639 w 183578"/>
                      <a:gd name="connsiteY16" fmla="*/ 201257 h 325932"/>
                      <a:gd name="connsiteX17" fmla="*/ 102639 w 183578"/>
                      <a:gd name="connsiteY17" fmla="*/ 201257 h 325932"/>
                      <a:gd name="connsiteX18" fmla="*/ 142614 w 183578"/>
                      <a:gd name="connsiteY18" fmla="*/ 201257 h 325932"/>
                      <a:gd name="connsiteX19" fmla="*/ 183572 w 183578"/>
                      <a:gd name="connsiteY19" fmla="*/ 160300 h 325932"/>
                      <a:gd name="connsiteX20" fmla="*/ 183572 w 183578"/>
                      <a:gd name="connsiteY20" fmla="*/ 42424 h 325932"/>
                      <a:gd name="connsiteX21" fmla="*/ 147119 w 183578"/>
                      <a:gd name="connsiteY21" fmla="*/ 238 h 325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83578" h="325932">
                        <a:moveTo>
                          <a:pt x="147119" y="238"/>
                        </a:moveTo>
                        <a:cubicBezTo>
                          <a:pt x="132733" y="-1329"/>
                          <a:pt x="118609" y="4921"/>
                          <a:pt x="110094" y="16621"/>
                        </a:cubicBezTo>
                        <a:lnTo>
                          <a:pt x="71102" y="45619"/>
                        </a:lnTo>
                        <a:lnTo>
                          <a:pt x="20479" y="45619"/>
                        </a:lnTo>
                        <a:cubicBezTo>
                          <a:pt x="9169" y="45619"/>
                          <a:pt x="0" y="54788"/>
                          <a:pt x="0" y="66098"/>
                        </a:cubicBezTo>
                        <a:cubicBezTo>
                          <a:pt x="0" y="77408"/>
                          <a:pt x="9169" y="86576"/>
                          <a:pt x="20479" y="86576"/>
                        </a:cubicBezTo>
                        <a:lnTo>
                          <a:pt x="77819" y="86576"/>
                        </a:lnTo>
                        <a:cubicBezTo>
                          <a:pt x="82172" y="86567"/>
                          <a:pt x="86412" y="85191"/>
                          <a:pt x="89943" y="82645"/>
                        </a:cubicBezTo>
                        <a:lnTo>
                          <a:pt x="102394" y="73388"/>
                        </a:lnTo>
                        <a:lnTo>
                          <a:pt x="102394" y="160300"/>
                        </a:lnTo>
                        <a:lnTo>
                          <a:pt x="33012" y="160300"/>
                        </a:lnTo>
                        <a:cubicBezTo>
                          <a:pt x="21702" y="160300"/>
                          <a:pt x="12533" y="169469"/>
                          <a:pt x="12533" y="180779"/>
                        </a:cubicBezTo>
                        <a:lnTo>
                          <a:pt x="12533" y="305453"/>
                        </a:lnTo>
                        <a:cubicBezTo>
                          <a:pt x="12533" y="316763"/>
                          <a:pt x="21702" y="325932"/>
                          <a:pt x="33012" y="325932"/>
                        </a:cubicBezTo>
                        <a:cubicBezTo>
                          <a:pt x="44322" y="325932"/>
                          <a:pt x="53490" y="316763"/>
                          <a:pt x="53490" y="305453"/>
                        </a:cubicBezTo>
                        <a:lnTo>
                          <a:pt x="53490" y="201257"/>
                        </a:lnTo>
                        <a:lnTo>
                          <a:pt x="102639" y="201257"/>
                        </a:lnTo>
                        <a:lnTo>
                          <a:pt x="102639" y="201257"/>
                        </a:lnTo>
                        <a:lnTo>
                          <a:pt x="142614" y="201257"/>
                        </a:lnTo>
                        <a:cubicBezTo>
                          <a:pt x="165234" y="201257"/>
                          <a:pt x="183572" y="182920"/>
                          <a:pt x="183572" y="160300"/>
                        </a:cubicBezTo>
                        <a:lnTo>
                          <a:pt x="183572" y="42424"/>
                        </a:lnTo>
                        <a:cubicBezTo>
                          <a:pt x="183954" y="21125"/>
                          <a:pt x="168248" y="2949"/>
                          <a:pt x="147119" y="23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81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9" name="Freeform: Shape 138">
                    <a:extLst>
                      <a:ext uri="{FF2B5EF4-FFF2-40B4-BE49-F238E27FC236}">
                        <a16:creationId xmlns:a16="http://schemas.microsoft.com/office/drawing/2014/main" id="{4333846B-B7DA-C8F9-899C-C3E6559A0DB9}"/>
                      </a:ext>
                    </a:extLst>
                  </p:cNvPr>
                  <p:cNvSpPr/>
                  <p:nvPr/>
                </p:nvSpPr>
                <p:spPr>
                  <a:xfrm>
                    <a:off x="4950445" y="4342792"/>
                    <a:ext cx="311277" cy="229362"/>
                  </a:xfrm>
                  <a:custGeom>
                    <a:avLst/>
                    <a:gdLst>
                      <a:gd name="connsiteX0" fmla="*/ 294894 w 311277"/>
                      <a:gd name="connsiteY0" fmla="*/ 0 h 229362"/>
                      <a:gd name="connsiteX1" fmla="*/ 16383 w 311277"/>
                      <a:gd name="connsiteY1" fmla="*/ 0 h 229362"/>
                      <a:gd name="connsiteX2" fmla="*/ 0 w 311277"/>
                      <a:gd name="connsiteY2" fmla="*/ 16383 h 229362"/>
                      <a:gd name="connsiteX3" fmla="*/ 16383 w 311277"/>
                      <a:gd name="connsiteY3" fmla="*/ 32766 h 229362"/>
                      <a:gd name="connsiteX4" fmla="*/ 139256 w 311277"/>
                      <a:gd name="connsiteY4" fmla="*/ 32766 h 229362"/>
                      <a:gd name="connsiteX5" fmla="*/ 139256 w 311277"/>
                      <a:gd name="connsiteY5" fmla="*/ 196596 h 229362"/>
                      <a:gd name="connsiteX6" fmla="*/ 90107 w 311277"/>
                      <a:gd name="connsiteY6" fmla="*/ 196596 h 229362"/>
                      <a:gd name="connsiteX7" fmla="*/ 90107 w 311277"/>
                      <a:gd name="connsiteY7" fmla="*/ 229362 h 229362"/>
                      <a:gd name="connsiteX8" fmla="*/ 221171 w 311277"/>
                      <a:gd name="connsiteY8" fmla="*/ 229362 h 229362"/>
                      <a:gd name="connsiteX9" fmla="*/ 221171 w 311277"/>
                      <a:gd name="connsiteY9" fmla="*/ 196596 h 229362"/>
                      <a:gd name="connsiteX10" fmla="*/ 172022 w 311277"/>
                      <a:gd name="connsiteY10" fmla="*/ 196596 h 229362"/>
                      <a:gd name="connsiteX11" fmla="*/ 172022 w 311277"/>
                      <a:gd name="connsiteY11" fmla="*/ 32766 h 229362"/>
                      <a:gd name="connsiteX12" fmla="*/ 294894 w 311277"/>
                      <a:gd name="connsiteY12" fmla="*/ 32766 h 229362"/>
                      <a:gd name="connsiteX13" fmla="*/ 311277 w 311277"/>
                      <a:gd name="connsiteY13" fmla="*/ 16383 h 229362"/>
                      <a:gd name="connsiteX14" fmla="*/ 294894 w 311277"/>
                      <a:gd name="connsiteY14" fmla="*/ 0 h 229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11277" h="229362">
                        <a:moveTo>
                          <a:pt x="294894" y="0"/>
                        </a:moveTo>
                        <a:lnTo>
                          <a:pt x="16383" y="0"/>
                        </a:lnTo>
                        <a:cubicBezTo>
                          <a:pt x="7335" y="0"/>
                          <a:pt x="0" y="7335"/>
                          <a:pt x="0" y="16383"/>
                        </a:cubicBezTo>
                        <a:cubicBezTo>
                          <a:pt x="0" y="25431"/>
                          <a:pt x="7335" y="32766"/>
                          <a:pt x="16383" y="32766"/>
                        </a:cubicBezTo>
                        <a:lnTo>
                          <a:pt x="139256" y="32766"/>
                        </a:lnTo>
                        <a:lnTo>
                          <a:pt x="139256" y="196596"/>
                        </a:lnTo>
                        <a:lnTo>
                          <a:pt x="90107" y="196596"/>
                        </a:lnTo>
                        <a:lnTo>
                          <a:pt x="90107" y="229362"/>
                        </a:lnTo>
                        <a:lnTo>
                          <a:pt x="221171" y="229362"/>
                        </a:lnTo>
                        <a:lnTo>
                          <a:pt x="221171" y="196596"/>
                        </a:lnTo>
                        <a:lnTo>
                          <a:pt x="172022" y="196596"/>
                        </a:lnTo>
                        <a:lnTo>
                          <a:pt x="172022" y="32766"/>
                        </a:lnTo>
                        <a:lnTo>
                          <a:pt x="294894" y="32766"/>
                        </a:lnTo>
                        <a:cubicBezTo>
                          <a:pt x="303942" y="32766"/>
                          <a:pt x="311277" y="25431"/>
                          <a:pt x="311277" y="16383"/>
                        </a:cubicBezTo>
                        <a:cubicBezTo>
                          <a:pt x="311277" y="7335"/>
                          <a:pt x="303942" y="0"/>
                          <a:pt x="294894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81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0" name="Freeform: Shape 139">
                    <a:extLst>
                      <a:ext uri="{FF2B5EF4-FFF2-40B4-BE49-F238E27FC236}">
                        <a16:creationId xmlns:a16="http://schemas.microsoft.com/office/drawing/2014/main" id="{A09125CC-EE5B-81D4-27DD-23B78ABE528A}"/>
                      </a:ext>
                    </a:extLst>
                  </p:cNvPr>
                  <p:cNvSpPr/>
                  <p:nvPr/>
                </p:nvSpPr>
                <p:spPr>
                  <a:xfrm>
                    <a:off x="4794807" y="4277260"/>
                    <a:ext cx="163830" cy="294894"/>
                  </a:xfrm>
                  <a:custGeom>
                    <a:avLst/>
                    <a:gdLst>
                      <a:gd name="connsiteX0" fmla="*/ 147447 w 163830"/>
                      <a:gd name="connsiteY0" fmla="*/ 180213 h 294894"/>
                      <a:gd name="connsiteX1" fmla="*/ 32766 w 163830"/>
                      <a:gd name="connsiteY1" fmla="*/ 180213 h 294894"/>
                      <a:gd name="connsiteX2" fmla="*/ 32766 w 163830"/>
                      <a:gd name="connsiteY2" fmla="*/ 16383 h 294894"/>
                      <a:gd name="connsiteX3" fmla="*/ 16383 w 163830"/>
                      <a:gd name="connsiteY3" fmla="*/ 0 h 294894"/>
                      <a:gd name="connsiteX4" fmla="*/ 0 w 163830"/>
                      <a:gd name="connsiteY4" fmla="*/ 16383 h 294894"/>
                      <a:gd name="connsiteX5" fmla="*/ 0 w 163830"/>
                      <a:gd name="connsiteY5" fmla="*/ 196596 h 294894"/>
                      <a:gd name="connsiteX6" fmla="*/ 16383 w 163830"/>
                      <a:gd name="connsiteY6" fmla="*/ 212979 h 294894"/>
                      <a:gd name="connsiteX7" fmla="*/ 65532 w 163830"/>
                      <a:gd name="connsiteY7" fmla="*/ 212979 h 294894"/>
                      <a:gd name="connsiteX8" fmla="*/ 65532 w 163830"/>
                      <a:gd name="connsiteY8" fmla="*/ 262128 h 294894"/>
                      <a:gd name="connsiteX9" fmla="*/ 32766 w 163830"/>
                      <a:gd name="connsiteY9" fmla="*/ 262128 h 294894"/>
                      <a:gd name="connsiteX10" fmla="*/ 32766 w 163830"/>
                      <a:gd name="connsiteY10" fmla="*/ 294894 h 294894"/>
                      <a:gd name="connsiteX11" fmla="*/ 131064 w 163830"/>
                      <a:gd name="connsiteY11" fmla="*/ 294894 h 294894"/>
                      <a:gd name="connsiteX12" fmla="*/ 131064 w 163830"/>
                      <a:gd name="connsiteY12" fmla="*/ 262128 h 294894"/>
                      <a:gd name="connsiteX13" fmla="*/ 98298 w 163830"/>
                      <a:gd name="connsiteY13" fmla="*/ 262128 h 294894"/>
                      <a:gd name="connsiteX14" fmla="*/ 98298 w 163830"/>
                      <a:gd name="connsiteY14" fmla="*/ 212979 h 294894"/>
                      <a:gd name="connsiteX15" fmla="*/ 147447 w 163830"/>
                      <a:gd name="connsiteY15" fmla="*/ 212979 h 294894"/>
                      <a:gd name="connsiteX16" fmla="*/ 163830 w 163830"/>
                      <a:gd name="connsiteY16" fmla="*/ 196596 h 294894"/>
                      <a:gd name="connsiteX17" fmla="*/ 147447 w 163830"/>
                      <a:gd name="connsiteY17" fmla="*/ 180213 h 294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63830" h="294894">
                        <a:moveTo>
                          <a:pt x="147447" y="180213"/>
                        </a:moveTo>
                        <a:lnTo>
                          <a:pt x="32766" y="180213"/>
                        </a:lnTo>
                        <a:lnTo>
                          <a:pt x="32766" y="16383"/>
                        </a:lnTo>
                        <a:cubicBezTo>
                          <a:pt x="32766" y="7335"/>
                          <a:pt x="25431" y="0"/>
                          <a:pt x="16383" y="0"/>
                        </a:cubicBezTo>
                        <a:cubicBezTo>
                          <a:pt x="7335" y="0"/>
                          <a:pt x="0" y="7335"/>
                          <a:pt x="0" y="16383"/>
                        </a:cubicBezTo>
                        <a:lnTo>
                          <a:pt x="0" y="196596"/>
                        </a:lnTo>
                        <a:cubicBezTo>
                          <a:pt x="0" y="205644"/>
                          <a:pt x="7335" y="212979"/>
                          <a:pt x="16383" y="212979"/>
                        </a:cubicBezTo>
                        <a:lnTo>
                          <a:pt x="65532" y="212979"/>
                        </a:lnTo>
                        <a:lnTo>
                          <a:pt x="65532" y="262128"/>
                        </a:lnTo>
                        <a:lnTo>
                          <a:pt x="32766" y="262128"/>
                        </a:lnTo>
                        <a:lnTo>
                          <a:pt x="32766" y="294894"/>
                        </a:lnTo>
                        <a:lnTo>
                          <a:pt x="131064" y="294894"/>
                        </a:lnTo>
                        <a:lnTo>
                          <a:pt x="131064" y="262128"/>
                        </a:lnTo>
                        <a:lnTo>
                          <a:pt x="98298" y="262128"/>
                        </a:lnTo>
                        <a:lnTo>
                          <a:pt x="98298" y="212979"/>
                        </a:lnTo>
                        <a:lnTo>
                          <a:pt x="147447" y="212979"/>
                        </a:lnTo>
                        <a:cubicBezTo>
                          <a:pt x="156495" y="212979"/>
                          <a:pt x="163830" y="205644"/>
                          <a:pt x="163830" y="196596"/>
                        </a:cubicBezTo>
                        <a:cubicBezTo>
                          <a:pt x="163830" y="187548"/>
                          <a:pt x="156495" y="180213"/>
                          <a:pt x="147447" y="18021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81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1" name="Freeform: Shape 140">
                    <a:extLst>
                      <a:ext uri="{FF2B5EF4-FFF2-40B4-BE49-F238E27FC236}">
                        <a16:creationId xmlns:a16="http://schemas.microsoft.com/office/drawing/2014/main" id="{386154C7-BC6E-BA2A-417A-A8A1BC1C5AA1}"/>
                      </a:ext>
                    </a:extLst>
                  </p:cNvPr>
                  <p:cNvSpPr/>
                  <p:nvPr/>
                </p:nvSpPr>
                <p:spPr>
                  <a:xfrm>
                    <a:off x="5253531" y="4281355"/>
                    <a:ext cx="163830" cy="290798"/>
                  </a:xfrm>
                  <a:custGeom>
                    <a:avLst/>
                    <a:gdLst>
                      <a:gd name="connsiteX0" fmla="*/ 147447 w 163830"/>
                      <a:gd name="connsiteY0" fmla="*/ 0 h 290798"/>
                      <a:gd name="connsiteX1" fmla="*/ 131064 w 163830"/>
                      <a:gd name="connsiteY1" fmla="*/ 16383 h 290798"/>
                      <a:gd name="connsiteX2" fmla="*/ 131064 w 163830"/>
                      <a:gd name="connsiteY2" fmla="*/ 176117 h 290798"/>
                      <a:gd name="connsiteX3" fmla="*/ 16383 w 163830"/>
                      <a:gd name="connsiteY3" fmla="*/ 176117 h 290798"/>
                      <a:gd name="connsiteX4" fmla="*/ 0 w 163830"/>
                      <a:gd name="connsiteY4" fmla="*/ 192500 h 290798"/>
                      <a:gd name="connsiteX5" fmla="*/ 16383 w 163830"/>
                      <a:gd name="connsiteY5" fmla="*/ 208883 h 290798"/>
                      <a:gd name="connsiteX6" fmla="*/ 65532 w 163830"/>
                      <a:gd name="connsiteY6" fmla="*/ 208883 h 290798"/>
                      <a:gd name="connsiteX7" fmla="*/ 65532 w 163830"/>
                      <a:gd name="connsiteY7" fmla="*/ 258032 h 290798"/>
                      <a:gd name="connsiteX8" fmla="*/ 32766 w 163830"/>
                      <a:gd name="connsiteY8" fmla="*/ 258032 h 290798"/>
                      <a:gd name="connsiteX9" fmla="*/ 32766 w 163830"/>
                      <a:gd name="connsiteY9" fmla="*/ 290798 h 290798"/>
                      <a:gd name="connsiteX10" fmla="*/ 131064 w 163830"/>
                      <a:gd name="connsiteY10" fmla="*/ 290798 h 290798"/>
                      <a:gd name="connsiteX11" fmla="*/ 131064 w 163830"/>
                      <a:gd name="connsiteY11" fmla="*/ 258032 h 290798"/>
                      <a:gd name="connsiteX12" fmla="*/ 98298 w 163830"/>
                      <a:gd name="connsiteY12" fmla="*/ 258032 h 290798"/>
                      <a:gd name="connsiteX13" fmla="*/ 98298 w 163830"/>
                      <a:gd name="connsiteY13" fmla="*/ 208883 h 290798"/>
                      <a:gd name="connsiteX14" fmla="*/ 147447 w 163830"/>
                      <a:gd name="connsiteY14" fmla="*/ 208883 h 290798"/>
                      <a:gd name="connsiteX15" fmla="*/ 163830 w 163830"/>
                      <a:gd name="connsiteY15" fmla="*/ 192500 h 290798"/>
                      <a:gd name="connsiteX16" fmla="*/ 163830 w 163830"/>
                      <a:gd name="connsiteY16" fmla="*/ 16383 h 290798"/>
                      <a:gd name="connsiteX17" fmla="*/ 147447 w 163830"/>
                      <a:gd name="connsiteY17" fmla="*/ 0 h 290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63830" h="290798">
                        <a:moveTo>
                          <a:pt x="147447" y="0"/>
                        </a:moveTo>
                        <a:cubicBezTo>
                          <a:pt x="138399" y="0"/>
                          <a:pt x="131064" y="7335"/>
                          <a:pt x="131064" y="16383"/>
                        </a:cubicBezTo>
                        <a:lnTo>
                          <a:pt x="131064" y="176117"/>
                        </a:lnTo>
                        <a:lnTo>
                          <a:pt x="16383" y="176117"/>
                        </a:lnTo>
                        <a:cubicBezTo>
                          <a:pt x="7335" y="176117"/>
                          <a:pt x="0" y="183452"/>
                          <a:pt x="0" y="192500"/>
                        </a:cubicBezTo>
                        <a:cubicBezTo>
                          <a:pt x="0" y="201549"/>
                          <a:pt x="7335" y="208883"/>
                          <a:pt x="16383" y="208883"/>
                        </a:cubicBezTo>
                        <a:lnTo>
                          <a:pt x="65532" y="208883"/>
                        </a:lnTo>
                        <a:lnTo>
                          <a:pt x="65532" y="258032"/>
                        </a:lnTo>
                        <a:lnTo>
                          <a:pt x="32766" y="258032"/>
                        </a:lnTo>
                        <a:lnTo>
                          <a:pt x="32766" y="290798"/>
                        </a:lnTo>
                        <a:lnTo>
                          <a:pt x="131064" y="290798"/>
                        </a:lnTo>
                        <a:lnTo>
                          <a:pt x="131064" y="258032"/>
                        </a:lnTo>
                        <a:lnTo>
                          <a:pt x="98298" y="258032"/>
                        </a:lnTo>
                        <a:lnTo>
                          <a:pt x="98298" y="208883"/>
                        </a:lnTo>
                        <a:lnTo>
                          <a:pt x="147447" y="208883"/>
                        </a:lnTo>
                        <a:cubicBezTo>
                          <a:pt x="156495" y="208883"/>
                          <a:pt x="163830" y="201549"/>
                          <a:pt x="163830" y="192500"/>
                        </a:cubicBezTo>
                        <a:lnTo>
                          <a:pt x="163830" y="16383"/>
                        </a:lnTo>
                        <a:cubicBezTo>
                          <a:pt x="163830" y="7335"/>
                          <a:pt x="156495" y="0"/>
                          <a:pt x="147447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81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D46C79A-70D8-E135-8940-49575BB48537}"/>
                </a:ext>
              </a:extLst>
            </p:cNvPr>
            <p:cNvGrpSpPr/>
            <p:nvPr/>
          </p:nvGrpSpPr>
          <p:grpSpPr>
            <a:xfrm>
              <a:off x="6400800" y="3774636"/>
              <a:ext cx="4849092" cy="1008704"/>
              <a:chOff x="6400800" y="3639496"/>
              <a:chExt cx="4849092" cy="1008704"/>
            </a:xfrm>
          </p:grpSpPr>
          <p:sp>
            <p:nvSpPr>
              <p:cNvPr id="10" name="Rectangle: Diagonal Corners Rounded 9">
                <a:extLst>
                  <a:ext uri="{FF2B5EF4-FFF2-40B4-BE49-F238E27FC236}">
                    <a16:creationId xmlns:a16="http://schemas.microsoft.com/office/drawing/2014/main" id="{42DFB990-B21A-3A5E-FCC7-9945045AA76C}"/>
                  </a:ext>
                </a:extLst>
              </p:cNvPr>
              <p:cNvSpPr/>
              <p:nvPr/>
            </p:nvSpPr>
            <p:spPr>
              <a:xfrm flipH="1">
                <a:off x="6400800" y="3639496"/>
                <a:ext cx="4849092" cy="374904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182880" bIns="45720" rtlCol="0" anchor="ctr">
                <a:spAutoFit/>
              </a:bodyPr>
              <a:lstStyle/>
              <a:p>
                <a:pPr algn="r"/>
                <a:r>
                  <a:rPr lang="en-US" sz="1600" b="1" dirty="0" err="1"/>
                  <a:t>KPIs</a:t>
                </a:r>
                <a:endParaRPr lang="en-US" sz="1600" b="1" dirty="0"/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368771A-5D61-9B9D-DAB4-204858663737}"/>
                  </a:ext>
                </a:extLst>
              </p:cNvPr>
              <p:cNvSpPr txBox="1"/>
              <p:nvPr/>
            </p:nvSpPr>
            <p:spPr>
              <a:xfrm>
                <a:off x="7400292" y="4003223"/>
                <a:ext cx="3566160" cy="415498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square" lIns="457200" tIns="91440" rIns="91440" bIns="91440" rtlCol="0">
                <a:spAutoFit/>
              </a:bodyPr>
              <a:lstStyle/>
              <a:p>
                <a:r>
                  <a:rPr lang="en-US" sz="1500" dirty="0">
                    <a:solidFill>
                      <a:schemeClr val="accent1"/>
                    </a:solidFill>
                  </a:rPr>
                  <a:t>Continuously Monitor </a:t>
                </a:r>
                <a:r>
                  <a:rPr lang="en-US" sz="1500" dirty="0" err="1">
                    <a:solidFill>
                      <a:schemeClr val="accent1"/>
                    </a:solidFill>
                  </a:rPr>
                  <a:t>KPIs</a:t>
                </a:r>
                <a:endParaRPr lang="en-US" sz="1500" dirty="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87010674-05DA-8907-FA4A-013AE715DDD1}"/>
                  </a:ext>
                </a:extLst>
              </p:cNvPr>
              <p:cNvGrpSpPr/>
              <p:nvPr/>
            </p:nvGrpSpPr>
            <p:grpSpPr>
              <a:xfrm>
                <a:off x="6562092" y="3733800"/>
                <a:ext cx="1080724" cy="914400"/>
                <a:chOff x="6096000" y="3906527"/>
                <a:chExt cx="1080724" cy="914400"/>
              </a:xfrm>
            </p:grpSpPr>
            <p:sp>
              <p:nvSpPr>
                <p:cNvPr id="81" name="Hexagon 80">
                  <a:extLst>
                    <a:ext uri="{FF2B5EF4-FFF2-40B4-BE49-F238E27FC236}">
                      <a16:creationId xmlns:a16="http://schemas.microsoft.com/office/drawing/2014/main" id="{4069D8DD-DB95-B4AA-8002-D8C250A4FAC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096000" y="3906527"/>
                  <a:ext cx="1080724" cy="914400"/>
                </a:xfrm>
                <a:prstGeom prst="hexagon">
                  <a:avLst/>
                </a:prstGeom>
                <a:solidFill>
                  <a:schemeClr val="accent1"/>
                </a:solidFill>
                <a:ln w="222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556"/>
                </a:p>
              </p:txBody>
            </p:sp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id="{AAEB0CBF-BD56-9C7F-CBEC-9BC3718C8F1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412254" y="4143757"/>
                  <a:ext cx="457200" cy="457200"/>
                  <a:chOff x="5772150" y="3105150"/>
                  <a:chExt cx="647700" cy="647700"/>
                </a:xfrm>
                <a:solidFill>
                  <a:schemeClr val="bg1"/>
                </a:solidFill>
              </p:grpSpPr>
              <p:sp>
                <p:nvSpPr>
                  <p:cNvPr id="96" name="Freeform: Shape 95">
                    <a:extLst>
                      <a:ext uri="{FF2B5EF4-FFF2-40B4-BE49-F238E27FC236}">
                        <a16:creationId xmlns:a16="http://schemas.microsoft.com/office/drawing/2014/main" id="{E2389B1A-8224-1586-9AE9-FE7E357D5CAC}"/>
                      </a:ext>
                    </a:extLst>
                  </p:cNvPr>
                  <p:cNvSpPr/>
                  <p:nvPr/>
                </p:nvSpPr>
                <p:spPr>
                  <a:xfrm>
                    <a:off x="5772150" y="3105150"/>
                    <a:ext cx="647700" cy="647700"/>
                  </a:xfrm>
                  <a:custGeom>
                    <a:avLst/>
                    <a:gdLst>
                      <a:gd name="connsiteX0" fmla="*/ 57150 w 647700"/>
                      <a:gd name="connsiteY0" fmla="*/ 0 h 647700"/>
                      <a:gd name="connsiteX1" fmla="*/ 0 w 647700"/>
                      <a:gd name="connsiteY1" fmla="*/ 0 h 647700"/>
                      <a:gd name="connsiteX2" fmla="*/ 0 w 647700"/>
                      <a:gd name="connsiteY2" fmla="*/ 647700 h 647700"/>
                      <a:gd name="connsiteX3" fmla="*/ 647700 w 647700"/>
                      <a:gd name="connsiteY3" fmla="*/ 647700 h 647700"/>
                      <a:gd name="connsiteX4" fmla="*/ 647700 w 647700"/>
                      <a:gd name="connsiteY4" fmla="*/ 590550 h 647700"/>
                      <a:gd name="connsiteX5" fmla="*/ 57150 w 647700"/>
                      <a:gd name="connsiteY5" fmla="*/ 590550 h 647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47700" h="647700">
                        <a:moveTo>
                          <a:pt x="57150" y="0"/>
                        </a:moveTo>
                        <a:lnTo>
                          <a:pt x="0" y="0"/>
                        </a:lnTo>
                        <a:lnTo>
                          <a:pt x="0" y="647700"/>
                        </a:lnTo>
                        <a:lnTo>
                          <a:pt x="647700" y="647700"/>
                        </a:lnTo>
                        <a:lnTo>
                          <a:pt x="647700" y="590550"/>
                        </a:lnTo>
                        <a:lnTo>
                          <a:pt x="57150" y="59055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" name="Freeform: Shape 96">
                    <a:extLst>
                      <a:ext uri="{FF2B5EF4-FFF2-40B4-BE49-F238E27FC236}">
                        <a16:creationId xmlns:a16="http://schemas.microsoft.com/office/drawing/2014/main" id="{631E8F1C-1B7E-2D66-CA81-DF442629072D}"/>
                      </a:ext>
                    </a:extLst>
                  </p:cNvPr>
                  <p:cNvSpPr/>
                  <p:nvPr/>
                </p:nvSpPr>
                <p:spPr>
                  <a:xfrm>
                    <a:off x="5886450" y="3305175"/>
                    <a:ext cx="104775" cy="333375"/>
                  </a:xfrm>
                  <a:custGeom>
                    <a:avLst/>
                    <a:gdLst>
                      <a:gd name="connsiteX0" fmla="*/ 0 w 104775"/>
                      <a:gd name="connsiteY0" fmla="*/ 0 h 333375"/>
                      <a:gd name="connsiteX1" fmla="*/ 104775 w 104775"/>
                      <a:gd name="connsiteY1" fmla="*/ 0 h 333375"/>
                      <a:gd name="connsiteX2" fmla="*/ 104775 w 104775"/>
                      <a:gd name="connsiteY2" fmla="*/ 333375 h 333375"/>
                      <a:gd name="connsiteX3" fmla="*/ 0 w 104775"/>
                      <a:gd name="connsiteY3" fmla="*/ 333375 h 333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75" h="333375">
                        <a:moveTo>
                          <a:pt x="0" y="0"/>
                        </a:moveTo>
                        <a:lnTo>
                          <a:pt x="104775" y="0"/>
                        </a:lnTo>
                        <a:lnTo>
                          <a:pt x="104775" y="333375"/>
                        </a:lnTo>
                        <a:lnTo>
                          <a:pt x="0" y="333375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" name="Freeform: Shape 97">
                    <a:extLst>
                      <a:ext uri="{FF2B5EF4-FFF2-40B4-BE49-F238E27FC236}">
                        <a16:creationId xmlns:a16="http://schemas.microsoft.com/office/drawing/2014/main" id="{71AC8690-81C7-BBDC-86DC-7F1514A01050}"/>
                      </a:ext>
                    </a:extLst>
                  </p:cNvPr>
                  <p:cNvSpPr/>
                  <p:nvPr/>
                </p:nvSpPr>
                <p:spPr>
                  <a:xfrm>
                    <a:off x="6029325" y="3105150"/>
                    <a:ext cx="104775" cy="533400"/>
                  </a:xfrm>
                  <a:custGeom>
                    <a:avLst/>
                    <a:gdLst>
                      <a:gd name="connsiteX0" fmla="*/ 0 w 104775"/>
                      <a:gd name="connsiteY0" fmla="*/ 0 h 533400"/>
                      <a:gd name="connsiteX1" fmla="*/ 104775 w 104775"/>
                      <a:gd name="connsiteY1" fmla="*/ 0 h 533400"/>
                      <a:gd name="connsiteX2" fmla="*/ 104775 w 104775"/>
                      <a:gd name="connsiteY2" fmla="*/ 533400 h 533400"/>
                      <a:gd name="connsiteX3" fmla="*/ 0 w 104775"/>
                      <a:gd name="connsiteY3" fmla="*/ 533400 h 533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75" h="533400">
                        <a:moveTo>
                          <a:pt x="0" y="0"/>
                        </a:moveTo>
                        <a:lnTo>
                          <a:pt x="104775" y="0"/>
                        </a:lnTo>
                        <a:lnTo>
                          <a:pt x="104775" y="533400"/>
                        </a:lnTo>
                        <a:lnTo>
                          <a:pt x="0" y="53340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6D676FBD-9AAF-F2C6-E443-09D3B8ADA6B9}"/>
                      </a:ext>
                    </a:extLst>
                  </p:cNvPr>
                  <p:cNvSpPr/>
                  <p:nvPr/>
                </p:nvSpPr>
                <p:spPr>
                  <a:xfrm>
                    <a:off x="6172200" y="3305175"/>
                    <a:ext cx="104775" cy="333375"/>
                  </a:xfrm>
                  <a:custGeom>
                    <a:avLst/>
                    <a:gdLst>
                      <a:gd name="connsiteX0" fmla="*/ 0 w 104775"/>
                      <a:gd name="connsiteY0" fmla="*/ 0 h 333375"/>
                      <a:gd name="connsiteX1" fmla="*/ 104775 w 104775"/>
                      <a:gd name="connsiteY1" fmla="*/ 0 h 333375"/>
                      <a:gd name="connsiteX2" fmla="*/ 104775 w 104775"/>
                      <a:gd name="connsiteY2" fmla="*/ 333375 h 333375"/>
                      <a:gd name="connsiteX3" fmla="*/ 0 w 104775"/>
                      <a:gd name="connsiteY3" fmla="*/ 333375 h 333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75" h="333375">
                        <a:moveTo>
                          <a:pt x="0" y="0"/>
                        </a:moveTo>
                        <a:lnTo>
                          <a:pt x="104775" y="0"/>
                        </a:lnTo>
                        <a:lnTo>
                          <a:pt x="104775" y="333375"/>
                        </a:lnTo>
                        <a:lnTo>
                          <a:pt x="0" y="333375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8771B859-974A-943D-716F-6B7BF6BF8D13}"/>
                      </a:ext>
                    </a:extLst>
                  </p:cNvPr>
                  <p:cNvSpPr/>
                  <p:nvPr/>
                </p:nvSpPr>
                <p:spPr>
                  <a:xfrm>
                    <a:off x="6315075" y="3467100"/>
                    <a:ext cx="104775" cy="171450"/>
                  </a:xfrm>
                  <a:custGeom>
                    <a:avLst/>
                    <a:gdLst>
                      <a:gd name="connsiteX0" fmla="*/ 0 w 104775"/>
                      <a:gd name="connsiteY0" fmla="*/ 0 h 171450"/>
                      <a:gd name="connsiteX1" fmla="*/ 104775 w 104775"/>
                      <a:gd name="connsiteY1" fmla="*/ 0 h 171450"/>
                      <a:gd name="connsiteX2" fmla="*/ 104775 w 104775"/>
                      <a:gd name="connsiteY2" fmla="*/ 171450 h 171450"/>
                      <a:gd name="connsiteX3" fmla="*/ 0 w 104775"/>
                      <a:gd name="connsiteY3" fmla="*/ 171450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75" h="171450">
                        <a:moveTo>
                          <a:pt x="0" y="0"/>
                        </a:moveTo>
                        <a:lnTo>
                          <a:pt x="104775" y="0"/>
                        </a:lnTo>
                        <a:lnTo>
                          <a:pt x="104775" y="171450"/>
                        </a:lnTo>
                        <a:lnTo>
                          <a:pt x="0" y="17145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2257E55-E9FC-826F-6003-AB82101356D6}"/>
              </a:ext>
            </a:extLst>
          </p:cNvPr>
          <p:cNvGrpSpPr/>
          <p:nvPr/>
        </p:nvGrpSpPr>
        <p:grpSpPr>
          <a:xfrm>
            <a:off x="944880" y="5082228"/>
            <a:ext cx="10305012" cy="1014984"/>
            <a:chOff x="944880" y="5082228"/>
            <a:chExt cx="10305012" cy="101498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40D24B7-D4D4-F12B-EFF6-D805AB735E60}"/>
                </a:ext>
              </a:extLst>
            </p:cNvPr>
            <p:cNvGrpSpPr/>
            <p:nvPr/>
          </p:nvGrpSpPr>
          <p:grpSpPr>
            <a:xfrm>
              <a:off x="944880" y="5083369"/>
              <a:ext cx="4846320" cy="1013843"/>
              <a:chOff x="944880" y="4948229"/>
              <a:chExt cx="4846320" cy="1013843"/>
            </a:xfrm>
          </p:grpSpPr>
          <p:sp>
            <p:nvSpPr>
              <p:cNvPr id="8" name="Rectangle: Diagonal Corners Rounded 7">
                <a:extLst>
                  <a:ext uri="{FF2B5EF4-FFF2-40B4-BE49-F238E27FC236}">
                    <a16:creationId xmlns:a16="http://schemas.microsoft.com/office/drawing/2014/main" id="{BF37FBCB-3582-957A-9584-C6005D05CF52}"/>
                  </a:ext>
                </a:extLst>
              </p:cNvPr>
              <p:cNvSpPr/>
              <p:nvPr/>
            </p:nvSpPr>
            <p:spPr>
              <a:xfrm>
                <a:off x="944880" y="4948229"/>
                <a:ext cx="4846320" cy="374571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2880" tIns="45720" bIns="45720" rtlCol="0" anchor="ctr">
                <a:spAutoFit/>
              </a:bodyPr>
              <a:lstStyle/>
              <a:p>
                <a:r>
                  <a:rPr lang="en-US" sz="1600" b="1" dirty="0"/>
                  <a:t>TRAINING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742AE56-2EFB-742D-C050-23580C8C0B5D}"/>
                  </a:ext>
                </a:extLst>
              </p:cNvPr>
              <p:cNvSpPr txBox="1"/>
              <p:nvPr/>
            </p:nvSpPr>
            <p:spPr>
              <a:xfrm>
                <a:off x="1233328" y="5313844"/>
                <a:ext cx="3564799" cy="415498"/>
              </a:xfrm>
              <a:prstGeom prst="rect">
                <a:avLst/>
              </a:prstGeom>
              <a:noFill/>
              <a:ln w="12700">
                <a:solidFill>
                  <a:schemeClr val="accent6"/>
                </a:solidFill>
              </a:ln>
            </p:spPr>
            <p:txBody>
              <a:bodyPr wrap="square" lIns="91440" tIns="91440" rIns="457200" bIns="91440" rtlCol="0">
                <a:spAutoFit/>
              </a:bodyPr>
              <a:lstStyle/>
              <a:p>
                <a:pPr algn="r"/>
                <a:r>
                  <a:rPr lang="en-US" sz="1500" dirty="0">
                    <a:solidFill>
                      <a:schemeClr val="accent1"/>
                    </a:solidFill>
                  </a:rPr>
                  <a:t>Provide Training and Support</a:t>
                </a:r>
              </a:p>
            </p:txBody>
          </p: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20388E04-F4B7-3FB7-75B4-49086570E278}"/>
                  </a:ext>
                </a:extLst>
              </p:cNvPr>
              <p:cNvGrpSpPr/>
              <p:nvPr/>
            </p:nvGrpSpPr>
            <p:grpSpPr>
              <a:xfrm>
                <a:off x="4551932" y="5047672"/>
                <a:ext cx="1080724" cy="914400"/>
                <a:chOff x="4572000" y="5172181"/>
                <a:chExt cx="1080724" cy="914400"/>
              </a:xfrm>
            </p:grpSpPr>
            <p:sp>
              <p:nvSpPr>
                <p:cNvPr id="77" name="Hexagon 76">
                  <a:extLst>
                    <a:ext uri="{FF2B5EF4-FFF2-40B4-BE49-F238E27FC236}">
                      <a16:creationId xmlns:a16="http://schemas.microsoft.com/office/drawing/2014/main" id="{2153575E-C7FE-45F6-5C9F-DA14CFB351F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72000" y="5172181"/>
                  <a:ext cx="1080724" cy="914400"/>
                </a:xfrm>
                <a:prstGeom prst="hexagon">
                  <a:avLst/>
                </a:prstGeom>
                <a:solidFill>
                  <a:schemeClr val="accent6"/>
                </a:solidFill>
                <a:ln w="222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556"/>
                </a:p>
              </p:txBody>
            </p:sp>
            <p:sp>
              <p:nvSpPr>
                <p:cNvPr id="72" name="Freeform 44">
                  <a:extLst>
                    <a:ext uri="{FF2B5EF4-FFF2-40B4-BE49-F238E27FC236}">
                      <a16:creationId xmlns:a16="http://schemas.microsoft.com/office/drawing/2014/main" id="{3C561B09-CCE1-7D6E-AE1A-9F8C35CEA40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02548" y="5338364"/>
                  <a:ext cx="395520" cy="577832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0" y="35"/>
                    </a:cxn>
                    <a:cxn ang="0">
                      <a:pos x="16" y="74"/>
                    </a:cxn>
                    <a:cxn ang="0">
                      <a:pos x="35" y="102"/>
                    </a:cxn>
                    <a:cxn ang="0">
                      <a:pos x="54" y="74"/>
                    </a:cxn>
                    <a:cxn ang="0">
                      <a:pos x="70" y="35"/>
                    </a:cxn>
                    <a:cxn ang="0">
                      <a:pos x="35" y="0"/>
                    </a:cxn>
                    <a:cxn ang="0">
                      <a:pos x="43" y="87"/>
                    </a:cxn>
                    <a:cxn ang="0">
                      <a:pos x="27" y="89"/>
                    </a:cxn>
                    <a:cxn ang="0">
                      <a:pos x="26" y="83"/>
                    </a:cxn>
                    <a:cxn ang="0">
                      <a:pos x="26" y="83"/>
                    </a:cxn>
                    <a:cxn ang="0">
                      <a:pos x="45" y="80"/>
                    </a:cxn>
                    <a:cxn ang="0">
                      <a:pos x="44" y="83"/>
                    </a:cxn>
                    <a:cxn ang="0">
                      <a:pos x="43" y="87"/>
                    </a:cxn>
                    <a:cxn ang="0">
                      <a:pos x="25" y="79"/>
                    </a:cxn>
                    <a:cxn ang="0">
                      <a:pos x="23" y="73"/>
                    </a:cxn>
                    <a:cxn ang="0">
                      <a:pos x="47" y="73"/>
                    </a:cxn>
                    <a:cxn ang="0">
                      <a:pos x="46" y="77"/>
                    </a:cxn>
                    <a:cxn ang="0">
                      <a:pos x="25" y="79"/>
                    </a:cxn>
                    <a:cxn ang="0">
                      <a:pos x="35" y="96"/>
                    </a:cxn>
                    <a:cxn ang="0">
                      <a:pos x="29" y="92"/>
                    </a:cxn>
                    <a:cxn ang="0">
                      <a:pos x="42" y="90"/>
                    </a:cxn>
                    <a:cxn ang="0">
                      <a:pos x="35" y="96"/>
                    </a:cxn>
                    <a:cxn ang="0">
                      <a:pos x="50" y="67"/>
                    </a:cxn>
                    <a:cxn ang="0">
                      <a:pos x="20" y="67"/>
                    </a:cxn>
                    <a:cxn ang="0">
                      <a:pos x="15" y="57"/>
                    </a:cxn>
                    <a:cxn ang="0">
                      <a:pos x="6" y="35"/>
                    </a:cxn>
                    <a:cxn ang="0">
                      <a:pos x="35" y="6"/>
                    </a:cxn>
                    <a:cxn ang="0">
                      <a:pos x="64" y="35"/>
                    </a:cxn>
                    <a:cxn ang="0">
                      <a:pos x="55" y="57"/>
                    </a:cxn>
                    <a:cxn ang="0">
                      <a:pos x="50" y="67"/>
                    </a:cxn>
                    <a:cxn ang="0">
                      <a:pos x="50" y="67"/>
                    </a:cxn>
                    <a:cxn ang="0">
                      <a:pos x="50" y="67"/>
                    </a:cxn>
                  </a:cxnLst>
                  <a:rect l="0" t="0" r="r" b="b"/>
                  <a:pathLst>
                    <a:path w="70" h="102">
                      <a:moveTo>
                        <a:pt x="35" y="0"/>
                      </a:moveTo>
                      <a:cubicBezTo>
                        <a:pt x="16" y="0"/>
                        <a:pt x="0" y="16"/>
                        <a:pt x="0" y="35"/>
                      </a:cubicBezTo>
                      <a:cubicBezTo>
                        <a:pt x="0" y="48"/>
                        <a:pt x="12" y="62"/>
                        <a:pt x="16" y="74"/>
                      </a:cubicBezTo>
                      <a:cubicBezTo>
                        <a:pt x="22" y="91"/>
                        <a:pt x="22" y="102"/>
                        <a:pt x="35" y="102"/>
                      </a:cubicBezTo>
                      <a:cubicBezTo>
                        <a:pt x="49" y="102"/>
                        <a:pt x="48" y="92"/>
                        <a:pt x="54" y="74"/>
                      </a:cubicBezTo>
                      <a:cubicBezTo>
                        <a:pt x="58" y="62"/>
                        <a:pt x="70" y="48"/>
                        <a:pt x="70" y="35"/>
                      </a:cubicBezTo>
                      <a:cubicBezTo>
                        <a:pt x="70" y="16"/>
                        <a:pt x="54" y="0"/>
                        <a:pt x="35" y="0"/>
                      </a:cubicBezTo>
                      <a:close/>
                      <a:moveTo>
                        <a:pt x="43" y="87"/>
                      </a:moveTo>
                      <a:cubicBezTo>
                        <a:pt x="27" y="89"/>
                        <a:pt x="27" y="89"/>
                        <a:pt x="27" y="89"/>
                      </a:cubicBezTo>
                      <a:cubicBezTo>
                        <a:pt x="27" y="87"/>
                        <a:pt x="26" y="85"/>
                        <a:pt x="26" y="83"/>
                      </a:cubicBezTo>
                      <a:cubicBezTo>
                        <a:pt x="26" y="83"/>
                        <a:pt x="26" y="83"/>
                        <a:pt x="26" y="83"/>
                      </a:cubicBezTo>
                      <a:cubicBezTo>
                        <a:pt x="45" y="80"/>
                        <a:pt x="45" y="80"/>
                        <a:pt x="45" y="80"/>
                      </a:cubicBezTo>
                      <a:cubicBezTo>
                        <a:pt x="45" y="81"/>
                        <a:pt x="45" y="82"/>
                        <a:pt x="44" y="83"/>
                      </a:cubicBezTo>
                      <a:cubicBezTo>
                        <a:pt x="44" y="84"/>
                        <a:pt x="44" y="86"/>
                        <a:pt x="43" y="87"/>
                      </a:cubicBezTo>
                      <a:close/>
                      <a:moveTo>
                        <a:pt x="25" y="79"/>
                      </a:moveTo>
                      <a:cubicBezTo>
                        <a:pt x="24" y="78"/>
                        <a:pt x="23" y="76"/>
                        <a:pt x="23" y="73"/>
                      </a:cubicBezTo>
                      <a:cubicBezTo>
                        <a:pt x="47" y="73"/>
                        <a:pt x="47" y="73"/>
                        <a:pt x="47" y="73"/>
                      </a:cubicBezTo>
                      <a:cubicBezTo>
                        <a:pt x="47" y="75"/>
                        <a:pt x="47" y="76"/>
                        <a:pt x="46" y="77"/>
                      </a:cubicBezTo>
                      <a:lnTo>
                        <a:pt x="25" y="79"/>
                      </a:lnTo>
                      <a:close/>
                      <a:moveTo>
                        <a:pt x="35" y="96"/>
                      </a:moveTo>
                      <a:cubicBezTo>
                        <a:pt x="32" y="96"/>
                        <a:pt x="30" y="95"/>
                        <a:pt x="29" y="92"/>
                      </a:cubicBezTo>
                      <a:cubicBezTo>
                        <a:pt x="42" y="90"/>
                        <a:pt x="42" y="90"/>
                        <a:pt x="42" y="90"/>
                      </a:cubicBezTo>
                      <a:cubicBezTo>
                        <a:pt x="40" y="95"/>
                        <a:pt x="39" y="96"/>
                        <a:pt x="35" y="96"/>
                      </a:cubicBezTo>
                      <a:close/>
                      <a:moveTo>
                        <a:pt x="50" y="67"/>
                      </a:moveTo>
                      <a:cubicBezTo>
                        <a:pt x="20" y="67"/>
                        <a:pt x="20" y="67"/>
                        <a:pt x="20" y="67"/>
                      </a:cubicBezTo>
                      <a:cubicBezTo>
                        <a:pt x="19" y="64"/>
                        <a:pt x="17" y="60"/>
                        <a:pt x="15" y="57"/>
                      </a:cubicBezTo>
                      <a:cubicBezTo>
                        <a:pt x="11" y="49"/>
                        <a:pt x="6" y="41"/>
                        <a:pt x="6" y="35"/>
                      </a:cubicBezTo>
                      <a:cubicBezTo>
                        <a:pt x="6" y="19"/>
                        <a:pt x="19" y="6"/>
                        <a:pt x="35" y="6"/>
                      </a:cubicBezTo>
                      <a:cubicBezTo>
                        <a:pt x="51" y="6"/>
                        <a:pt x="64" y="19"/>
                        <a:pt x="64" y="35"/>
                      </a:cubicBezTo>
                      <a:cubicBezTo>
                        <a:pt x="64" y="41"/>
                        <a:pt x="60" y="49"/>
                        <a:pt x="55" y="57"/>
                      </a:cubicBezTo>
                      <a:cubicBezTo>
                        <a:pt x="53" y="60"/>
                        <a:pt x="52" y="64"/>
                        <a:pt x="50" y="67"/>
                      </a:cubicBezTo>
                      <a:close/>
                      <a:moveTo>
                        <a:pt x="50" y="67"/>
                      </a:moveTo>
                      <a:cubicBezTo>
                        <a:pt x="50" y="67"/>
                        <a:pt x="50" y="67"/>
                        <a:pt x="50" y="67"/>
                      </a:cubicBez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556" dirty="0"/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CDFB76F-3DB5-A236-8A41-17BDB15F12CF}"/>
                </a:ext>
              </a:extLst>
            </p:cNvPr>
            <p:cNvGrpSpPr/>
            <p:nvPr/>
          </p:nvGrpSpPr>
          <p:grpSpPr>
            <a:xfrm>
              <a:off x="6400800" y="5082228"/>
              <a:ext cx="4849092" cy="1014984"/>
              <a:chOff x="6400800" y="4947088"/>
              <a:chExt cx="4849092" cy="1014984"/>
            </a:xfrm>
          </p:grpSpPr>
          <p:sp>
            <p:nvSpPr>
              <p:cNvPr id="11" name="Rectangle: Diagonal Corners Rounded 10">
                <a:extLst>
                  <a:ext uri="{FF2B5EF4-FFF2-40B4-BE49-F238E27FC236}">
                    <a16:creationId xmlns:a16="http://schemas.microsoft.com/office/drawing/2014/main" id="{4C6E547B-90C2-7683-C132-C11B4A72A41D}"/>
                  </a:ext>
                </a:extLst>
              </p:cNvPr>
              <p:cNvSpPr/>
              <p:nvPr/>
            </p:nvSpPr>
            <p:spPr>
              <a:xfrm flipH="1">
                <a:off x="6400800" y="4947088"/>
                <a:ext cx="4849092" cy="374904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182880" bIns="45720" rtlCol="0" anchor="ctr">
                <a:spAutoFit/>
              </a:bodyPr>
              <a:lstStyle/>
              <a:p>
                <a:pPr algn="r"/>
                <a:r>
                  <a:rPr lang="en-US" sz="1600" b="1" dirty="0"/>
                  <a:t>RESULTS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A57A9CB-BBCF-9432-87DA-D62B3F24A903}"/>
                  </a:ext>
                </a:extLst>
              </p:cNvPr>
              <p:cNvSpPr txBox="1"/>
              <p:nvPr/>
            </p:nvSpPr>
            <p:spPr>
              <a:xfrm>
                <a:off x="7381431" y="5313844"/>
                <a:ext cx="3577241" cy="415498"/>
              </a:xfrm>
              <a:prstGeom prst="rect">
                <a:avLst/>
              </a:prstGeom>
              <a:noFill/>
              <a:ln w="12700">
                <a:solidFill>
                  <a:schemeClr val="accent3"/>
                </a:solidFill>
              </a:ln>
            </p:spPr>
            <p:txBody>
              <a:bodyPr wrap="square" lIns="457200" tIns="91440" rIns="91440" bIns="91440" rtlCol="0">
                <a:spAutoFit/>
              </a:bodyPr>
              <a:lstStyle/>
              <a:p>
                <a:r>
                  <a:rPr lang="en-US" sz="1500" dirty="0">
                    <a:solidFill>
                      <a:schemeClr val="accent1"/>
                    </a:solidFill>
                  </a:rPr>
                  <a:t>Share Unfiltered Results</a:t>
                </a:r>
              </a:p>
            </p:txBody>
          </p: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90360749-4223-BB70-CC08-C5C54D9D7FAB}"/>
                  </a:ext>
                </a:extLst>
              </p:cNvPr>
              <p:cNvGrpSpPr/>
              <p:nvPr/>
            </p:nvGrpSpPr>
            <p:grpSpPr>
              <a:xfrm>
                <a:off x="6562092" y="5047672"/>
                <a:ext cx="1080724" cy="914400"/>
                <a:chOff x="6096000" y="5172181"/>
                <a:chExt cx="1080724" cy="914400"/>
              </a:xfrm>
            </p:grpSpPr>
            <p:sp>
              <p:nvSpPr>
                <p:cNvPr id="80" name="Hexagon 79">
                  <a:extLst>
                    <a:ext uri="{FF2B5EF4-FFF2-40B4-BE49-F238E27FC236}">
                      <a16:creationId xmlns:a16="http://schemas.microsoft.com/office/drawing/2014/main" id="{60A169BA-456C-F37C-5A49-8A71A6CABC4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096000" y="5172181"/>
                  <a:ext cx="1080724" cy="914400"/>
                </a:xfrm>
                <a:prstGeom prst="hexagon">
                  <a:avLst/>
                </a:prstGeom>
                <a:solidFill>
                  <a:schemeClr val="accent3"/>
                </a:solidFill>
                <a:ln w="222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556"/>
                </a:p>
              </p:txBody>
            </p:sp>
            <p:pic>
              <p:nvPicPr>
                <p:cNvPr id="121" name="Graphic 120" descr="Shuffle with solid fill">
                  <a:extLst>
                    <a:ext uri="{FF2B5EF4-FFF2-40B4-BE49-F238E27FC236}">
                      <a16:creationId xmlns:a16="http://schemas.microsoft.com/office/drawing/2014/main" id="{4E4B9E80-6667-9E7A-5E9C-9B9A8B7609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39182" y="5338364"/>
                  <a:ext cx="594360" cy="594360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791948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814F7-8E7D-5A50-8E40-96670E2BD304}"/>
              </a:ext>
            </a:extLst>
          </p:cNvPr>
          <p:cNvSpPr txBox="1">
            <a:spLocks/>
          </p:cNvSpPr>
          <p:nvPr/>
        </p:nvSpPr>
        <p:spPr>
          <a:xfrm>
            <a:off x="3033904" y="1643952"/>
            <a:ext cx="6045758" cy="1785104"/>
          </a:xfrm>
          <a:prstGeom prst="rect">
            <a:avLst/>
          </a:prstGeom>
          <a:ln w="28575">
            <a:solidFill>
              <a:schemeClr val="accent1"/>
            </a:solidFill>
            <a:prstDash val="sysDot"/>
            <a:miter lim="800000"/>
          </a:ln>
        </p:spPr>
        <p:txBody>
          <a:bodyPr wrap="none" lIns="274320" tIns="274320" rIns="274320" bIns="27432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5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/>
              <a:t>Thank You!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E6D0CDF-44ED-0307-B80F-6F6CD8649FAD}"/>
              </a:ext>
            </a:extLst>
          </p:cNvPr>
          <p:cNvSpPr txBox="1">
            <a:spLocks/>
          </p:cNvSpPr>
          <p:nvPr/>
        </p:nvSpPr>
        <p:spPr>
          <a:xfrm>
            <a:off x="2839010" y="3997146"/>
            <a:ext cx="6513980" cy="91307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5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400"/>
              </a:spcAft>
            </a:pPr>
            <a:r>
              <a:rPr lang="en-US" sz="3400" b="0" dirty="0"/>
              <a:t>Jonathan Wiggs</a:t>
            </a:r>
          </a:p>
          <a:p>
            <a:r>
              <a:rPr lang="en-US" sz="2200" b="0" dirty="0"/>
              <a:t>Co-Founder and Chief Technology Officer</a:t>
            </a:r>
          </a:p>
        </p:txBody>
      </p:sp>
      <p:pic>
        <p:nvPicPr>
          <p:cNvPr id="25" name="Picture 24" descr="A picture containing icon&#10;&#10;Description automatically generated">
            <a:extLst>
              <a:ext uri="{FF2B5EF4-FFF2-40B4-BE49-F238E27FC236}">
                <a16:creationId xmlns:a16="http://schemas.microsoft.com/office/drawing/2014/main" id="{CDB18F77-8979-5965-AF78-500C6267ED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150292"/>
            <a:ext cx="2743200" cy="36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8111D5-ED4E-C069-E4A3-1779318C52E8}"/>
              </a:ext>
            </a:extLst>
          </p:cNvPr>
          <p:cNvSpPr txBox="1"/>
          <p:nvPr/>
        </p:nvSpPr>
        <p:spPr>
          <a:xfrm>
            <a:off x="711200" y="1062411"/>
            <a:ext cx="107696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+mj-lt"/>
              </a:rPr>
              <a:t>The Concept of Human-Agent Teaming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D46AFB-AD64-BB89-EDF7-01DC932ABE4E}"/>
              </a:ext>
            </a:extLst>
          </p:cNvPr>
          <p:cNvSpPr txBox="1"/>
          <p:nvPr/>
        </p:nvSpPr>
        <p:spPr>
          <a:xfrm>
            <a:off x="711200" y="1673231"/>
            <a:ext cx="107696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Pairing Human Intelligence with Artificial Intelligence, Leveraging Unique Strengths of Each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988334B-752C-D70A-6866-BD856CAFC8C5}"/>
              </a:ext>
            </a:extLst>
          </p:cNvPr>
          <p:cNvGrpSpPr/>
          <p:nvPr/>
        </p:nvGrpSpPr>
        <p:grpSpPr>
          <a:xfrm>
            <a:off x="1066800" y="3107812"/>
            <a:ext cx="10058400" cy="2564497"/>
            <a:chOff x="1066800" y="3080653"/>
            <a:chExt cx="10058400" cy="2564497"/>
          </a:xfrm>
        </p:grpSpPr>
        <p:cxnSp>
          <p:nvCxnSpPr>
            <p:cNvPr id="78" name="Connector: Elbow 77">
              <a:extLst>
                <a:ext uri="{FF2B5EF4-FFF2-40B4-BE49-F238E27FC236}">
                  <a16:creationId xmlns:a16="http://schemas.microsoft.com/office/drawing/2014/main" id="{E5A12A2F-26E2-DDDC-7669-C0BD56C9DBD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104588" y="-945224"/>
              <a:ext cx="429" cy="8134101"/>
            </a:xfrm>
            <a:prstGeom prst="bentConnector3">
              <a:avLst>
                <a:gd name="adj1" fmla="val -107111655"/>
              </a:avLst>
            </a:prstGeom>
            <a:ln w="28575">
              <a:solidFill>
                <a:schemeClr val="accent1"/>
              </a:solidFill>
              <a:prstDash val="sysDot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F3BF436-8B85-79A7-50B8-75B6FBC54F1A}"/>
                </a:ext>
              </a:extLst>
            </p:cNvPr>
            <p:cNvSpPr txBox="1"/>
            <p:nvPr/>
          </p:nvSpPr>
          <p:spPr>
            <a:xfrm>
              <a:off x="1066800" y="3080653"/>
              <a:ext cx="1924299" cy="2558147"/>
            </a:xfrm>
            <a:prstGeom prst="roundRect">
              <a:avLst>
                <a:gd name="adj" fmla="val 15825"/>
              </a:avLst>
            </a:prstGeom>
            <a:solidFill>
              <a:schemeClr val="accent2"/>
            </a:solidFill>
          </p:spPr>
          <p:txBody>
            <a:bodyPr wrap="square" lIns="91440" tIns="731520" rIns="91440" bIns="182880" rtlCol="0" anchor="b" anchorCtr="1">
              <a:no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First Known Example is </a:t>
              </a:r>
              <a:br>
                <a:rPr lang="en-US" sz="2000" dirty="0">
                  <a:solidFill>
                    <a:schemeClr val="bg1"/>
                  </a:solidFill>
                </a:rPr>
              </a:br>
              <a:r>
                <a:rPr lang="en-US" sz="2000" dirty="0">
                  <a:solidFill>
                    <a:schemeClr val="bg1"/>
                  </a:solidFill>
                </a:rPr>
                <a:t>US AirForce UAV in 1918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B730FB8-3343-3166-8286-A0CDAAB75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4002733" y="3080653"/>
              <a:ext cx="4204139" cy="2557716"/>
            </a:xfrm>
            <a:prstGeom prst="rect">
              <a:avLst/>
            </a:prstGeom>
          </p:spPr>
        </p:pic>
        <p:sp>
          <p:nvSpPr>
            <p:cNvPr id="24" name="Graphic 21" descr="Airplane with solid fill">
              <a:extLst>
                <a:ext uri="{FF2B5EF4-FFF2-40B4-BE49-F238E27FC236}">
                  <a16:creationId xmlns:a16="http://schemas.microsoft.com/office/drawing/2014/main" id="{2FB21B76-7D38-9BB0-259D-0AF4DE64E93A}"/>
                </a:ext>
              </a:extLst>
            </p:cNvPr>
            <p:cNvSpPr>
              <a:spLocks noChangeAspect="1"/>
            </p:cNvSpPr>
            <p:nvPr/>
          </p:nvSpPr>
          <p:spPr>
            <a:xfrm rot="3056175">
              <a:off x="1698230" y="3099779"/>
              <a:ext cx="780242" cy="949078"/>
            </a:xfrm>
            <a:custGeom>
              <a:avLst/>
              <a:gdLst>
                <a:gd name="connsiteX0" fmla="*/ 647700 w 647700"/>
                <a:gd name="connsiteY0" fmla="*/ 552450 h 762000"/>
                <a:gd name="connsiteX1" fmla="*/ 647700 w 647700"/>
                <a:gd name="connsiteY1" fmla="*/ 466725 h 762000"/>
                <a:gd name="connsiteX2" fmla="*/ 371475 w 647700"/>
                <a:gd name="connsiteY2" fmla="*/ 271463 h 762000"/>
                <a:gd name="connsiteX3" fmla="*/ 371475 w 647700"/>
                <a:gd name="connsiteY3" fmla="*/ 85725 h 762000"/>
                <a:gd name="connsiteX4" fmla="*/ 323850 w 647700"/>
                <a:gd name="connsiteY4" fmla="*/ 0 h 762000"/>
                <a:gd name="connsiteX5" fmla="*/ 276225 w 647700"/>
                <a:gd name="connsiteY5" fmla="*/ 85725 h 762000"/>
                <a:gd name="connsiteX6" fmla="*/ 276225 w 647700"/>
                <a:gd name="connsiteY6" fmla="*/ 271463 h 762000"/>
                <a:gd name="connsiteX7" fmla="*/ 0 w 647700"/>
                <a:gd name="connsiteY7" fmla="*/ 466725 h 762000"/>
                <a:gd name="connsiteX8" fmla="*/ 0 w 647700"/>
                <a:gd name="connsiteY8" fmla="*/ 552450 h 762000"/>
                <a:gd name="connsiteX9" fmla="*/ 276225 w 647700"/>
                <a:gd name="connsiteY9" fmla="*/ 414338 h 762000"/>
                <a:gd name="connsiteX10" fmla="*/ 276225 w 647700"/>
                <a:gd name="connsiteY10" fmla="*/ 621983 h 762000"/>
                <a:gd name="connsiteX11" fmla="*/ 180975 w 647700"/>
                <a:gd name="connsiteY11" fmla="*/ 704850 h 762000"/>
                <a:gd name="connsiteX12" fmla="*/ 180975 w 647700"/>
                <a:gd name="connsiteY12" fmla="*/ 762000 h 762000"/>
                <a:gd name="connsiteX13" fmla="*/ 323850 w 647700"/>
                <a:gd name="connsiteY13" fmla="*/ 704850 h 762000"/>
                <a:gd name="connsiteX14" fmla="*/ 466725 w 647700"/>
                <a:gd name="connsiteY14" fmla="*/ 762000 h 762000"/>
                <a:gd name="connsiteX15" fmla="*/ 466725 w 647700"/>
                <a:gd name="connsiteY15" fmla="*/ 704850 h 762000"/>
                <a:gd name="connsiteX16" fmla="*/ 371475 w 647700"/>
                <a:gd name="connsiteY16" fmla="*/ 621983 h 762000"/>
                <a:gd name="connsiteX17" fmla="*/ 371475 w 647700"/>
                <a:gd name="connsiteY17" fmla="*/ 414338 h 762000"/>
                <a:gd name="connsiteX18" fmla="*/ 647700 w 647700"/>
                <a:gd name="connsiteY18" fmla="*/ 55245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762000">
                  <a:moveTo>
                    <a:pt x="647700" y="552450"/>
                  </a:moveTo>
                  <a:lnTo>
                    <a:pt x="647700" y="466725"/>
                  </a:lnTo>
                  <a:lnTo>
                    <a:pt x="371475" y="271463"/>
                  </a:lnTo>
                  <a:lnTo>
                    <a:pt x="371475" y="85725"/>
                  </a:lnTo>
                  <a:cubicBezTo>
                    <a:pt x="371475" y="48578"/>
                    <a:pt x="352425" y="0"/>
                    <a:pt x="323850" y="0"/>
                  </a:cubicBezTo>
                  <a:cubicBezTo>
                    <a:pt x="296228" y="0"/>
                    <a:pt x="276225" y="48578"/>
                    <a:pt x="276225" y="85725"/>
                  </a:cubicBezTo>
                  <a:lnTo>
                    <a:pt x="276225" y="271463"/>
                  </a:lnTo>
                  <a:lnTo>
                    <a:pt x="0" y="466725"/>
                  </a:lnTo>
                  <a:lnTo>
                    <a:pt x="0" y="552450"/>
                  </a:lnTo>
                  <a:lnTo>
                    <a:pt x="276225" y="414338"/>
                  </a:lnTo>
                  <a:lnTo>
                    <a:pt x="276225" y="621983"/>
                  </a:lnTo>
                  <a:lnTo>
                    <a:pt x="180975" y="704850"/>
                  </a:lnTo>
                  <a:lnTo>
                    <a:pt x="180975" y="762000"/>
                  </a:lnTo>
                  <a:lnTo>
                    <a:pt x="323850" y="704850"/>
                  </a:lnTo>
                  <a:lnTo>
                    <a:pt x="466725" y="762000"/>
                  </a:lnTo>
                  <a:lnTo>
                    <a:pt x="466725" y="704850"/>
                  </a:lnTo>
                  <a:lnTo>
                    <a:pt x="371475" y="621983"/>
                  </a:lnTo>
                  <a:lnTo>
                    <a:pt x="371475" y="414338"/>
                  </a:lnTo>
                  <a:lnTo>
                    <a:pt x="647700" y="55245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tIns="731520" bIns="182880" rtlCol="0" anchor="ctr"/>
            <a:lstStyle/>
            <a:p>
              <a:endParaRPr lang="en-US" dirty="0"/>
            </a:p>
          </p:txBody>
        </p:sp>
        <p:cxnSp>
          <p:nvCxnSpPr>
            <p:cNvPr id="70" name="Connector: Elbow 69">
              <a:extLst>
                <a:ext uri="{FF2B5EF4-FFF2-40B4-BE49-F238E27FC236}">
                  <a16:creationId xmlns:a16="http://schemas.microsoft.com/office/drawing/2014/main" id="{254C36A3-B9DA-C362-7A2B-F8DB09A29665}"/>
                </a:ext>
              </a:extLst>
            </p:cNvPr>
            <p:cNvCxnSpPr>
              <a:cxnSpLocks/>
              <a:stCxn id="57" idx="2"/>
              <a:endCxn id="52" idx="2"/>
            </p:cNvCxnSpPr>
            <p:nvPr/>
          </p:nvCxnSpPr>
          <p:spPr>
            <a:xfrm rot="16200000" flipH="1">
              <a:off x="6096000" y="1571749"/>
              <a:ext cx="12700" cy="8134101"/>
            </a:xfrm>
            <a:prstGeom prst="bentConnector3">
              <a:avLst>
                <a:gd name="adj1" fmla="val 3297024"/>
              </a:avLst>
            </a:prstGeom>
            <a:ln w="28575">
              <a:solidFill>
                <a:schemeClr val="accent1"/>
              </a:solidFill>
              <a:prstDash val="sysDot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7BC7B7E-6261-8302-915E-EE6FB9C2A605}"/>
                </a:ext>
              </a:extLst>
            </p:cNvPr>
            <p:cNvSpPr txBox="1"/>
            <p:nvPr/>
          </p:nvSpPr>
          <p:spPr>
            <a:xfrm>
              <a:off x="9200901" y="3080653"/>
              <a:ext cx="1924299" cy="2558147"/>
            </a:xfrm>
            <a:prstGeom prst="roundRect">
              <a:avLst>
                <a:gd name="adj" fmla="val 15825"/>
              </a:avLst>
            </a:prstGeom>
            <a:solidFill>
              <a:schemeClr val="accent2"/>
            </a:solidFill>
          </p:spPr>
          <p:txBody>
            <a:bodyPr wrap="square" lIns="91440" tIns="731520" rIns="91440" bIns="182880" rtlCol="0" anchor="b" anchorCtr="0">
              <a:no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Intended to Augment Talent, NOT Replace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519CB2F-763C-1166-C58B-E4AFB0B4D48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617210" y="3297589"/>
              <a:ext cx="1162455" cy="741011"/>
              <a:chOff x="5682614" y="3180397"/>
              <a:chExt cx="826770" cy="495484"/>
            </a:xfrm>
            <a:solidFill>
              <a:schemeClr val="accent1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59280CA-E9E0-7809-E96A-6A567634FA6F}"/>
                  </a:ext>
                </a:extLst>
              </p:cNvPr>
              <p:cNvSpPr/>
              <p:nvPr/>
            </p:nvSpPr>
            <p:spPr>
              <a:xfrm>
                <a:off x="6045821" y="3580751"/>
                <a:ext cx="74640" cy="80658"/>
              </a:xfrm>
              <a:custGeom>
                <a:avLst/>
                <a:gdLst>
                  <a:gd name="connsiteX0" fmla="*/ 20651 w 74640"/>
                  <a:gd name="connsiteY0" fmla="*/ 80659 h 80658"/>
                  <a:gd name="connsiteX1" fmla="*/ 6364 w 74640"/>
                  <a:gd name="connsiteY1" fmla="*/ 75896 h 80658"/>
                  <a:gd name="connsiteX2" fmla="*/ 4459 w 74640"/>
                  <a:gd name="connsiteY2" fmla="*/ 49226 h 80658"/>
                  <a:gd name="connsiteX3" fmla="*/ 41606 w 74640"/>
                  <a:gd name="connsiteY3" fmla="*/ 6364 h 80658"/>
                  <a:gd name="connsiteX4" fmla="*/ 68276 w 74640"/>
                  <a:gd name="connsiteY4" fmla="*/ 4459 h 80658"/>
                  <a:gd name="connsiteX5" fmla="*/ 70181 w 74640"/>
                  <a:gd name="connsiteY5" fmla="*/ 31129 h 80658"/>
                  <a:gd name="connsiteX6" fmla="*/ 33034 w 74640"/>
                  <a:gd name="connsiteY6" fmla="*/ 73991 h 80658"/>
                  <a:gd name="connsiteX7" fmla="*/ 20651 w 74640"/>
                  <a:gd name="connsiteY7" fmla="*/ 80659 h 8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640" h="80658">
                    <a:moveTo>
                      <a:pt x="20651" y="80659"/>
                    </a:moveTo>
                    <a:cubicBezTo>
                      <a:pt x="15889" y="80659"/>
                      <a:pt x="10174" y="79706"/>
                      <a:pt x="6364" y="75896"/>
                    </a:cubicBezTo>
                    <a:cubicBezTo>
                      <a:pt x="-1256" y="69229"/>
                      <a:pt x="-2209" y="56846"/>
                      <a:pt x="4459" y="49226"/>
                    </a:cubicBezTo>
                    <a:lnTo>
                      <a:pt x="41606" y="6364"/>
                    </a:lnTo>
                    <a:cubicBezTo>
                      <a:pt x="48274" y="-1256"/>
                      <a:pt x="60656" y="-2209"/>
                      <a:pt x="68276" y="4459"/>
                    </a:cubicBezTo>
                    <a:cubicBezTo>
                      <a:pt x="75896" y="11126"/>
                      <a:pt x="76849" y="23509"/>
                      <a:pt x="70181" y="31129"/>
                    </a:cubicBezTo>
                    <a:lnTo>
                      <a:pt x="33034" y="73991"/>
                    </a:lnTo>
                    <a:cubicBezTo>
                      <a:pt x="30176" y="77801"/>
                      <a:pt x="25414" y="79706"/>
                      <a:pt x="20651" y="806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5E67024-AC01-7843-ED8F-A6FDF04F4EC1}"/>
                  </a:ext>
                </a:extLst>
              </p:cNvPr>
              <p:cNvSpPr/>
              <p:nvPr/>
            </p:nvSpPr>
            <p:spPr>
              <a:xfrm>
                <a:off x="5982491" y="3542186"/>
                <a:ext cx="90810" cy="97554"/>
              </a:xfrm>
              <a:custGeom>
                <a:avLst/>
                <a:gdLst>
                  <a:gd name="connsiteX0" fmla="*/ 25879 w 90810"/>
                  <a:gd name="connsiteY0" fmla="*/ 97316 h 97554"/>
                  <a:gd name="connsiteX1" fmla="*/ 7781 w 90810"/>
                  <a:gd name="connsiteY1" fmla="*/ 91601 h 97554"/>
                  <a:gd name="connsiteX2" fmla="*/ 5876 w 90810"/>
                  <a:gd name="connsiteY2" fmla="*/ 58264 h 97554"/>
                  <a:gd name="connsiteX3" fmla="*/ 49691 w 90810"/>
                  <a:gd name="connsiteY3" fmla="*/ 7781 h 97554"/>
                  <a:gd name="connsiteX4" fmla="*/ 83029 w 90810"/>
                  <a:gd name="connsiteY4" fmla="*/ 5876 h 97554"/>
                  <a:gd name="connsiteX5" fmla="*/ 84934 w 90810"/>
                  <a:gd name="connsiteY5" fmla="*/ 39214 h 97554"/>
                  <a:gd name="connsiteX6" fmla="*/ 41119 w 90810"/>
                  <a:gd name="connsiteY6" fmla="*/ 89696 h 97554"/>
                  <a:gd name="connsiteX7" fmla="*/ 25879 w 90810"/>
                  <a:gd name="connsiteY7" fmla="*/ 97316 h 97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0810" h="97554">
                    <a:moveTo>
                      <a:pt x="25879" y="97316"/>
                    </a:moveTo>
                    <a:cubicBezTo>
                      <a:pt x="19211" y="98269"/>
                      <a:pt x="13496" y="96364"/>
                      <a:pt x="7781" y="91601"/>
                    </a:cubicBezTo>
                    <a:cubicBezTo>
                      <a:pt x="-1744" y="83029"/>
                      <a:pt x="-2696" y="67789"/>
                      <a:pt x="5876" y="58264"/>
                    </a:cubicBezTo>
                    <a:lnTo>
                      <a:pt x="49691" y="7781"/>
                    </a:lnTo>
                    <a:cubicBezTo>
                      <a:pt x="58264" y="-1744"/>
                      <a:pt x="73504" y="-2696"/>
                      <a:pt x="83029" y="5876"/>
                    </a:cubicBezTo>
                    <a:cubicBezTo>
                      <a:pt x="92554" y="14449"/>
                      <a:pt x="93506" y="29689"/>
                      <a:pt x="84934" y="39214"/>
                    </a:cubicBezTo>
                    <a:lnTo>
                      <a:pt x="41119" y="89696"/>
                    </a:lnTo>
                    <a:cubicBezTo>
                      <a:pt x="37309" y="94459"/>
                      <a:pt x="31594" y="97316"/>
                      <a:pt x="25879" y="973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67CD40C7-B076-2637-96F4-7B8D4D5858E6}"/>
                  </a:ext>
                </a:extLst>
              </p:cNvPr>
              <p:cNvSpPr/>
              <p:nvPr/>
            </p:nvSpPr>
            <p:spPr>
              <a:xfrm>
                <a:off x="5917666" y="3497364"/>
                <a:ext cx="100443" cy="107078"/>
              </a:xfrm>
              <a:custGeom>
                <a:avLst/>
                <a:gdLst>
                  <a:gd name="connsiteX0" fmla="*/ 30696 w 100443"/>
                  <a:gd name="connsiteY0" fmla="*/ 106896 h 107078"/>
                  <a:gd name="connsiteX1" fmla="*/ 9741 w 100443"/>
                  <a:gd name="connsiteY1" fmla="*/ 100228 h 107078"/>
                  <a:gd name="connsiteX2" fmla="*/ 6883 w 100443"/>
                  <a:gd name="connsiteY2" fmla="*/ 60223 h 107078"/>
                  <a:gd name="connsiteX3" fmla="*/ 50698 w 100443"/>
                  <a:gd name="connsiteY3" fmla="*/ 9741 h 107078"/>
                  <a:gd name="connsiteX4" fmla="*/ 90703 w 100443"/>
                  <a:gd name="connsiteY4" fmla="*/ 6883 h 107078"/>
                  <a:gd name="connsiteX5" fmla="*/ 93561 w 100443"/>
                  <a:gd name="connsiteY5" fmla="*/ 46888 h 107078"/>
                  <a:gd name="connsiteX6" fmla="*/ 49746 w 100443"/>
                  <a:gd name="connsiteY6" fmla="*/ 97371 h 107078"/>
                  <a:gd name="connsiteX7" fmla="*/ 30696 w 100443"/>
                  <a:gd name="connsiteY7" fmla="*/ 106896 h 107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443" h="107078">
                    <a:moveTo>
                      <a:pt x="30696" y="106896"/>
                    </a:moveTo>
                    <a:cubicBezTo>
                      <a:pt x="23076" y="107848"/>
                      <a:pt x="15456" y="104991"/>
                      <a:pt x="9741" y="100228"/>
                    </a:cubicBezTo>
                    <a:cubicBezTo>
                      <a:pt x="-1689" y="89751"/>
                      <a:pt x="-3594" y="71653"/>
                      <a:pt x="6883" y="60223"/>
                    </a:cubicBezTo>
                    <a:lnTo>
                      <a:pt x="50698" y="9741"/>
                    </a:lnTo>
                    <a:cubicBezTo>
                      <a:pt x="61176" y="-1689"/>
                      <a:pt x="79273" y="-3594"/>
                      <a:pt x="90703" y="6883"/>
                    </a:cubicBezTo>
                    <a:cubicBezTo>
                      <a:pt x="102133" y="17361"/>
                      <a:pt x="104038" y="35458"/>
                      <a:pt x="93561" y="46888"/>
                    </a:cubicBezTo>
                    <a:lnTo>
                      <a:pt x="49746" y="97371"/>
                    </a:lnTo>
                    <a:cubicBezTo>
                      <a:pt x="44983" y="103086"/>
                      <a:pt x="37363" y="106896"/>
                      <a:pt x="30696" y="1068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DCAFE1D-4AAF-1566-CD56-C76EB47D5573}"/>
                  </a:ext>
                </a:extLst>
              </p:cNvPr>
              <p:cNvSpPr/>
              <p:nvPr/>
            </p:nvSpPr>
            <p:spPr>
              <a:xfrm>
                <a:off x="5848134" y="3455454"/>
                <a:ext cx="107111" cy="113745"/>
              </a:xfrm>
              <a:custGeom>
                <a:avLst/>
                <a:gdLst>
                  <a:gd name="connsiteX0" fmla="*/ 30696 w 107111"/>
                  <a:gd name="connsiteY0" fmla="*/ 113563 h 113745"/>
                  <a:gd name="connsiteX1" fmla="*/ 9741 w 107111"/>
                  <a:gd name="connsiteY1" fmla="*/ 106896 h 113745"/>
                  <a:gd name="connsiteX2" fmla="*/ 6883 w 107111"/>
                  <a:gd name="connsiteY2" fmla="*/ 66891 h 113745"/>
                  <a:gd name="connsiteX3" fmla="*/ 57366 w 107111"/>
                  <a:gd name="connsiteY3" fmla="*/ 9741 h 113745"/>
                  <a:gd name="connsiteX4" fmla="*/ 97371 w 107111"/>
                  <a:gd name="connsiteY4" fmla="*/ 6883 h 113745"/>
                  <a:gd name="connsiteX5" fmla="*/ 100228 w 107111"/>
                  <a:gd name="connsiteY5" fmla="*/ 46888 h 113745"/>
                  <a:gd name="connsiteX6" fmla="*/ 49746 w 107111"/>
                  <a:gd name="connsiteY6" fmla="*/ 104038 h 113745"/>
                  <a:gd name="connsiteX7" fmla="*/ 30696 w 107111"/>
                  <a:gd name="connsiteY7" fmla="*/ 113563 h 113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111" h="113745">
                    <a:moveTo>
                      <a:pt x="30696" y="113563"/>
                    </a:moveTo>
                    <a:cubicBezTo>
                      <a:pt x="23076" y="114516"/>
                      <a:pt x="15456" y="111658"/>
                      <a:pt x="9741" y="106896"/>
                    </a:cubicBezTo>
                    <a:cubicBezTo>
                      <a:pt x="-1689" y="96418"/>
                      <a:pt x="-3594" y="78321"/>
                      <a:pt x="6883" y="66891"/>
                    </a:cubicBezTo>
                    <a:lnTo>
                      <a:pt x="57366" y="9741"/>
                    </a:lnTo>
                    <a:cubicBezTo>
                      <a:pt x="67843" y="-1689"/>
                      <a:pt x="85941" y="-3594"/>
                      <a:pt x="97371" y="6883"/>
                    </a:cubicBezTo>
                    <a:cubicBezTo>
                      <a:pt x="108801" y="17361"/>
                      <a:pt x="110706" y="35458"/>
                      <a:pt x="100228" y="46888"/>
                    </a:cubicBezTo>
                    <a:lnTo>
                      <a:pt x="49746" y="104038"/>
                    </a:lnTo>
                    <a:cubicBezTo>
                      <a:pt x="44031" y="109753"/>
                      <a:pt x="37363" y="112611"/>
                      <a:pt x="30696" y="1135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E04FC04-B828-E37E-53C0-5CAF9EDF69E9}"/>
                  </a:ext>
                </a:extLst>
              </p:cNvPr>
              <p:cNvSpPr/>
              <p:nvPr/>
            </p:nvSpPr>
            <p:spPr>
              <a:xfrm>
                <a:off x="5682614" y="3180397"/>
                <a:ext cx="190574" cy="226769"/>
              </a:xfrm>
              <a:custGeom>
                <a:avLst/>
                <a:gdLst>
                  <a:gd name="connsiteX0" fmla="*/ 0 w 190574"/>
                  <a:gd name="connsiteY0" fmla="*/ 179070 h 226769"/>
                  <a:gd name="connsiteX1" fmla="*/ 73343 w 190574"/>
                  <a:gd name="connsiteY1" fmla="*/ 223838 h 226769"/>
                  <a:gd name="connsiteX2" fmla="*/ 99060 w 190574"/>
                  <a:gd name="connsiteY2" fmla="*/ 217170 h 226769"/>
                  <a:gd name="connsiteX3" fmla="*/ 187643 w 190574"/>
                  <a:gd name="connsiteY3" fmla="*/ 70485 h 226769"/>
                  <a:gd name="connsiteX4" fmla="*/ 180975 w 190574"/>
                  <a:gd name="connsiteY4" fmla="*/ 44768 h 226769"/>
                  <a:gd name="connsiteX5" fmla="*/ 108585 w 190574"/>
                  <a:gd name="connsiteY5" fmla="*/ 0 h 226769"/>
                  <a:gd name="connsiteX6" fmla="*/ 0 w 190574"/>
                  <a:gd name="connsiteY6" fmla="*/ 179070 h 226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74" h="226769">
                    <a:moveTo>
                      <a:pt x="0" y="179070"/>
                    </a:moveTo>
                    <a:lnTo>
                      <a:pt x="73343" y="223838"/>
                    </a:lnTo>
                    <a:cubicBezTo>
                      <a:pt x="81915" y="229553"/>
                      <a:pt x="94298" y="226695"/>
                      <a:pt x="99060" y="217170"/>
                    </a:cubicBezTo>
                    <a:lnTo>
                      <a:pt x="187643" y="70485"/>
                    </a:lnTo>
                    <a:cubicBezTo>
                      <a:pt x="193358" y="61913"/>
                      <a:pt x="190500" y="49530"/>
                      <a:pt x="180975" y="44768"/>
                    </a:cubicBezTo>
                    <a:lnTo>
                      <a:pt x="108585" y="0"/>
                    </a:lnTo>
                    <a:lnTo>
                      <a:pt x="0" y="1790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705019E-FF37-C26A-CA7A-C890432D8A63}"/>
                  </a:ext>
                </a:extLst>
              </p:cNvPr>
              <p:cNvSpPr/>
              <p:nvPr/>
            </p:nvSpPr>
            <p:spPr>
              <a:xfrm>
                <a:off x="5799772" y="3266122"/>
                <a:ext cx="510700" cy="409759"/>
              </a:xfrm>
              <a:custGeom>
                <a:avLst/>
                <a:gdLst>
                  <a:gd name="connsiteX0" fmla="*/ 500063 w 510700"/>
                  <a:gd name="connsiteY0" fmla="*/ 218123 h 409759"/>
                  <a:gd name="connsiteX1" fmla="*/ 346710 w 510700"/>
                  <a:gd name="connsiteY1" fmla="*/ 86678 h 409759"/>
                  <a:gd name="connsiteX2" fmla="*/ 336233 w 510700"/>
                  <a:gd name="connsiteY2" fmla="*/ 77153 h 409759"/>
                  <a:gd name="connsiteX3" fmla="*/ 270510 w 510700"/>
                  <a:gd name="connsiteY3" fmla="*/ 152400 h 409759"/>
                  <a:gd name="connsiteX4" fmla="*/ 232410 w 510700"/>
                  <a:gd name="connsiteY4" fmla="*/ 171450 h 409759"/>
                  <a:gd name="connsiteX5" fmla="*/ 227648 w 510700"/>
                  <a:gd name="connsiteY5" fmla="*/ 171450 h 409759"/>
                  <a:gd name="connsiteX6" fmla="*/ 190500 w 510700"/>
                  <a:gd name="connsiteY6" fmla="*/ 157163 h 409759"/>
                  <a:gd name="connsiteX7" fmla="*/ 184785 w 510700"/>
                  <a:gd name="connsiteY7" fmla="*/ 76200 h 409759"/>
                  <a:gd name="connsiteX8" fmla="*/ 240983 w 510700"/>
                  <a:gd name="connsiteY8" fmla="*/ 11430 h 409759"/>
                  <a:gd name="connsiteX9" fmla="*/ 82868 w 510700"/>
                  <a:gd name="connsiteY9" fmla="*/ 0 h 409759"/>
                  <a:gd name="connsiteX10" fmla="*/ 0 w 510700"/>
                  <a:gd name="connsiteY10" fmla="*/ 137160 h 409759"/>
                  <a:gd name="connsiteX11" fmla="*/ 64770 w 510700"/>
                  <a:gd name="connsiteY11" fmla="*/ 212408 h 409759"/>
                  <a:gd name="connsiteX12" fmla="*/ 89535 w 510700"/>
                  <a:gd name="connsiteY12" fmla="*/ 183833 h 409759"/>
                  <a:gd name="connsiteX13" fmla="*/ 125730 w 510700"/>
                  <a:gd name="connsiteY13" fmla="*/ 167640 h 409759"/>
                  <a:gd name="connsiteX14" fmla="*/ 125730 w 510700"/>
                  <a:gd name="connsiteY14" fmla="*/ 167640 h 409759"/>
                  <a:gd name="connsiteX15" fmla="*/ 157163 w 510700"/>
                  <a:gd name="connsiteY15" fmla="*/ 179070 h 409759"/>
                  <a:gd name="connsiteX16" fmla="*/ 173355 w 510700"/>
                  <a:gd name="connsiteY16" fmla="*/ 213360 h 409759"/>
                  <a:gd name="connsiteX17" fmla="*/ 189548 w 510700"/>
                  <a:gd name="connsiteY17" fmla="*/ 210503 h 409759"/>
                  <a:gd name="connsiteX18" fmla="*/ 220980 w 510700"/>
                  <a:gd name="connsiteY18" fmla="*/ 221933 h 409759"/>
                  <a:gd name="connsiteX19" fmla="*/ 237173 w 510700"/>
                  <a:gd name="connsiteY19" fmla="*/ 257175 h 409759"/>
                  <a:gd name="connsiteX20" fmla="*/ 249555 w 510700"/>
                  <a:gd name="connsiteY20" fmla="*/ 255270 h 409759"/>
                  <a:gd name="connsiteX21" fmla="*/ 249555 w 510700"/>
                  <a:gd name="connsiteY21" fmla="*/ 255270 h 409759"/>
                  <a:gd name="connsiteX22" fmla="*/ 278130 w 510700"/>
                  <a:gd name="connsiteY22" fmla="*/ 265748 h 409759"/>
                  <a:gd name="connsiteX23" fmla="*/ 292418 w 510700"/>
                  <a:gd name="connsiteY23" fmla="*/ 295275 h 409759"/>
                  <a:gd name="connsiteX24" fmla="*/ 302895 w 510700"/>
                  <a:gd name="connsiteY24" fmla="*/ 293370 h 409759"/>
                  <a:gd name="connsiteX25" fmla="*/ 302895 w 510700"/>
                  <a:gd name="connsiteY25" fmla="*/ 293370 h 409759"/>
                  <a:gd name="connsiteX26" fmla="*/ 327660 w 510700"/>
                  <a:gd name="connsiteY26" fmla="*/ 302895 h 409759"/>
                  <a:gd name="connsiteX27" fmla="*/ 340995 w 510700"/>
                  <a:gd name="connsiteY27" fmla="*/ 328613 h 409759"/>
                  <a:gd name="connsiteX28" fmla="*/ 331470 w 510700"/>
                  <a:gd name="connsiteY28" fmla="*/ 356235 h 409759"/>
                  <a:gd name="connsiteX29" fmla="*/ 299085 w 510700"/>
                  <a:gd name="connsiteY29" fmla="*/ 393382 h 409759"/>
                  <a:gd name="connsiteX30" fmla="*/ 312420 w 510700"/>
                  <a:gd name="connsiteY30" fmla="*/ 403860 h 409759"/>
                  <a:gd name="connsiteX31" fmla="*/ 335280 w 510700"/>
                  <a:gd name="connsiteY31" fmla="*/ 409575 h 409759"/>
                  <a:gd name="connsiteX32" fmla="*/ 369570 w 510700"/>
                  <a:gd name="connsiteY32" fmla="*/ 368618 h 409759"/>
                  <a:gd name="connsiteX33" fmla="*/ 369570 w 510700"/>
                  <a:gd name="connsiteY33" fmla="*/ 367665 h 409759"/>
                  <a:gd name="connsiteX34" fmla="*/ 379095 w 510700"/>
                  <a:gd name="connsiteY34" fmla="*/ 368618 h 409759"/>
                  <a:gd name="connsiteX35" fmla="*/ 413385 w 510700"/>
                  <a:gd name="connsiteY35" fmla="*/ 327660 h 409759"/>
                  <a:gd name="connsiteX36" fmla="*/ 413385 w 510700"/>
                  <a:gd name="connsiteY36" fmla="*/ 326707 h 409759"/>
                  <a:gd name="connsiteX37" fmla="*/ 422910 w 510700"/>
                  <a:gd name="connsiteY37" fmla="*/ 327660 h 409759"/>
                  <a:gd name="connsiteX38" fmla="*/ 457200 w 510700"/>
                  <a:gd name="connsiteY38" fmla="*/ 286703 h 409759"/>
                  <a:gd name="connsiteX39" fmla="*/ 456248 w 510700"/>
                  <a:gd name="connsiteY39" fmla="*/ 280988 h 409759"/>
                  <a:gd name="connsiteX40" fmla="*/ 476250 w 510700"/>
                  <a:gd name="connsiteY40" fmla="*/ 284798 h 409759"/>
                  <a:gd name="connsiteX41" fmla="*/ 510540 w 510700"/>
                  <a:gd name="connsiteY41" fmla="*/ 243840 h 409759"/>
                  <a:gd name="connsiteX42" fmla="*/ 500063 w 510700"/>
                  <a:gd name="connsiteY42" fmla="*/ 218123 h 409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510700" h="409759">
                    <a:moveTo>
                      <a:pt x="500063" y="218123"/>
                    </a:moveTo>
                    <a:lnTo>
                      <a:pt x="346710" y="86678"/>
                    </a:lnTo>
                    <a:lnTo>
                      <a:pt x="336233" y="77153"/>
                    </a:lnTo>
                    <a:lnTo>
                      <a:pt x="270510" y="152400"/>
                    </a:lnTo>
                    <a:cubicBezTo>
                      <a:pt x="260985" y="163830"/>
                      <a:pt x="247650" y="170498"/>
                      <a:pt x="232410" y="171450"/>
                    </a:cubicBezTo>
                    <a:cubicBezTo>
                      <a:pt x="230505" y="171450"/>
                      <a:pt x="228600" y="171450"/>
                      <a:pt x="227648" y="171450"/>
                    </a:cubicBezTo>
                    <a:cubicBezTo>
                      <a:pt x="213360" y="171450"/>
                      <a:pt x="200025" y="166688"/>
                      <a:pt x="190500" y="157163"/>
                    </a:cubicBezTo>
                    <a:cubicBezTo>
                      <a:pt x="166688" y="136208"/>
                      <a:pt x="164783" y="100013"/>
                      <a:pt x="184785" y="76200"/>
                    </a:cubicBezTo>
                    <a:lnTo>
                      <a:pt x="240983" y="11430"/>
                    </a:lnTo>
                    <a:cubicBezTo>
                      <a:pt x="197167" y="5715"/>
                      <a:pt x="140970" y="28575"/>
                      <a:pt x="82868" y="0"/>
                    </a:cubicBezTo>
                    <a:lnTo>
                      <a:pt x="0" y="137160"/>
                    </a:lnTo>
                    <a:lnTo>
                      <a:pt x="64770" y="212408"/>
                    </a:lnTo>
                    <a:lnTo>
                      <a:pt x="89535" y="183833"/>
                    </a:lnTo>
                    <a:cubicBezTo>
                      <a:pt x="98108" y="173355"/>
                      <a:pt x="111443" y="167640"/>
                      <a:pt x="125730" y="167640"/>
                    </a:cubicBezTo>
                    <a:lnTo>
                      <a:pt x="125730" y="167640"/>
                    </a:lnTo>
                    <a:cubicBezTo>
                      <a:pt x="137160" y="167640"/>
                      <a:pt x="148590" y="171450"/>
                      <a:pt x="157163" y="179070"/>
                    </a:cubicBezTo>
                    <a:cubicBezTo>
                      <a:pt x="167640" y="187642"/>
                      <a:pt x="172403" y="200025"/>
                      <a:pt x="173355" y="213360"/>
                    </a:cubicBezTo>
                    <a:cubicBezTo>
                      <a:pt x="178117" y="211455"/>
                      <a:pt x="183833" y="210503"/>
                      <a:pt x="189548" y="210503"/>
                    </a:cubicBezTo>
                    <a:cubicBezTo>
                      <a:pt x="200978" y="210503"/>
                      <a:pt x="212408" y="214313"/>
                      <a:pt x="220980" y="221933"/>
                    </a:cubicBezTo>
                    <a:cubicBezTo>
                      <a:pt x="231458" y="231458"/>
                      <a:pt x="237173" y="243840"/>
                      <a:pt x="237173" y="257175"/>
                    </a:cubicBezTo>
                    <a:cubicBezTo>
                      <a:pt x="240983" y="256223"/>
                      <a:pt x="245745" y="255270"/>
                      <a:pt x="249555" y="255270"/>
                    </a:cubicBezTo>
                    <a:lnTo>
                      <a:pt x="249555" y="255270"/>
                    </a:lnTo>
                    <a:cubicBezTo>
                      <a:pt x="260033" y="255270"/>
                      <a:pt x="269558" y="259080"/>
                      <a:pt x="278130" y="265748"/>
                    </a:cubicBezTo>
                    <a:cubicBezTo>
                      <a:pt x="286703" y="273368"/>
                      <a:pt x="291465" y="283845"/>
                      <a:pt x="292418" y="295275"/>
                    </a:cubicBezTo>
                    <a:cubicBezTo>
                      <a:pt x="295275" y="294323"/>
                      <a:pt x="299085" y="293370"/>
                      <a:pt x="302895" y="293370"/>
                    </a:cubicBezTo>
                    <a:lnTo>
                      <a:pt x="302895" y="293370"/>
                    </a:lnTo>
                    <a:cubicBezTo>
                      <a:pt x="312420" y="293370"/>
                      <a:pt x="320993" y="296228"/>
                      <a:pt x="327660" y="302895"/>
                    </a:cubicBezTo>
                    <a:cubicBezTo>
                      <a:pt x="335280" y="309563"/>
                      <a:pt x="340043" y="319088"/>
                      <a:pt x="340995" y="328613"/>
                    </a:cubicBezTo>
                    <a:cubicBezTo>
                      <a:pt x="341948" y="339090"/>
                      <a:pt x="338138" y="348615"/>
                      <a:pt x="331470" y="356235"/>
                    </a:cubicBezTo>
                    <a:lnTo>
                      <a:pt x="299085" y="393382"/>
                    </a:lnTo>
                    <a:lnTo>
                      <a:pt x="312420" y="403860"/>
                    </a:lnTo>
                    <a:cubicBezTo>
                      <a:pt x="319088" y="407670"/>
                      <a:pt x="326708" y="410528"/>
                      <a:pt x="335280" y="409575"/>
                    </a:cubicBezTo>
                    <a:cubicBezTo>
                      <a:pt x="356235" y="407670"/>
                      <a:pt x="371475" y="389573"/>
                      <a:pt x="369570" y="368618"/>
                    </a:cubicBezTo>
                    <a:cubicBezTo>
                      <a:pt x="369570" y="368618"/>
                      <a:pt x="369570" y="367665"/>
                      <a:pt x="369570" y="367665"/>
                    </a:cubicBezTo>
                    <a:cubicBezTo>
                      <a:pt x="372428" y="368618"/>
                      <a:pt x="376238" y="368618"/>
                      <a:pt x="379095" y="368618"/>
                    </a:cubicBezTo>
                    <a:cubicBezTo>
                      <a:pt x="400050" y="366713"/>
                      <a:pt x="415290" y="348615"/>
                      <a:pt x="413385" y="327660"/>
                    </a:cubicBezTo>
                    <a:cubicBezTo>
                      <a:pt x="413385" y="327660"/>
                      <a:pt x="413385" y="326707"/>
                      <a:pt x="413385" y="326707"/>
                    </a:cubicBezTo>
                    <a:cubicBezTo>
                      <a:pt x="416243" y="327660"/>
                      <a:pt x="420053" y="327660"/>
                      <a:pt x="422910" y="327660"/>
                    </a:cubicBezTo>
                    <a:cubicBezTo>
                      <a:pt x="443865" y="325755"/>
                      <a:pt x="459105" y="307658"/>
                      <a:pt x="457200" y="286703"/>
                    </a:cubicBezTo>
                    <a:cubicBezTo>
                      <a:pt x="457200" y="284798"/>
                      <a:pt x="456248" y="282893"/>
                      <a:pt x="456248" y="280988"/>
                    </a:cubicBezTo>
                    <a:cubicBezTo>
                      <a:pt x="461963" y="283845"/>
                      <a:pt x="468630" y="285750"/>
                      <a:pt x="476250" y="284798"/>
                    </a:cubicBezTo>
                    <a:cubicBezTo>
                      <a:pt x="497205" y="282893"/>
                      <a:pt x="512445" y="264795"/>
                      <a:pt x="510540" y="243840"/>
                    </a:cubicBezTo>
                    <a:cubicBezTo>
                      <a:pt x="511493" y="233363"/>
                      <a:pt x="506730" y="224790"/>
                      <a:pt x="500063" y="2181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1BCF3C4-CBFF-5124-E5FD-B070A2B21F1E}"/>
                  </a:ext>
                </a:extLst>
              </p:cNvPr>
              <p:cNvSpPr/>
              <p:nvPr/>
            </p:nvSpPr>
            <p:spPr>
              <a:xfrm>
                <a:off x="6318810" y="3180397"/>
                <a:ext cx="190574" cy="226769"/>
              </a:xfrm>
              <a:custGeom>
                <a:avLst/>
                <a:gdLst>
                  <a:gd name="connsiteX0" fmla="*/ 190575 w 190574"/>
                  <a:gd name="connsiteY0" fmla="*/ 179070 h 226769"/>
                  <a:gd name="connsiteX1" fmla="*/ 117232 w 190574"/>
                  <a:gd name="connsiteY1" fmla="*/ 223838 h 226769"/>
                  <a:gd name="connsiteX2" fmla="*/ 91515 w 190574"/>
                  <a:gd name="connsiteY2" fmla="*/ 217170 h 226769"/>
                  <a:gd name="connsiteX3" fmla="*/ 2932 w 190574"/>
                  <a:gd name="connsiteY3" fmla="*/ 70485 h 226769"/>
                  <a:gd name="connsiteX4" fmla="*/ 9600 w 190574"/>
                  <a:gd name="connsiteY4" fmla="*/ 44768 h 226769"/>
                  <a:gd name="connsiteX5" fmla="*/ 82942 w 190574"/>
                  <a:gd name="connsiteY5" fmla="*/ 0 h 226769"/>
                  <a:gd name="connsiteX6" fmla="*/ 190575 w 190574"/>
                  <a:gd name="connsiteY6" fmla="*/ 179070 h 226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74" h="226769">
                    <a:moveTo>
                      <a:pt x="190575" y="179070"/>
                    </a:moveTo>
                    <a:lnTo>
                      <a:pt x="117232" y="223838"/>
                    </a:lnTo>
                    <a:cubicBezTo>
                      <a:pt x="108660" y="229553"/>
                      <a:pt x="96277" y="226695"/>
                      <a:pt x="91515" y="217170"/>
                    </a:cubicBezTo>
                    <a:lnTo>
                      <a:pt x="2932" y="70485"/>
                    </a:lnTo>
                    <a:cubicBezTo>
                      <a:pt x="-2783" y="61913"/>
                      <a:pt x="75" y="49530"/>
                      <a:pt x="9600" y="44768"/>
                    </a:cubicBezTo>
                    <a:lnTo>
                      <a:pt x="82942" y="0"/>
                    </a:lnTo>
                    <a:lnTo>
                      <a:pt x="190575" y="1790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16953A7C-7982-59E8-043C-00181B27DAF6}"/>
                  </a:ext>
                </a:extLst>
              </p:cNvPr>
              <p:cNvSpPr/>
              <p:nvPr/>
            </p:nvSpPr>
            <p:spPr>
              <a:xfrm>
                <a:off x="5988267" y="3257408"/>
                <a:ext cx="403007" cy="223979"/>
              </a:xfrm>
              <a:custGeom>
                <a:avLst/>
                <a:gdLst>
                  <a:gd name="connsiteX0" fmla="*/ 322045 w 403007"/>
                  <a:gd name="connsiteY0" fmla="*/ 12524 h 223979"/>
                  <a:gd name="connsiteX1" fmla="*/ 122020 w 403007"/>
                  <a:gd name="connsiteY1" fmla="*/ 1094 h 223979"/>
                  <a:gd name="connsiteX2" fmla="*/ 117258 w 403007"/>
                  <a:gd name="connsiteY2" fmla="*/ 142 h 223979"/>
                  <a:gd name="connsiteX3" fmla="*/ 84873 w 403007"/>
                  <a:gd name="connsiteY3" fmla="*/ 12524 h 223979"/>
                  <a:gd name="connsiteX4" fmla="*/ 9625 w 403007"/>
                  <a:gd name="connsiteY4" fmla="*/ 98249 h 223979"/>
                  <a:gd name="connsiteX5" fmla="*/ 13435 w 403007"/>
                  <a:gd name="connsiteY5" fmla="*/ 151589 h 223979"/>
                  <a:gd name="connsiteX6" fmla="*/ 42010 w 403007"/>
                  <a:gd name="connsiteY6" fmla="*/ 161114 h 223979"/>
                  <a:gd name="connsiteX7" fmla="*/ 67728 w 403007"/>
                  <a:gd name="connsiteY7" fmla="*/ 147779 h 223979"/>
                  <a:gd name="connsiteX8" fmla="*/ 145833 w 403007"/>
                  <a:gd name="connsiteY8" fmla="*/ 58244 h 223979"/>
                  <a:gd name="connsiteX9" fmla="*/ 323950 w 403007"/>
                  <a:gd name="connsiteY9" fmla="*/ 211597 h 223979"/>
                  <a:gd name="connsiteX10" fmla="*/ 323950 w 403007"/>
                  <a:gd name="connsiteY10" fmla="*/ 211597 h 223979"/>
                  <a:gd name="connsiteX11" fmla="*/ 323950 w 403007"/>
                  <a:gd name="connsiteY11" fmla="*/ 211597 h 223979"/>
                  <a:gd name="connsiteX12" fmla="*/ 334428 w 403007"/>
                  <a:gd name="connsiteY12" fmla="*/ 223979 h 223979"/>
                  <a:gd name="connsiteX13" fmla="*/ 403008 w 403007"/>
                  <a:gd name="connsiteY13" fmla="*/ 144922 h 223979"/>
                  <a:gd name="connsiteX14" fmla="*/ 322045 w 403007"/>
                  <a:gd name="connsiteY14" fmla="*/ 12524 h 22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3007" h="223979">
                    <a:moveTo>
                      <a:pt x="322045" y="12524"/>
                    </a:moveTo>
                    <a:cubicBezTo>
                      <a:pt x="242988" y="41099"/>
                      <a:pt x="185838" y="13477"/>
                      <a:pt x="122020" y="1094"/>
                    </a:cubicBezTo>
                    <a:cubicBezTo>
                      <a:pt x="121068" y="1094"/>
                      <a:pt x="117258" y="142"/>
                      <a:pt x="117258" y="142"/>
                    </a:cubicBezTo>
                    <a:cubicBezTo>
                      <a:pt x="105828" y="-811"/>
                      <a:pt x="93445" y="2999"/>
                      <a:pt x="84873" y="12524"/>
                    </a:cubicBezTo>
                    <a:lnTo>
                      <a:pt x="9625" y="98249"/>
                    </a:lnTo>
                    <a:cubicBezTo>
                      <a:pt x="-4662" y="114442"/>
                      <a:pt x="-2757" y="138254"/>
                      <a:pt x="13435" y="151589"/>
                    </a:cubicBezTo>
                    <a:cubicBezTo>
                      <a:pt x="22008" y="158257"/>
                      <a:pt x="31533" y="162067"/>
                      <a:pt x="42010" y="161114"/>
                    </a:cubicBezTo>
                    <a:cubicBezTo>
                      <a:pt x="51535" y="160162"/>
                      <a:pt x="61060" y="156352"/>
                      <a:pt x="67728" y="147779"/>
                    </a:cubicBezTo>
                    <a:cubicBezTo>
                      <a:pt x="67728" y="147779"/>
                      <a:pt x="145833" y="58244"/>
                      <a:pt x="145833" y="58244"/>
                    </a:cubicBezTo>
                    <a:lnTo>
                      <a:pt x="323950" y="211597"/>
                    </a:lnTo>
                    <a:lnTo>
                      <a:pt x="323950" y="211597"/>
                    </a:lnTo>
                    <a:lnTo>
                      <a:pt x="323950" y="211597"/>
                    </a:lnTo>
                    <a:cubicBezTo>
                      <a:pt x="328713" y="216359"/>
                      <a:pt x="330618" y="218264"/>
                      <a:pt x="334428" y="223979"/>
                    </a:cubicBezTo>
                    <a:lnTo>
                      <a:pt x="403008" y="144922"/>
                    </a:lnTo>
                    <a:lnTo>
                      <a:pt x="322045" y="125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6699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8111D5-ED4E-C069-E4A3-1779318C52E8}"/>
              </a:ext>
            </a:extLst>
          </p:cNvPr>
          <p:cNvSpPr txBox="1"/>
          <p:nvPr/>
        </p:nvSpPr>
        <p:spPr>
          <a:xfrm>
            <a:off x="711200" y="1062603"/>
            <a:ext cx="107696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+mj-lt"/>
              </a:rPr>
              <a:t>Not The Same as Human-Corrected Computing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D46AFB-AD64-BB89-EDF7-01DC932ABE4E}"/>
              </a:ext>
            </a:extLst>
          </p:cNvPr>
          <p:cNvSpPr txBox="1"/>
          <p:nvPr/>
        </p:nvSpPr>
        <p:spPr>
          <a:xfrm>
            <a:off x="711200" y="1673423"/>
            <a:ext cx="107696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Human-Agent Teaming is a Partnership, Not a Remediation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EB736C3-1ED1-81A2-ADF5-0581E0DE4042}"/>
              </a:ext>
            </a:extLst>
          </p:cNvPr>
          <p:cNvGrpSpPr/>
          <p:nvPr/>
        </p:nvGrpSpPr>
        <p:grpSpPr>
          <a:xfrm>
            <a:off x="1103012" y="2719408"/>
            <a:ext cx="9900268" cy="3374805"/>
            <a:chOff x="1143000" y="2721195"/>
            <a:chExt cx="9900268" cy="337480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88C2E08-0603-D3F1-DC21-1A28008A1F16}"/>
                </a:ext>
              </a:extLst>
            </p:cNvPr>
            <p:cNvGrpSpPr/>
            <p:nvPr/>
          </p:nvGrpSpPr>
          <p:grpSpPr>
            <a:xfrm>
              <a:off x="1143000" y="2721195"/>
              <a:ext cx="5029200" cy="3373018"/>
              <a:chOff x="1143000" y="2721195"/>
              <a:chExt cx="5029200" cy="3373018"/>
            </a:xfrm>
          </p:grpSpPr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A7B6AF21-FCCF-2614-7946-65A8A26F8FC2}"/>
                  </a:ext>
                </a:extLst>
              </p:cNvPr>
              <p:cNvGrpSpPr/>
              <p:nvPr/>
            </p:nvGrpSpPr>
            <p:grpSpPr>
              <a:xfrm>
                <a:off x="1143000" y="2721195"/>
                <a:ext cx="5029200" cy="3373018"/>
                <a:chOff x="1066800" y="2494382"/>
                <a:chExt cx="5029200" cy="3373018"/>
              </a:xfrm>
            </p:grpSpPr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43B46D8C-EA49-6755-26B0-D31608B09F31}"/>
                    </a:ext>
                  </a:extLst>
                </p:cNvPr>
                <p:cNvSpPr txBox="1"/>
                <p:nvPr/>
              </p:nvSpPr>
              <p:spPr>
                <a:xfrm>
                  <a:off x="1066800" y="2800913"/>
                  <a:ext cx="5029200" cy="3066487"/>
                </a:xfrm>
                <a:prstGeom prst="flowChartAlternateProcess">
                  <a:avLst/>
                </a:prstGeom>
                <a:solidFill>
                  <a:schemeClr val="accent4"/>
                </a:solidFill>
              </p:spPr>
              <p:txBody>
                <a:bodyPr wrap="square" lIns="0" tIns="91440" rIns="0" bIns="0" rtlCol="0">
                  <a:noAutofit/>
                </a:bodyPr>
                <a:lstStyle/>
                <a:p>
                  <a:pPr algn="ctr"/>
                  <a:endParaRPr lang="en-US" sz="2000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0487CD35-1C36-CB93-3902-AAC875A05B8A}"/>
                    </a:ext>
                  </a:extLst>
                </p:cNvPr>
                <p:cNvSpPr txBox="1"/>
                <p:nvPr/>
              </p:nvSpPr>
              <p:spPr>
                <a:xfrm>
                  <a:off x="1669508" y="2494382"/>
                  <a:ext cx="3858490" cy="438805"/>
                </a:xfrm>
                <a:prstGeom prst="roundRect">
                  <a:avLst>
                    <a:gd name="adj" fmla="val 15825"/>
                  </a:avLst>
                </a:prstGeom>
                <a:solidFill>
                  <a:schemeClr val="accent1"/>
                </a:solidFill>
              </p:spPr>
              <p:txBody>
                <a:bodyPr wrap="square" lIns="45720" tIns="45720" rIns="45720" bIns="45720" rtlCol="0" anchor="t" anchorCtr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</a:rPr>
                    <a:t>Human-Corrected Computing</a:t>
                  </a:r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E78AE7F4-76FE-B7DE-77B5-7473AF85E99A}"/>
                  </a:ext>
                </a:extLst>
              </p:cNvPr>
              <p:cNvGrpSpPr/>
              <p:nvPr/>
            </p:nvGrpSpPr>
            <p:grpSpPr>
              <a:xfrm>
                <a:off x="1512673" y="3418069"/>
                <a:ext cx="2433361" cy="1892657"/>
                <a:chOff x="970018" y="2533877"/>
                <a:chExt cx="2433361" cy="1892657"/>
              </a:xfrm>
            </p:grpSpPr>
            <p:pic>
              <p:nvPicPr>
                <p:cNvPr id="7" name="Graphic 6" descr="Binary with solid fill">
                  <a:extLst>
                    <a:ext uri="{FF2B5EF4-FFF2-40B4-BE49-F238E27FC236}">
                      <a16:creationId xmlns:a16="http://schemas.microsoft.com/office/drawing/2014/main" id="{8E6FB7CE-6286-427B-4BC4-46D09093C5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18354" y="2911460"/>
                  <a:ext cx="685025" cy="710144"/>
                </a:xfrm>
                <a:prstGeom prst="rect">
                  <a:avLst/>
                </a:prstGeom>
              </p:spPr>
            </p:pic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297D6DDA-430F-52E4-FFF9-55445697D68E}"/>
                    </a:ext>
                  </a:extLst>
                </p:cNvPr>
                <p:cNvGrpSpPr/>
                <p:nvPr/>
              </p:nvGrpSpPr>
              <p:grpSpPr>
                <a:xfrm>
                  <a:off x="970018" y="2533877"/>
                  <a:ext cx="1767668" cy="1892657"/>
                  <a:chOff x="970018" y="2533877"/>
                  <a:chExt cx="1767668" cy="1892657"/>
                </a:xfrm>
              </p:grpSpPr>
              <p:grpSp>
                <p:nvGrpSpPr>
                  <p:cNvPr id="30" name="Group 29">
                    <a:extLst>
                      <a:ext uri="{FF2B5EF4-FFF2-40B4-BE49-F238E27FC236}">
                        <a16:creationId xmlns:a16="http://schemas.microsoft.com/office/drawing/2014/main" id="{9656AA70-D857-EC78-F696-828B2D8172EC}"/>
                      </a:ext>
                    </a:extLst>
                  </p:cNvPr>
                  <p:cNvGrpSpPr/>
                  <p:nvPr/>
                </p:nvGrpSpPr>
                <p:grpSpPr>
                  <a:xfrm>
                    <a:off x="1033149" y="2911390"/>
                    <a:ext cx="1641406" cy="378786"/>
                    <a:chOff x="8839200" y="3063240"/>
                    <a:chExt cx="1981200" cy="457200"/>
                  </a:xfrm>
                </p:grpSpPr>
                <p:sp>
                  <p:nvSpPr>
                    <p:cNvPr id="22" name="Rectangle: Rounded Corners 21">
                      <a:extLst>
                        <a:ext uri="{FF2B5EF4-FFF2-40B4-BE49-F238E27FC236}">
                          <a16:creationId xmlns:a16="http://schemas.microsoft.com/office/drawing/2014/main" id="{A8424949-935C-F531-7E76-DDB227B610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39200" y="3063240"/>
                      <a:ext cx="1981200" cy="457200"/>
                    </a:xfrm>
                    <a:prstGeom prst="roundRect">
                      <a:avLst/>
                    </a:prstGeom>
                    <a:noFill/>
                    <a:ln w="22225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" name="Oval 26">
                      <a:extLst>
                        <a:ext uri="{FF2B5EF4-FFF2-40B4-BE49-F238E27FC236}">
                          <a16:creationId xmlns:a16="http://schemas.microsoft.com/office/drawing/2014/main" id="{327B8C6C-4DB2-A93C-3F68-41D05B8CBE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67800" y="3239736"/>
                      <a:ext cx="137160" cy="13716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8" name="Oval 27">
                      <a:extLst>
                        <a:ext uri="{FF2B5EF4-FFF2-40B4-BE49-F238E27FC236}">
                          <a16:creationId xmlns:a16="http://schemas.microsoft.com/office/drawing/2014/main" id="{CAAD7AB9-2D95-02FA-3205-C71417159A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57360" y="3239736"/>
                      <a:ext cx="137160" cy="13716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9" name="Oval 28">
                      <a:extLst>
                        <a:ext uri="{FF2B5EF4-FFF2-40B4-BE49-F238E27FC236}">
                          <a16:creationId xmlns:a16="http://schemas.microsoft.com/office/drawing/2014/main" id="{70D7B889-6396-F3FB-800A-BA7143D6D7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46920" y="3239736"/>
                      <a:ext cx="137160" cy="13716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1" name="Group 30">
                    <a:extLst>
                      <a:ext uri="{FF2B5EF4-FFF2-40B4-BE49-F238E27FC236}">
                        <a16:creationId xmlns:a16="http://schemas.microsoft.com/office/drawing/2014/main" id="{CF781AE4-46BB-8CF6-1A06-2633B3D3CFC4}"/>
                      </a:ext>
                    </a:extLst>
                  </p:cNvPr>
                  <p:cNvGrpSpPr/>
                  <p:nvPr/>
                </p:nvGrpSpPr>
                <p:grpSpPr>
                  <a:xfrm>
                    <a:off x="1033149" y="3290176"/>
                    <a:ext cx="1641406" cy="378786"/>
                    <a:chOff x="8839200" y="3063240"/>
                    <a:chExt cx="1981200" cy="457200"/>
                  </a:xfrm>
                </p:grpSpPr>
                <p:sp>
                  <p:nvSpPr>
                    <p:cNvPr id="32" name="Rectangle: Rounded Corners 31">
                      <a:extLst>
                        <a:ext uri="{FF2B5EF4-FFF2-40B4-BE49-F238E27FC236}">
                          <a16:creationId xmlns:a16="http://schemas.microsoft.com/office/drawing/2014/main" id="{6F8451E0-8D67-4EA4-98C5-7D3DB5B761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39200" y="3063240"/>
                      <a:ext cx="1981200" cy="457200"/>
                    </a:xfrm>
                    <a:prstGeom prst="roundRect">
                      <a:avLst/>
                    </a:prstGeom>
                    <a:noFill/>
                    <a:ln w="22225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" name="Oval 32">
                      <a:extLst>
                        <a:ext uri="{FF2B5EF4-FFF2-40B4-BE49-F238E27FC236}">
                          <a16:creationId xmlns:a16="http://schemas.microsoft.com/office/drawing/2014/main" id="{B9E6B765-14FA-F0DD-344E-3C1884149E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67800" y="3239736"/>
                      <a:ext cx="137160" cy="13716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4" name="Oval 33">
                      <a:extLst>
                        <a:ext uri="{FF2B5EF4-FFF2-40B4-BE49-F238E27FC236}">
                          <a16:creationId xmlns:a16="http://schemas.microsoft.com/office/drawing/2014/main" id="{690558F2-E267-BF2B-B8A1-4B7751794C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57360" y="3239736"/>
                      <a:ext cx="137160" cy="13716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5" name="Oval 34">
                      <a:extLst>
                        <a:ext uri="{FF2B5EF4-FFF2-40B4-BE49-F238E27FC236}">
                          <a16:creationId xmlns:a16="http://schemas.microsoft.com/office/drawing/2014/main" id="{E2614D70-8395-C08E-C9A9-FCD5071CB0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46920" y="3239736"/>
                      <a:ext cx="137160" cy="13716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D74243CC-757A-8E64-43E9-9F82672A48D3}"/>
                      </a:ext>
                    </a:extLst>
                  </p:cNvPr>
                  <p:cNvGrpSpPr/>
                  <p:nvPr/>
                </p:nvGrpSpPr>
                <p:grpSpPr>
                  <a:xfrm>
                    <a:off x="1033149" y="3668962"/>
                    <a:ext cx="1641406" cy="378786"/>
                    <a:chOff x="8839200" y="3063240"/>
                    <a:chExt cx="1981200" cy="457200"/>
                  </a:xfrm>
                </p:grpSpPr>
                <p:sp>
                  <p:nvSpPr>
                    <p:cNvPr id="46" name="Rectangle: Rounded Corners 45">
                      <a:extLst>
                        <a:ext uri="{FF2B5EF4-FFF2-40B4-BE49-F238E27FC236}">
                          <a16:creationId xmlns:a16="http://schemas.microsoft.com/office/drawing/2014/main" id="{0A65F1B7-5F25-C6C9-AF18-C170B016A0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39200" y="3063240"/>
                      <a:ext cx="1981200" cy="457200"/>
                    </a:xfrm>
                    <a:prstGeom prst="roundRect">
                      <a:avLst/>
                    </a:prstGeom>
                    <a:noFill/>
                    <a:ln w="22225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7" name="Oval 46">
                      <a:extLst>
                        <a:ext uri="{FF2B5EF4-FFF2-40B4-BE49-F238E27FC236}">
                          <a16:creationId xmlns:a16="http://schemas.microsoft.com/office/drawing/2014/main" id="{4B9F2AF4-F319-82ED-74B9-C0B14C9F12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67800" y="3239736"/>
                      <a:ext cx="137160" cy="13716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8" name="Oval 47">
                      <a:extLst>
                        <a:ext uri="{FF2B5EF4-FFF2-40B4-BE49-F238E27FC236}">
                          <a16:creationId xmlns:a16="http://schemas.microsoft.com/office/drawing/2014/main" id="{B995885D-266C-B660-D5F5-BBEC047A3F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57360" y="3239736"/>
                      <a:ext cx="137160" cy="13716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9" name="Oval 48">
                      <a:extLst>
                        <a:ext uri="{FF2B5EF4-FFF2-40B4-BE49-F238E27FC236}">
                          <a16:creationId xmlns:a16="http://schemas.microsoft.com/office/drawing/2014/main" id="{549F224C-25A3-A743-3F0F-3AF08305B2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46920" y="3239736"/>
                      <a:ext cx="137160" cy="13716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F2D0737E-9EDD-BD86-1469-FFFA41EE59DD}"/>
                      </a:ext>
                    </a:extLst>
                  </p:cNvPr>
                  <p:cNvCxnSpPr>
                    <a:cxnSpLocks/>
                    <a:stCxn id="46" idx="2"/>
                    <a:endCxn id="55" idx="0"/>
                  </p:cNvCxnSpPr>
                  <p:nvPr/>
                </p:nvCxnSpPr>
                <p:spPr>
                  <a:xfrm>
                    <a:off x="1853852" y="4047748"/>
                    <a:ext cx="670" cy="256895"/>
                  </a:xfrm>
                  <a:prstGeom prst="line">
                    <a:avLst/>
                  </a:prstGeom>
                  <a:ln w="53975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74F3A22B-C644-93BA-21A6-19069DAE776E}"/>
                      </a:ext>
                    </a:extLst>
                  </p:cNvPr>
                  <p:cNvSpPr/>
                  <p:nvPr/>
                </p:nvSpPr>
                <p:spPr>
                  <a:xfrm>
                    <a:off x="1642841" y="4304643"/>
                    <a:ext cx="423362" cy="121891"/>
                  </a:xfrm>
                  <a:prstGeom prst="rect">
                    <a:avLst/>
                  </a:prstGeom>
                  <a:noFill/>
                  <a:ln w="53975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58" name="Straight Connector 57">
                    <a:extLst>
                      <a:ext uri="{FF2B5EF4-FFF2-40B4-BE49-F238E27FC236}">
                        <a16:creationId xmlns:a16="http://schemas.microsoft.com/office/drawing/2014/main" id="{C0B19D9E-4019-18C9-67F2-94106C7CE9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66203" y="4363183"/>
                    <a:ext cx="671483" cy="0"/>
                  </a:xfrm>
                  <a:prstGeom prst="line">
                    <a:avLst/>
                  </a:prstGeom>
                  <a:ln w="53975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23E8072A-CD61-7133-77F1-88C0E83FC4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70018" y="4363183"/>
                    <a:ext cx="672823" cy="2406"/>
                  </a:xfrm>
                  <a:prstGeom prst="line">
                    <a:avLst/>
                  </a:prstGeom>
                  <a:ln w="53975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2" name="Group 81">
                    <a:extLst>
                      <a:ext uri="{FF2B5EF4-FFF2-40B4-BE49-F238E27FC236}">
                        <a16:creationId xmlns:a16="http://schemas.microsoft.com/office/drawing/2014/main" id="{A511050F-6058-AAC2-A5F5-D67AB811E182}"/>
                      </a:ext>
                    </a:extLst>
                  </p:cNvPr>
                  <p:cNvGrpSpPr/>
                  <p:nvPr/>
                </p:nvGrpSpPr>
                <p:grpSpPr>
                  <a:xfrm>
                    <a:off x="1034035" y="2533877"/>
                    <a:ext cx="1641406" cy="378786"/>
                    <a:chOff x="8839200" y="3069115"/>
                    <a:chExt cx="1981200" cy="457200"/>
                  </a:xfrm>
                </p:grpSpPr>
                <p:sp>
                  <p:nvSpPr>
                    <p:cNvPr id="83" name="Rectangle: Rounded Corners 82">
                      <a:extLst>
                        <a:ext uri="{FF2B5EF4-FFF2-40B4-BE49-F238E27FC236}">
                          <a16:creationId xmlns:a16="http://schemas.microsoft.com/office/drawing/2014/main" id="{FEA64BAE-0CDE-A7F5-F7DA-0AA9782432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39200" y="3069115"/>
                      <a:ext cx="1981200" cy="457200"/>
                    </a:xfrm>
                    <a:prstGeom prst="roundRect">
                      <a:avLst/>
                    </a:prstGeom>
                    <a:noFill/>
                    <a:ln w="22225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4" name="Oval 83">
                      <a:extLst>
                        <a:ext uri="{FF2B5EF4-FFF2-40B4-BE49-F238E27FC236}">
                          <a16:creationId xmlns:a16="http://schemas.microsoft.com/office/drawing/2014/main" id="{3ED84E7F-669E-7D98-47AD-A7A22CA063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67800" y="3239736"/>
                      <a:ext cx="137160" cy="13716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5" name="Oval 84">
                      <a:extLst>
                        <a:ext uri="{FF2B5EF4-FFF2-40B4-BE49-F238E27FC236}">
                          <a16:creationId xmlns:a16="http://schemas.microsoft.com/office/drawing/2014/main" id="{C55F7F0A-3682-9CCE-00DB-BE54563650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57360" y="3239736"/>
                      <a:ext cx="137160" cy="13716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7" name="Oval 86">
                      <a:extLst>
                        <a:ext uri="{FF2B5EF4-FFF2-40B4-BE49-F238E27FC236}">
                          <a16:creationId xmlns:a16="http://schemas.microsoft.com/office/drawing/2014/main" id="{E60EA334-B92E-0FB8-D797-1D5E602E04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46920" y="3239736"/>
                      <a:ext cx="137160" cy="13716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F0FC28CE-2C4F-CA12-4172-A836CB6407C1}"/>
                  </a:ext>
                </a:extLst>
              </p:cNvPr>
              <p:cNvSpPr txBox="1"/>
              <p:nvPr/>
            </p:nvSpPr>
            <p:spPr>
              <a:xfrm>
                <a:off x="1822015" y="5510429"/>
                <a:ext cx="1097280" cy="340519"/>
              </a:xfrm>
              <a:prstGeom prst="round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accent1"/>
                    </a:solidFill>
                  </a:rPr>
                  <a:t>Step 1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BDF6885E-4BB7-DD5B-25F4-5983FAECA050}"/>
                  </a:ext>
                </a:extLst>
              </p:cNvPr>
              <p:cNvSpPr txBox="1"/>
              <p:nvPr/>
            </p:nvSpPr>
            <p:spPr>
              <a:xfrm>
                <a:off x="4550535" y="5510429"/>
                <a:ext cx="1097280" cy="340519"/>
              </a:xfrm>
              <a:prstGeom prst="round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accent1"/>
                    </a:solidFill>
                  </a:rPr>
                  <a:t>Step 2</a:t>
                </a:r>
              </a:p>
            </p:txBody>
          </p:sp>
          <p:pic>
            <p:nvPicPr>
              <p:cNvPr id="114" name="Picture 113">
                <a:extLst>
                  <a:ext uri="{FF2B5EF4-FFF2-40B4-BE49-F238E27FC236}">
                    <a16:creationId xmlns:a16="http://schemas.microsoft.com/office/drawing/2014/main" id="{403E2095-4083-179E-0FDC-FAF40EB276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714" r="1"/>
              <a:stretch/>
            </p:blipFill>
            <p:spPr>
              <a:xfrm>
                <a:off x="4166616" y="3333682"/>
                <a:ext cx="1596599" cy="2011680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D5792D8-B84F-033C-2B24-B6ABB76932BB}"/>
                </a:ext>
              </a:extLst>
            </p:cNvPr>
            <p:cNvGrpSpPr/>
            <p:nvPr/>
          </p:nvGrpSpPr>
          <p:grpSpPr>
            <a:xfrm>
              <a:off x="6745588" y="2721195"/>
              <a:ext cx="4297680" cy="3374805"/>
              <a:chOff x="6745588" y="2721195"/>
              <a:chExt cx="4297680" cy="3374805"/>
            </a:xfrm>
          </p:grpSpPr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60AE5366-F944-8E55-7E4C-28F1795B6C36}"/>
                  </a:ext>
                </a:extLst>
              </p:cNvPr>
              <p:cNvSpPr txBox="1"/>
              <p:nvPr/>
            </p:nvSpPr>
            <p:spPr>
              <a:xfrm>
                <a:off x="6745588" y="3029513"/>
                <a:ext cx="4297680" cy="3066487"/>
              </a:xfrm>
              <a:prstGeom prst="flowChartAlternateProcess">
                <a:avLst/>
              </a:prstGeom>
              <a:solidFill>
                <a:schemeClr val="accent4"/>
              </a:solidFill>
            </p:spPr>
            <p:txBody>
              <a:bodyPr wrap="square" lIns="0" tIns="91440" rIns="0" bIns="0" rtlCol="0">
                <a:noAutofit/>
              </a:bodyPr>
              <a:lstStyle/>
              <a:p>
                <a:pPr algn="ctr"/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07762541-06DD-D8AC-B20B-DA9FB6F605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7225630" y="3325247"/>
                <a:ext cx="3306615" cy="2011680"/>
              </a:xfrm>
              <a:prstGeom prst="rect">
                <a:avLst/>
              </a:prstGeom>
            </p:spPr>
          </p:pic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CFF94597-7F90-CD17-1306-AC348EF57811}"/>
                  </a:ext>
                </a:extLst>
              </p:cNvPr>
              <p:cNvSpPr txBox="1"/>
              <p:nvPr/>
            </p:nvSpPr>
            <p:spPr>
              <a:xfrm>
                <a:off x="7315818" y="2721195"/>
                <a:ext cx="3126239" cy="438805"/>
              </a:xfrm>
              <a:prstGeom prst="roundRect">
                <a:avLst>
                  <a:gd name="adj" fmla="val 15825"/>
                </a:avLst>
              </a:prstGeom>
              <a:solidFill>
                <a:schemeClr val="accent1"/>
              </a:solidFill>
            </p:spPr>
            <p:txBody>
              <a:bodyPr wrap="square" lIns="45720" tIns="45720" rIns="45720" bIns="45720" rtlCol="0" anchor="t" anchorCtr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Human-Agent Teaming</a:t>
                </a: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7248C70-006D-9862-902A-7CCAB545D8B8}"/>
                  </a:ext>
                </a:extLst>
              </p:cNvPr>
              <p:cNvSpPr txBox="1"/>
              <p:nvPr/>
            </p:nvSpPr>
            <p:spPr>
              <a:xfrm>
                <a:off x="7126587" y="5513832"/>
                <a:ext cx="3581401" cy="340519"/>
              </a:xfrm>
              <a:prstGeom prst="round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accent1"/>
                    </a:solidFill>
                  </a:rPr>
                  <a:t>Any Manner of Task Sharing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2446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8111D5-ED4E-C069-E4A3-1779318C52E8}"/>
              </a:ext>
            </a:extLst>
          </p:cNvPr>
          <p:cNvSpPr txBox="1"/>
          <p:nvPr/>
        </p:nvSpPr>
        <p:spPr>
          <a:xfrm>
            <a:off x="711200" y="1064999"/>
            <a:ext cx="107696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+mj-lt"/>
              </a:rPr>
              <a:t>Akin to Military Concept of “Force Multipliers”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D46AFB-AD64-BB89-EDF7-01DC932ABE4E}"/>
              </a:ext>
            </a:extLst>
          </p:cNvPr>
          <p:cNvSpPr txBox="1"/>
          <p:nvPr/>
        </p:nvSpPr>
        <p:spPr>
          <a:xfrm>
            <a:off x="711200" y="1675819"/>
            <a:ext cx="107696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Tangible or Intangible Variables That Increase or Enhance Combat Value and Capabilities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EB763A-28F4-07B6-6A85-F609F31641EE}"/>
              </a:ext>
            </a:extLst>
          </p:cNvPr>
          <p:cNvGrpSpPr/>
          <p:nvPr/>
        </p:nvGrpSpPr>
        <p:grpSpPr>
          <a:xfrm>
            <a:off x="1531897" y="2939138"/>
            <a:ext cx="9137753" cy="2928262"/>
            <a:chOff x="1531897" y="2939138"/>
            <a:chExt cx="9137753" cy="292826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6900B57-3BBF-AEF0-EC4F-00E3AB71E530}"/>
                </a:ext>
              </a:extLst>
            </p:cNvPr>
            <p:cNvSpPr txBox="1"/>
            <p:nvPr/>
          </p:nvSpPr>
          <p:spPr>
            <a:xfrm>
              <a:off x="3262468" y="3101496"/>
              <a:ext cx="2598259" cy="2674085"/>
            </a:xfrm>
            <a:prstGeom prst="rightArrow">
              <a:avLst>
                <a:gd name="adj1" fmla="val 63816"/>
                <a:gd name="adj2" fmla="val 50000"/>
              </a:avLst>
            </a:prstGeom>
            <a:solidFill>
              <a:schemeClr val="accent1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One Becomes Many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13" name="Graphic 11" descr="Man with solid fill">
              <a:extLst>
                <a:ext uri="{FF2B5EF4-FFF2-40B4-BE49-F238E27FC236}">
                  <a16:creationId xmlns:a16="http://schemas.microsoft.com/office/drawing/2014/main" id="{B503C627-CECA-8B37-2376-7BB9BE6F298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531897" y="3101496"/>
              <a:ext cx="1244315" cy="2545184"/>
              <a:chOff x="1847850" y="2993755"/>
              <a:chExt cx="419100" cy="857250"/>
            </a:xfrm>
            <a:solidFill>
              <a:schemeClr val="accent2"/>
            </a:solidFill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523A7C4-B305-322D-41C4-C44D1E6AD272}"/>
                  </a:ext>
                </a:extLst>
              </p:cNvPr>
              <p:cNvSpPr/>
              <p:nvPr/>
            </p:nvSpPr>
            <p:spPr>
              <a:xfrm>
                <a:off x="1981200" y="2993755"/>
                <a:ext cx="152400" cy="152400"/>
              </a:xfrm>
              <a:custGeom>
                <a:avLst/>
                <a:gdLst>
                  <a:gd name="connsiteX0" fmla="*/ 152400 w 152400"/>
                  <a:gd name="connsiteY0" fmla="*/ 76200 h 152400"/>
                  <a:gd name="connsiteX1" fmla="*/ 76200 w 152400"/>
                  <a:gd name="connsiteY1" fmla="*/ 152400 h 152400"/>
                  <a:gd name="connsiteX2" fmla="*/ 0 w 152400"/>
                  <a:gd name="connsiteY2" fmla="*/ 76200 h 152400"/>
                  <a:gd name="connsiteX3" fmla="*/ 76200 w 152400"/>
                  <a:gd name="connsiteY3" fmla="*/ 0 h 152400"/>
                  <a:gd name="connsiteX4" fmla="*/ 152400 w 152400"/>
                  <a:gd name="connsiteY4" fmla="*/ 762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152400">
                    <a:moveTo>
                      <a:pt x="152400" y="76200"/>
                    </a:moveTo>
                    <a:cubicBezTo>
                      <a:pt x="152400" y="118284"/>
                      <a:pt x="118284" y="152400"/>
                      <a:pt x="76200" y="152400"/>
                    </a:cubicBezTo>
                    <a:cubicBezTo>
                      <a:pt x="34116" y="152400"/>
                      <a:pt x="0" y="118284"/>
                      <a:pt x="0" y="76200"/>
                    </a:cubicBezTo>
                    <a:cubicBezTo>
                      <a:pt x="0" y="34116"/>
                      <a:pt x="34116" y="0"/>
                      <a:pt x="76200" y="0"/>
                    </a:cubicBezTo>
                    <a:cubicBezTo>
                      <a:pt x="118284" y="0"/>
                      <a:pt x="152400" y="34116"/>
                      <a:pt x="152400" y="762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730F4DEA-3D8D-E8D8-5840-6273EEB7F185}"/>
                  </a:ext>
                </a:extLst>
              </p:cNvPr>
              <p:cNvSpPr/>
              <p:nvPr/>
            </p:nvSpPr>
            <p:spPr>
              <a:xfrm>
                <a:off x="1847850" y="3165205"/>
                <a:ext cx="419100" cy="685800"/>
              </a:xfrm>
              <a:custGeom>
                <a:avLst/>
                <a:gdLst>
                  <a:gd name="connsiteX0" fmla="*/ 417195 w 419100"/>
                  <a:gd name="connsiteY0" fmla="*/ 297180 h 685800"/>
                  <a:gd name="connsiteX1" fmla="*/ 363855 w 419100"/>
                  <a:gd name="connsiteY1" fmla="*/ 70485 h 685800"/>
                  <a:gd name="connsiteX2" fmla="*/ 352425 w 419100"/>
                  <a:gd name="connsiteY2" fmla="*/ 49530 h 685800"/>
                  <a:gd name="connsiteX3" fmla="*/ 272415 w 419100"/>
                  <a:gd name="connsiteY3" fmla="*/ 7620 h 685800"/>
                  <a:gd name="connsiteX4" fmla="*/ 209550 w 419100"/>
                  <a:gd name="connsiteY4" fmla="*/ 0 h 685800"/>
                  <a:gd name="connsiteX5" fmla="*/ 146685 w 419100"/>
                  <a:gd name="connsiteY5" fmla="*/ 9525 h 685800"/>
                  <a:gd name="connsiteX6" fmla="*/ 66675 w 419100"/>
                  <a:gd name="connsiteY6" fmla="*/ 51435 h 685800"/>
                  <a:gd name="connsiteX7" fmla="*/ 55245 w 419100"/>
                  <a:gd name="connsiteY7" fmla="*/ 72390 h 685800"/>
                  <a:gd name="connsiteX8" fmla="*/ 1905 w 419100"/>
                  <a:gd name="connsiteY8" fmla="*/ 299085 h 685800"/>
                  <a:gd name="connsiteX9" fmla="*/ 0 w 419100"/>
                  <a:gd name="connsiteY9" fmla="*/ 308610 h 685800"/>
                  <a:gd name="connsiteX10" fmla="*/ 38100 w 419100"/>
                  <a:gd name="connsiteY10" fmla="*/ 346710 h 685800"/>
                  <a:gd name="connsiteX11" fmla="*/ 74295 w 419100"/>
                  <a:gd name="connsiteY11" fmla="*/ 318135 h 685800"/>
                  <a:gd name="connsiteX12" fmla="*/ 114300 w 419100"/>
                  <a:gd name="connsiteY12" fmla="*/ 152400 h 685800"/>
                  <a:gd name="connsiteX13" fmla="*/ 114300 w 419100"/>
                  <a:gd name="connsiteY13" fmla="*/ 685800 h 685800"/>
                  <a:gd name="connsiteX14" fmla="*/ 190500 w 419100"/>
                  <a:gd name="connsiteY14" fmla="*/ 685800 h 685800"/>
                  <a:gd name="connsiteX15" fmla="*/ 190500 w 419100"/>
                  <a:gd name="connsiteY15" fmla="*/ 342900 h 685800"/>
                  <a:gd name="connsiteX16" fmla="*/ 228600 w 419100"/>
                  <a:gd name="connsiteY16" fmla="*/ 342900 h 685800"/>
                  <a:gd name="connsiteX17" fmla="*/ 228600 w 419100"/>
                  <a:gd name="connsiteY17" fmla="*/ 685800 h 685800"/>
                  <a:gd name="connsiteX18" fmla="*/ 304800 w 419100"/>
                  <a:gd name="connsiteY18" fmla="*/ 685800 h 685800"/>
                  <a:gd name="connsiteX19" fmla="*/ 304800 w 419100"/>
                  <a:gd name="connsiteY19" fmla="*/ 150495 h 685800"/>
                  <a:gd name="connsiteX20" fmla="*/ 344805 w 419100"/>
                  <a:gd name="connsiteY20" fmla="*/ 316230 h 685800"/>
                  <a:gd name="connsiteX21" fmla="*/ 381000 w 419100"/>
                  <a:gd name="connsiteY21" fmla="*/ 344805 h 685800"/>
                  <a:gd name="connsiteX22" fmla="*/ 419100 w 419100"/>
                  <a:gd name="connsiteY22" fmla="*/ 306705 h 685800"/>
                  <a:gd name="connsiteX23" fmla="*/ 417195 w 419100"/>
                  <a:gd name="connsiteY23" fmla="*/ 297180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19100" h="685800">
                    <a:moveTo>
                      <a:pt x="417195" y="297180"/>
                    </a:moveTo>
                    <a:lnTo>
                      <a:pt x="363855" y="70485"/>
                    </a:lnTo>
                    <a:cubicBezTo>
                      <a:pt x="361950" y="62865"/>
                      <a:pt x="358140" y="55245"/>
                      <a:pt x="352425" y="49530"/>
                    </a:cubicBezTo>
                    <a:cubicBezTo>
                      <a:pt x="329565" y="30480"/>
                      <a:pt x="302895" y="17145"/>
                      <a:pt x="272415" y="7620"/>
                    </a:cubicBezTo>
                    <a:cubicBezTo>
                      <a:pt x="251460" y="3810"/>
                      <a:pt x="230505" y="0"/>
                      <a:pt x="209550" y="0"/>
                    </a:cubicBezTo>
                    <a:cubicBezTo>
                      <a:pt x="188595" y="0"/>
                      <a:pt x="167640" y="3810"/>
                      <a:pt x="146685" y="9525"/>
                    </a:cubicBezTo>
                    <a:cubicBezTo>
                      <a:pt x="116205" y="17145"/>
                      <a:pt x="89535" y="32385"/>
                      <a:pt x="66675" y="51435"/>
                    </a:cubicBezTo>
                    <a:cubicBezTo>
                      <a:pt x="60960" y="57150"/>
                      <a:pt x="57150" y="64770"/>
                      <a:pt x="55245" y="72390"/>
                    </a:cubicBezTo>
                    <a:lnTo>
                      <a:pt x="1905" y="299085"/>
                    </a:lnTo>
                    <a:cubicBezTo>
                      <a:pt x="1905" y="300990"/>
                      <a:pt x="0" y="304800"/>
                      <a:pt x="0" y="308610"/>
                    </a:cubicBezTo>
                    <a:cubicBezTo>
                      <a:pt x="0" y="329565"/>
                      <a:pt x="17145" y="346710"/>
                      <a:pt x="38100" y="346710"/>
                    </a:cubicBezTo>
                    <a:cubicBezTo>
                      <a:pt x="55245" y="346710"/>
                      <a:pt x="70485" y="333375"/>
                      <a:pt x="74295" y="318135"/>
                    </a:cubicBezTo>
                    <a:lnTo>
                      <a:pt x="114300" y="152400"/>
                    </a:lnTo>
                    <a:lnTo>
                      <a:pt x="114300" y="685800"/>
                    </a:lnTo>
                    <a:lnTo>
                      <a:pt x="190500" y="685800"/>
                    </a:lnTo>
                    <a:lnTo>
                      <a:pt x="190500" y="342900"/>
                    </a:lnTo>
                    <a:lnTo>
                      <a:pt x="228600" y="342900"/>
                    </a:lnTo>
                    <a:lnTo>
                      <a:pt x="228600" y="685800"/>
                    </a:lnTo>
                    <a:lnTo>
                      <a:pt x="304800" y="685800"/>
                    </a:lnTo>
                    <a:lnTo>
                      <a:pt x="304800" y="150495"/>
                    </a:lnTo>
                    <a:lnTo>
                      <a:pt x="344805" y="316230"/>
                    </a:lnTo>
                    <a:cubicBezTo>
                      <a:pt x="348615" y="331470"/>
                      <a:pt x="363855" y="344805"/>
                      <a:pt x="381000" y="344805"/>
                    </a:cubicBezTo>
                    <a:cubicBezTo>
                      <a:pt x="401955" y="344805"/>
                      <a:pt x="419100" y="327660"/>
                      <a:pt x="419100" y="306705"/>
                    </a:cubicBezTo>
                    <a:cubicBezTo>
                      <a:pt x="419100" y="302895"/>
                      <a:pt x="417195" y="299085"/>
                      <a:pt x="417195" y="2971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0868F6F-46D3-7406-E49D-E040F9648449}"/>
                </a:ext>
              </a:extLst>
            </p:cNvPr>
            <p:cNvGrpSpPr/>
            <p:nvPr/>
          </p:nvGrpSpPr>
          <p:grpSpPr>
            <a:xfrm>
              <a:off x="6177303" y="2939138"/>
              <a:ext cx="4492347" cy="2928262"/>
              <a:chOff x="6177303" y="2939138"/>
              <a:chExt cx="4492347" cy="2928262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B9C7482E-1DEC-AA95-B60F-5D78E25C2F75}"/>
                  </a:ext>
                </a:extLst>
              </p:cNvPr>
              <p:cNvGrpSpPr/>
              <p:nvPr/>
            </p:nvGrpSpPr>
            <p:grpSpPr>
              <a:xfrm>
                <a:off x="6177303" y="2941359"/>
                <a:ext cx="1244315" cy="2545184"/>
                <a:chOff x="6368034" y="2798064"/>
                <a:chExt cx="1244315" cy="2545184"/>
              </a:xfrm>
              <a:solidFill>
                <a:schemeClr val="accent2"/>
              </a:solidFill>
            </p:grpSpPr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911F0E6C-8CB2-77C3-78EF-5B09CC6E057B}"/>
                    </a:ext>
                  </a:extLst>
                </p:cNvPr>
                <p:cNvSpPr/>
                <p:nvPr/>
              </p:nvSpPr>
              <p:spPr>
                <a:xfrm>
                  <a:off x="6763952" y="2798064"/>
                  <a:ext cx="452478" cy="452477"/>
                </a:xfrm>
                <a:custGeom>
                  <a:avLst/>
                  <a:gdLst>
                    <a:gd name="connsiteX0" fmla="*/ 152400 w 152400"/>
                    <a:gd name="connsiteY0" fmla="*/ 76200 h 152400"/>
                    <a:gd name="connsiteX1" fmla="*/ 76200 w 152400"/>
                    <a:gd name="connsiteY1" fmla="*/ 152400 h 152400"/>
                    <a:gd name="connsiteX2" fmla="*/ 0 w 152400"/>
                    <a:gd name="connsiteY2" fmla="*/ 76200 h 152400"/>
                    <a:gd name="connsiteX3" fmla="*/ 76200 w 152400"/>
                    <a:gd name="connsiteY3" fmla="*/ 0 h 152400"/>
                    <a:gd name="connsiteX4" fmla="*/ 152400 w 152400"/>
                    <a:gd name="connsiteY4" fmla="*/ 76200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152400">
                      <a:moveTo>
                        <a:pt x="152400" y="76200"/>
                      </a:moveTo>
                      <a:cubicBezTo>
                        <a:pt x="152400" y="118284"/>
                        <a:pt x="118284" y="152400"/>
                        <a:pt x="76200" y="152400"/>
                      </a:cubicBezTo>
                      <a:cubicBezTo>
                        <a:pt x="34116" y="152400"/>
                        <a:pt x="0" y="118284"/>
                        <a:pt x="0" y="76200"/>
                      </a:cubicBezTo>
                      <a:cubicBezTo>
                        <a:pt x="0" y="34116"/>
                        <a:pt x="34116" y="0"/>
                        <a:pt x="76200" y="0"/>
                      </a:cubicBezTo>
                      <a:cubicBezTo>
                        <a:pt x="118284" y="0"/>
                        <a:pt x="152400" y="34116"/>
                        <a:pt x="152400" y="76200"/>
                      </a:cubicBezTo>
                      <a:close/>
                    </a:path>
                  </a:pathLst>
                </a:custGeom>
                <a:grpFill/>
                <a:ln w="2857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7CD20693-10E6-9064-95D4-1F86BABE43D5}"/>
                    </a:ext>
                  </a:extLst>
                </p:cNvPr>
                <p:cNvSpPr/>
                <p:nvPr/>
              </p:nvSpPr>
              <p:spPr>
                <a:xfrm>
                  <a:off x="6368034" y="3307101"/>
                  <a:ext cx="1244315" cy="2036147"/>
                </a:xfrm>
                <a:custGeom>
                  <a:avLst/>
                  <a:gdLst>
                    <a:gd name="connsiteX0" fmla="*/ 417195 w 419100"/>
                    <a:gd name="connsiteY0" fmla="*/ 297180 h 685800"/>
                    <a:gd name="connsiteX1" fmla="*/ 363855 w 419100"/>
                    <a:gd name="connsiteY1" fmla="*/ 70485 h 685800"/>
                    <a:gd name="connsiteX2" fmla="*/ 352425 w 419100"/>
                    <a:gd name="connsiteY2" fmla="*/ 49530 h 685800"/>
                    <a:gd name="connsiteX3" fmla="*/ 272415 w 419100"/>
                    <a:gd name="connsiteY3" fmla="*/ 7620 h 685800"/>
                    <a:gd name="connsiteX4" fmla="*/ 209550 w 419100"/>
                    <a:gd name="connsiteY4" fmla="*/ 0 h 685800"/>
                    <a:gd name="connsiteX5" fmla="*/ 146685 w 419100"/>
                    <a:gd name="connsiteY5" fmla="*/ 9525 h 685800"/>
                    <a:gd name="connsiteX6" fmla="*/ 66675 w 419100"/>
                    <a:gd name="connsiteY6" fmla="*/ 51435 h 685800"/>
                    <a:gd name="connsiteX7" fmla="*/ 55245 w 419100"/>
                    <a:gd name="connsiteY7" fmla="*/ 72390 h 685800"/>
                    <a:gd name="connsiteX8" fmla="*/ 1905 w 419100"/>
                    <a:gd name="connsiteY8" fmla="*/ 299085 h 685800"/>
                    <a:gd name="connsiteX9" fmla="*/ 0 w 419100"/>
                    <a:gd name="connsiteY9" fmla="*/ 308610 h 685800"/>
                    <a:gd name="connsiteX10" fmla="*/ 38100 w 419100"/>
                    <a:gd name="connsiteY10" fmla="*/ 346710 h 685800"/>
                    <a:gd name="connsiteX11" fmla="*/ 74295 w 419100"/>
                    <a:gd name="connsiteY11" fmla="*/ 318135 h 685800"/>
                    <a:gd name="connsiteX12" fmla="*/ 114300 w 419100"/>
                    <a:gd name="connsiteY12" fmla="*/ 152400 h 685800"/>
                    <a:gd name="connsiteX13" fmla="*/ 114300 w 419100"/>
                    <a:gd name="connsiteY13" fmla="*/ 685800 h 685800"/>
                    <a:gd name="connsiteX14" fmla="*/ 190500 w 419100"/>
                    <a:gd name="connsiteY14" fmla="*/ 685800 h 685800"/>
                    <a:gd name="connsiteX15" fmla="*/ 190500 w 419100"/>
                    <a:gd name="connsiteY15" fmla="*/ 342900 h 685800"/>
                    <a:gd name="connsiteX16" fmla="*/ 228600 w 419100"/>
                    <a:gd name="connsiteY16" fmla="*/ 342900 h 685800"/>
                    <a:gd name="connsiteX17" fmla="*/ 228600 w 419100"/>
                    <a:gd name="connsiteY17" fmla="*/ 685800 h 685800"/>
                    <a:gd name="connsiteX18" fmla="*/ 304800 w 419100"/>
                    <a:gd name="connsiteY18" fmla="*/ 685800 h 685800"/>
                    <a:gd name="connsiteX19" fmla="*/ 304800 w 419100"/>
                    <a:gd name="connsiteY19" fmla="*/ 150495 h 685800"/>
                    <a:gd name="connsiteX20" fmla="*/ 344805 w 419100"/>
                    <a:gd name="connsiteY20" fmla="*/ 316230 h 685800"/>
                    <a:gd name="connsiteX21" fmla="*/ 381000 w 419100"/>
                    <a:gd name="connsiteY21" fmla="*/ 344805 h 685800"/>
                    <a:gd name="connsiteX22" fmla="*/ 419100 w 419100"/>
                    <a:gd name="connsiteY22" fmla="*/ 306705 h 685800"/>
                    <a:gd name="connsiteX23" fmla="*/ 417195 w 419100"/>
                    <a:gd name="connsiteY23" fmla="*/ 297180 h 685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19100" h="685800">
                      <a:moveTo>
                        <a:pt x="417195" y="297180"/>
                      </a:moveTo>
                      <a:lnTo>
                        <a:pt x="363855" y="70485"/>
                      </a:lnTo>
                      <a:cubicBezTo>
                        <a:pt x="361950" y="62865"/>
                        <a:pt x="358140" y="55245"/>
                        <a:pt x="352425" y="49530"/>
                      </a:cubicBezTo>
                      <a:cubicBezTo>
                        <a:pt x="329565" y="30480"/>
                        <a:pt x="302895" y="17145"/>
                        <a:pt x="272415" y="7620"/>
                      </a:cubicBezTo>
                      <a:cubicBezTo>
                        <a:pt x="251460" y="3810"/>
                        <a:pt x="230505" y="0"/>
                        <a:pt x="209550" y="0"/>
                      </a:cubicBezTo>
                      <a:cubicBezTo>
                        <a:pt x="188595" y="0"/>
                        <a:pt x="167640" y="3810"/>
                        <a:pt x="146685" y="9525"/>
                      </a:cubicBezTo>
                      <a:cubicBezTo>
                        <a:pt x="116205" y="17145"/>
                        <a:pt x="89535" y="32385"/>
                        <a:pt x="66675" y="51435"/>
                      </a:cubicBezTo>
                      <a:cubicBezTo>
                        <a:pt x="60960" y="57150"/>
                        <a:pt x="57150" y="64770"/>
                        <a:pt x="55245" y="72390"/>
                      </a:cubicBezTo>
                      <a:lnTo>
                        <a:pt x="1905" y="299085"/>
                      </a:lnTo>
                      <a:cubicBezTo>
                        <a:pt x="1905" y="300990"/>
                        <a:pt x="0" y="304800"/>
                        <a:pt x="0" y="308610"/>
                      </a:cubicBezTo>
                      <a:cubicBezTo>
                        <a:pt x="0" y="329565"/>
                        <a:pt x="17145" y="346710"/>
                        <a:pt x="38100" y="346710"/>
                      </a:cubicBezTo>
                      <a:cubicBezTo>
                        <a:pt x="55245" y="346710"/>
                        <a:pt x="70485" y="333375"/>
                        <a:pt x="74295" y="318135"/>
                      </a:cubicBezTo>
                      <a:lnTo>
                        <a:pt x="114300" y="152400"/>
                      </a:lnTo>
                      <a:lnTo>
                        <a:pt x="114300" y="685800"/>
                      </a:lnTo>
                      <a:lnTo>
                        <a:pt x="190500" y="685800"/>
                      </a:lnTo>
                      <a:lnTo>
                        <a:pt x="190500" y="342900"/>
                      </a:lnTo>
                      <a:lnTo>
                        <a:pt x="228600" y="342900"/>
                      </a:lnTo>
                      <a:lnTo>
                        <a:pt x="228600" y="685800"/>
                      </a:lnTo>
                      <a:lnTo>
                        <a:pt x="304800" y="685800"/>
                      </a:lnTo>
                      <a:lnTo>
                        <a:pt x="304800" y="150495"/>
                      </a:lnTo>
                      <a:lnTo>
                        <a:pt x="344805" y="316230"/>
                      </a:lnTo>
                      <a:cubicBezTo>
                        <a:pt x="348615" y="331470"/>
                        <a:pt x="363855" y="344805"/>
                        <a:pt x="381000" y="344805"/>
                      </a:cubicBezTo>
                      <a:cubicBezTo>
                        <a:pt x="401955" y="344805"/>
                        <a:pt x="419100" y="327660"/>
                        <a:pt x="419100" y="306705"/>
                      </a:cubicBezTo>
                      <a:cubicBezTo>
                        <a:pt x="419100" y="302895"/>
                        <a:pt x="417195" y="299085"/>
                        <a:pt x="417195" y="297180"/>
                      </a:cubicBezTo>
                      <a:close/>
                    </a:path>
                  </a:pathLst>
                </a:custGeom>
                <a:grpFill/>
                <a:ln w="2857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6" name="Graphic 11" descr="Man with solid fill">
                <a:extLst>
                  <a:ext uri="{FF2B5EF4-FFF2-40B4-BE49-F238E27FC236}">
                    <a16:creationId xmlns:a16="http://schemas.microsoft.com/office/drawing/2014/main" id="{CB87D67D-19AF-6F06-99CC-3D88D7CA8CA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989247" y="3322216"/>
                <a:ext cx="1244315" cy="2545184"/>
                <a:chOff x="1847850" y="2993755"/>
                <a:chExt cx="419100" cy="857250"/>
              </a:xfrm>
              <a:solidFill>
                <a:schemeClr val="accent2"/>
              </a:solidFill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E74B0EC7-2219-5C7F-CE05-1548872A5EA6}"/>
                    </a:ext>
                  </a:extLst>
                </p:cNvPr>
                <p:cNvSpPr/>
                <p:nvPr/>
              </p:nvSpPr>
              <p:spPr>
                <a:xfrm>
                  <a:off x="1981200" y="2993755"/>
                  <a:ext cx="152400" cy="152400"/>
                </a:xfrm>
                <a:custGeom>
                  <a:avLst/>
                  <a:gdLst>
                    <a:gd name="connsiteX0" fmla="*/ 152400 w 152400"/>
                    <a:gd name="connsiteY0" fmla="*/ 76200 h 152400"/>
                    <a:gd name="connsiteX1" fmla="*/ 76200 w 152400"/>
                    <a:gd name="connsiteY1" fmla="*/ 152400 h 152400"/>
                    <a:gd name="connsiteX2" fmla="*/ 0 w 152400"/>
                    <a:gd name="connsiteY2" fmla="*/ 76200 h 152400"/>
                    <a:gd name="connsiteX3" fmla="*/ 76200 w 152400"/>
                    <a:gd name="connsiteY3" fmla="*/ 0 h 152400"/>
                    <a:gd name="connsiteX4" fmla="*/ 152400 w 152400"/>
                    <a:gd name="connsiteY4" fmla="*/ 76200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152400">
                      <a:moveTo>
                        <a:pt x="152400" y="76200"/>
                      </a:moveTo>
                      <a:cubicBezTo>
                        <a:pt x="152400" y="118284"/>
                        <a:pt x="118284" y="152400"/>
                        <a:pt x="76200" y="152400"/>
                      </a:cubicBezTo>
                      <a:cubicBezTo>
                        <a:pt x="34116" y="152400"/>
                        <a:pt x="0" y="118284"/>
                        <a:pt x="0" y="76200"/>
                      </a:cubicBezTo>
                      <a:cubicBezTo>
                        <a:pt x="0" y="34116"/>
                        <a:pt x="34116" y="0"/>
                        <a:pt x="76200" y="0"/>
                      </a:cubicBezTo>
                      <a:cubicBezTo>
                        <a:pt x="118284" y="0"/>
                        <a:pt x="152400" y="34116"/>
                        <a:pt x="152400" y="76200"/>
                      </a:cubicBezTo>
                      <a:close/>
                    </a:path>
                  </a:pathLst>
                </a:custGeom>
                <a:grpFill/>
                <a:ln w="2857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DFFDF6F5-CF14-16CA-F2A4-2104F2E187E2}"/>
                    </a:ext>
                  </a:extLst>
                </p:cNvPr>
                <p:cNvSpPr/>
                <p:nvPr/>
              </p:nvSpPr>
              <p:spPr>
                <a:xfrm>
                  <a:off x="1847850" y="3165205"/>
                  <a:ext cx="419100" cy="685800"/>
                </a:xfrm>
                <a:custGeom>
                  <a:avLst/>
                  <a:gdLst>
                    <a:gd name="connsiteX0" fmla="*/ 417195 w 419100"/>
                    <a:gd name="connsiteY0" fmla="*/ 297180 h 685800"/>
                    <a:gd name="connsiteX1" fmla="*/ 363855 w 419100"/>
                    <a:gd name="connsiteY1" fmla="*/ 70485 h 685800"/>
                    <a:gd name="connsiteX2" fmla="*/ 352425 w 419100"/>
                    <a:gd name="connsiteY2" fmla="*/ 49530 h 685800"/>
                    <a:gd name="connsiteX3" fmla="*/ 272415 w 419100"/>
                    <a:gd name="connsiteY3" fmla="*/ 7620 h 685800"/>
                    <a:gd name="connsiteX4" fmla="*/ 209550 w 419100"/>
                    <a:gd name="connsiteY4" fmla="*/ 0 h 685800"/>
                    <a:gd name="connsiteX5" fmla="*/ 146685 w 419100"/>
                    <a:gd name="connsiteY5" fmla="*/ 9525 h 685800"/>
                    <a:gd name="connsiteX6" fmla="*/ 66675 w 419100"/>
                    <a:gd name="connsiteY6" fmla="*/ 51435 h 685800"/>
                    <a:gd name="connsiteX7" fmla="*/ 55245 w 419100"/>
                    <a:gd name="connsiteY7" fmla="*/ 72390 h 685800"/>
                    <a:gd name="connsiteX8" fmla="*/ 1905 w 419100"/>
                    <a:gd name="connsiteY8" fmla="*/ 299085 h 685800"/>
                    <a:gd name="connsiteX9" fmla="*/ 0 w 419100"/>
                    <a:gd name="connsiteY9" fmla="*/ 308610 h 685800"/>
                    <a:gd name="connsiteX10" fmla="*/ 38100 w 419100"/>
                    <a:gd name="connsiteY10" fmla="*/ 346710 h 685800"/>
                    <a:gd name="connsiteX11" fmla="*/ 74295 w 419100"/>
                    <a:gd name="connsiteY11" fmla="*/ 318135 h 685800"/>
                    <a:gd name="connsiteX12" fmla="*/ 114300 w 419100"/>
                    <a:gd name="connsiteY12" fmla="*/ 152400 h 685800"/>
                    <a:gd name="connsiteX13" fmla="*/ 114300 w 419100"/>
                    <a:gd name="connsiteY13" fmla="*/ 685800 h 685800"/>
                    <a:gd name="connsiteX14" fmla="*/ 190500 w 419100"/>
                    <a:gd name="connsiteY14" fmla="*/ 685800 h 685800"/>
                    <a:gd name="connsiteX15" fmla="*/ 190500 w 419100"/>
                    <a:gd name="connsiteY15" fmla="*/ 342900 h 685800"/>
                    <a:gd name="connsiteX16" fmla="*/ 228600 w 419100"/>
                    <a:gd name="connsiteY16" fmla="*/ 342900 h 685800"/>
                    <a:gd name="connsiteX17" fmla="*/ 228600 w 419100"/>
                    <a:gd name="connsiteY17" fmla="*/ 685800 h 685800"/>
                    <a:gd name="connsiteX18" fmla="*/ 304800 w 419100"/>
                    <a:gd name="connsiteY18" fmla="*/ 685800 h 685800"/>
                    <a:gd name="connsiteX19" fmla="*/ 304800 w 419100"/>
                    <a:gd name="connsiteY19" fmla="*/ 150495 h 685800"/>
                    <a:gd name="connsiteX20" fmla="*/ 344805 w 419100"/>
                    <a:gd name="connsiteY20" fmla="*/ 316230 h 685800"/>
                    <a:gd name="connsiteX21" fmla="*/ 381000 w 419100"/>
                    <a:gd name="connsiteY21" fmla="*/ 344805 h 685800"/>
                    <a:gd name="connsiteX22" fmla="*/ 419100 w 419100"/>
                    <a:gd name="connsiteY22" fmla="*/ 306705 h 685800"/>
                    <a:gd name="connsiteX23" fmla="*/ 417195 w 419100"/>
                    <a:gd name="connsiteY23" fmla="*/ 297180 h 685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19100" h="685800">
                      <a:moveTo>
                        <a:pt x="417195" y="297180"/>
                      </a:moveTo>
                      <a:lnTo>
                        <a:pt x="363855" y="70485"/>
                      </a:lnTo>
                      <a:cubicBezTo>
                        <a:pt x="361950" y="62865"/>
                        <a:pt x="358140" y="55245"/>
                        <a:pt x="352425" y="49530"/>
                      </a:cubicBezTo>
                      <a:cubicBezTo>
                        <a:pt x="329565" y="30480"/>
                        <a:pt x="302895" y="17145"/>
                        <a:pt x="272415" y="7620"/>
                      </a:cubicBezTo>
                      <a:cubicBezTo>
                        <a:pt x="251460" y="3810"/>
                        <a:pt x="230505" y="0"/>
                        <a:pt x="209550" y="0"/>
                      </a:cubicBezTo>
                      <a:cubicBezTo>
                        <a:pt x="188595" y="0"/>
                        <a:pt x="167640" y="3810"/>
                        <a:pt x="146685" y="9525"/>
                      </a:cubicBezTo>
                      <a:cubicBezTo>
                        <a:pt x="116205" y="17145"/>
                        <a:pt x="89535" y="32385"/>
                        <a:pt x="66675" y="51435"/>
                      </a:cubicBezTo>
                      <a:cubicBezTo>
                        <a:pt x="60960" y="57150"/>
                        <a:pt x="57150" y="64770"/>
                        <a:pt x="55245" y="72390"/>
                      </a:cubicBezTo>
                      <a:lnTo>
                        <a:pt x="1905" y="299085"/>
                      </a:lnTo>
                      <a:cubicBezTo>
                        <a:pt x="1905" y="300990"/>
                        <a:pt x="0" y="304800"/>
                        <a:pt x="0" y="308610"/>
                      </a:cubicBezTo>
                      <a:cubicBezTo>
                        <a:pt x="0" y="329565"/>
                        <a:pt x="17145" y="346710"/>
                        <a:pt x="38100" y="346710"/>
                      </a:cubicBezTo>
                      <a:cubicBezTo>
                        <a:pt x="55245" y="346710"/>
                        <a:pt x="70485" y="333375"/>
                        <a:pt x="74295" y="318135"/>
                      </a:cubicBezTo>
                      <a:lnTo>
                        <a:pt x="114300" y="152400"/>
                      </a:lnTo>
                      <a:lnTo>
                        <a:pt x="114300" y="685800"/>
                      </a:lnTo>
                      <a:lnTo>
                        <a:pt x="190500" y="685800"/>
                      </a:lnTo>
                      <a:lnTo>
                        <a:pt x="190500" y="342900"/>
                      </a:lnTo>
                      <a:lnTo>
                        <a:pt x="228600" y="342900"/>
                      </a:lnTo>
                      <a:lnTo>
                        <a:pt x="228600" y="685800"/>
                      </a:lnTo>
                      <a:lnTo>
                        <a:pt x="304800" y="685800"/>
                      </a:lnTo>
                      <a:lnTo>
                        <a:pt x="304800" y="150495"/>
                      </a:lnTo>
                      <a:lnTo>
                        <a:pt x="344805" y="316230"/>
                      </a:lnTo>
                      <a:cubicBezTo>
                        <a:pt x="348615" y="331470"/>
                        <a:pt x="363855" y="344805"/>
                        <a:pt x="381000" y="344805"/>
                      </a:cubicBezTo>
                      <a:cubicBezTo>
                        <a:pt x="401955" y="344805"/>
                        <a:pt x="419100" y="327660"/>
                        <a:pt x="419100" y="306705"/>
                      </a:cubicBezTo>
                      <a:cubicBezTo>
                        <a:pt x="419100" y="302895"/>
                        <a:pt x="417195" y="299085"/>
                        <a:pt x="417195" y="297180"/>
                      </a:cubicBezTo>
                      <a:close/>
                    </a:path>
                  </a:pathLst>
                </a:custGeom>
                <a:grpFill/>
                <a:ln w="2857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9" name="Graphic 11" descr="Man with solid fill">
                <a:extLst>
                  <a:ext uri="{FF2B5EF4-FFF2-40B4-BE49-F238E27FC236}">
                    <a16:creationId xmlns:a16="http://schemas.microsoft.com/office/drawing/2014/main" id="{D8B9A75C-B481-63C7-A940-CB3426E319D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864444" y="2939138"/>
                <a:ext cx="1244315" cy="2545184"/>
                <a:chOff x="1847850" y="2993755"/>
                <a:chExt cx="419100" cy="857250"/>
              </a:xfrm>
              <a:solidFill>
                <a:schemeClr val="accent2"/>
              </a:solidFill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6C9BD363-BD08-5A36-E516-5F3F50283E77}"/>
                    </a:ext>
                  </a:extLst>
                </p:cNvPr>
                <p:cNvSpPr/>
                <p:nvPr/>
              </p:nvSpPr>
              <p:spPr>
                <a:xfrm>
                  <a:off x="1981200" y="2993755"/>
                  <a:ext cx="152400" cy="152400"/>
                </a:xfrm>
                <a:custGeom>
                  <a:avLst/>
                  <a:gdLst>
                    <a:gd name="connsiteX0" fmla="*/ 152400 w 152400"/>
                    <a:gd name="connsiteY0" fmla="*/ 76200 h 152400"/>
                    <a:gd name="connsiteX1" fmla="*/ 76200 w 152400"/>
                    <a:gd name="connsiteY1" fmla="*/ 152400 h 152400"/>
                    <a:gd name="connsiteX2" fmla="*/ 0 w 152400"/>
                    <a:gd name="connsiteY2" fmla="*/ 76200 h 152400"/>
                    <a:gd name="connsiteX3" fmla="*/ 76200 w 152400"/>
                    <a:gd name="connsiteY3" fmla="*/ 0 h 152400"/>
                    <a:gd name="connsiteX4" fmla="*/ 152400 w 152400"/>
                    <a:gd name="connsiteY4" fmla="*/ 76200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152400">
                      <a:moveTo>
                        <a:pt x="152400" y="76200"/>
                      </a:moveTo>
                      <a:cubicBezTo>
                        <a:pt x="152400" y="118284"/>
                        <a:pt x="118284" y="152400"/>
                        <a:pt x="76200" y="152400"/>
                      </a:cubicBezTo>
                      <a:cubicBezTo>
                        <a:pt x="34116" y="152400"/>
                        <a:pt x="0" y="118284"/>
                        <a:pt x="0" y="76200"/>
                      </a:cubicBezTo>
                      <a:cubicBezTo>
                        <a:pt x="0" y="34116"/>
                        <a:pt x="34116" y="0"/>
                        <a:pt x="76200" y="0"/>
                      </a:cubicBezTo>
                      <a:cubicBezTo>
                        <a:pt x="118284" y="0"/>
                        <a:pt x="152400" y="34116"/>
                        <a:pt x="152400" y="76200"/>
                      </a:cubicBezTo>
                      <a:close/>
                    </a:path>
                  </a:pathLst>
                </a:custGeom>
                <a:grpFill/>
                <a:ln w="2857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3F8D487F-7FBA-3D8E-25FF-0E4025FB5016}"/>
                    </a:ext>
                  </a:extLst>
                </p:cNvPr>
                <p:cNvSpPr/>
                <p:nvPr/>
              </p:nvSpPr>
              <p:spPr>
                <a:xfrm>
                  <a:off x="1847850" y="3165205"/>
                  <a:ext cx="419100" cy="685800"/>
                </a:xfrm>
                <a:custGeom>
                  <a:avLst/>
                  <a:gdLst>
                    <a:gd name="connsiteX0" fmla="*/ 417195 w 419100"/>
                    <a:gd name="connsiteY0" fmla="*/ 297180 h 685800"/>
                    <a:gd name="connsiteX1" fmla="*/ 363855 w 419100"/>
                    <a:gd name="connsiteY1" fmla="*/ 70485 h 685800"/>
                    <a:gd name="connsiteX2" fmla="*/ 352425 w 419100"/>
                    <a:gd name="connsiteY2" fmla="*/ 49530 h 685800"/>
                    <a:gd name="connsiteX3" fmla="*/ 272415 w 419100"/>
                    <a:gd name="connsiteY3" fmla="*/ 7620 h 685800"/>
                    <a:gd name="connsiteX4" fmla="*/ 209550 w 419100"/>
                    <a:gd name="connsiteY4" fmla="*/ 0 h 685800"/>
                    <a:gd name="connsiteX5" fmla="*/ 146685 w 419100"/>
                    <a:gd name="connsiteY5" fmla="*/ 9525 h 685800"/>
                    <a:gd name="connsiteX6" fmla="*/ 66675 w 419100"/>
                    <a:gd name="connsiteY6" fmla="*/ 51435 h 685800"/>
                    <a:gd name="connsiteX7" fmla="*/ 55245 w 419100"/>
                    <a:gd name="connsiteY7" fmla="*/ 72390 h 685800"/>
                    <a:gd name="connsiteX8" fmla="*/ 1905 w 419100"/>
                    <a:gd name="connsiteY8" fmla="*/ 299085 h 685800"/>
                    <a:gd name="connsiteX9" fmla="*/ 0 w 419100"/>
                    <a:gd name="connsiteY9" fmla="*/ 308610 h 685800"/>
                    <a:gd name="connsiteX10" fmla="*/ 38100 w 419100"/>
                    <a:gd name="connsiteY10" fmla="*/ 346710 h 685800"/>
                    <a:gd name="connsiteX11" fmla="*/ 74295 w 419100"/>
                    <a:gd name="connsiteY11" fmla="*/ 318135 h 685800"/>
                    <a:gd name="connsiteX12" fmla="*/ 114300 w 419100"/>
                    <a:gd name="connsiteY12" fmla="*/ 152400 h 685800"/>
                    <a:gd name="connsiteX13" fmla="*/ 114300 w 419100"/>
                    <a:gd name="connsiteY13" fmla="*/ 685800 h 685800"/>
                    <a:gd name="connsiteX14" fmla="*/ 190500 w 419100"/>
                    <a:gd name="connsiteY14" fmla="*/ 685800 h 685800"/>
                    <a:gd name="connsiteX15" fmla="*/ 190500 w 419100"/>
                    <a:gd name="connsiteY15" fmla="*/ 342900 h 685800"/>
                    <a:gd name="connsiteX16" fmla="*/ 228600 w 419100"/>
                    <a:gd name="connsiteY16" fmla="*/ 342900 h 685800"/>
                    <a:gd name="connsiteX17" fmla="*/ 228600 w 419100"/>
                    <a:gd name="connsiteY17" fmla="*/ 685800 h 685800"/>
                    <a:gd name="connsiteX18" fmla="*/ 304800 w 419100"/>
                    <a:gd name="connsiteY18" fmla="*/ 685800 h 685800"/>
                    <a:gd name="connsiteX19" fmla="*/ 304800 w 419100"/>
                    <a:gd name="connsiteY19" fmla="*/ 150495 h 685800"/>
                    <a:gd name="connsiteX20" fmla="*/ 344805 w 419100"/>
                    <a:gd name="connsiteY20" fmla="*/ 316230 h 685800"/>
                    <a:gd name="connsiteX21" fmla="*/ 381000 w 419100"/>
                    <a:gd name="connsiteY21" fmla="*/ 344805 h 685800"/>
                    <a:gd name="connsiteX22" fmla="*/ 419100 w 419100"/>
                    <a:gd name="connsiteY22" fmla="*/ 306705 h 685800"/>
                    <a:gd name="connsiteX23" fmla="*/ 417195 w 419100"/>
                    <a:gd name="connsiteY23" fmla="*/ 297180 h 685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19100" h="685800">
                      <a:moveTo>
                        <a:pt x="417195" y="297180"/>
                      </a:moveTo>
                      <a:lnTo>
                        <a:pt x="363855" y="70485"/>
                      </a:lnTo>
                      <a:cubicBezTo>
                        <a:pt x="361950" y="62865"/>
                        <a:pt x="358140" y="55245"/>
                        <a:pt x="352425" y="49530"/>
                      </a:cubicBezTo>
                      <a:cubicBezTo>
                        <a:pt x="329565" y="30480"/>
                        <a:pt x="302895" y="17145"/>
                        <a:pt x="272415" y="7620"/>
                      </a:cubicBezTo>
                      <a:cubicBezTo>
                        <a:pt x="251460" y="3810"/>
                        <a:pt x="230505" y="0"/>
                        <a:pt x="209550" y="0"/>
                      </a:cubicBezTo>
                      <a:cubicBezTo>
                        <a:pt x="188595" y="0"/>
                        <a:pt x="167640" y="3810"/>
                        <a:pt x="146685" y="9525"/>
                      </a:cubicBezTo>
                      <a:cubicBezTo>
                        <a:pt x="116205" y="17145"/>
                        <a:pt x="89535" y="32385"/>
                        <a:pt x="66675" y="51435"/>
                      </a:cubicBezTo>
                      <a:cubicBezTo>
                        <a:pt x="60960" y="57150"/>
                        <a:pt x="57150" y="64770"/>
                        <a:pt x="55245" y="72390"/>
                      </a:cubicBezTo>
                      <a:lnTo>
                        <a:pt x="1905" y="299085"/>
                      </a:lnTo>
                      <a:cubicBezTo>
                        <a:pt x="1905" y="300990"/>
                        <a:pt x="0" y="304800"/>
                        <a:pt x="0" y="308610"/>
                      </a:cubicBezTo>
                      <a:cubicBezTo>
                        <a:pt x="0" y="329565"/>
                        <a:pt x="17145" y="346710"/>
                        <a:pt x="38100" y="346710"/>
                      </a:cubicBezTo>
                      <a:cubicBezTo>
                        <a:pt x="55245" y="346710"/>
                        <a:pt x="70485" y="333375"/>
                        <a:pt x="74295" y="318135"/>
                      </a:cubicBezTo>
                      <a:lnTo>
                        <a:pt x="114300" y="152400"/>
                      </a:lnTo>
                      <a:lnTo>
                        <a:pt x="114300" y="685800"/>
                      </a:lnTo>
                      <a:lnTo>
                        <a:pt x="190500" y="685800"/>
                      </a:lnTo>
                      <a:lnTo>
                        <a:pt x="190500" y="342900"/>
                      </a:lnTo>
                      <a:lnTo>
                        <a:pt x="228600" y="342900"/>
                      </a:lnTo>
                      <a:lnTo>
                        <a:pt x="228600" y="685800"/>
                      </a:lnTo>
                      <a:lnTo>
                        <a:pt x="304800" y="685800"/>
                      </a:lnTo>
                      <a:lnTo>
                        <a:pt x="304800" y="150495"/>
                      </a:lnTo>
                      <a:lnTo>
                        <a:pt x="344805" y="316230"/>
                      </a:lnTo>
                      <a:cubicBezTo>
                        <a:pt x="348615" y="331470"/>
                        <a:pt x="363855" y="344805"/>
                        <a:pt x="381000" y="344805"/>
                      </a:cubicBezTo>
                      <a:cubicBezTo>
                        <a:pt x="401955" y="344805"/>
                        <a:pt x="419100" y="327660"/>
                        <a:pt x="419100" y="306705"/>
                      </a:cubicBezTo>
                      <a:cubicBezTo>
                        <a:pt x="419100" y="302895"/>
                        <a:pt x="417195" y="299085"/>
                        <a:pt x="417195" y="297180"/>
                      </a:cubicBezTo>
                      <a:close/>
                    </a:path>
                  </a:pathLst>
                </a:custGeom>
                <a:grpFill/>
                <a:ln w="2857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3" name="Graphic 11" descr="Man with solid fill">
                <a:extLst>
                  <a:ext uri="{FF2B5EF4-FFF2-40B4-BE49-F238E27FC236}">
                    <a16:creationId xmlns:a16="http://schemas.microsoft.com/office/drawing/2014/main" id="{FC8C79B8-70C1-C1D4-9239-DE5EE519F2F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621436" y="3322216"/>
                <a:ext cx="1244315" cy="2545184"/>
                <a:chOff x="1847850" y="2993755"/>
                <a:chExt cx="419100" cy="857250"/>
              </a:xfrm>
              <a:solidFill>
                <a:schemeClr val="accent2"/>
              </a:solidFill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58D098B1-67D2-94FA-9EEC-73E80273E5C4}"/>
                    </a:ext>
                  </a:extLst>
                </p:cNvPr>
                <p:cNvSpPr/>
                <p:nvPr/>
              </p:nvSpPr>
              <p:spPr>
                <a:xfrm>
                  <a:off x="1981200" y="2993755"/>
                  <a:ext cx="152400" cy="152400"/>
                </a:xfrm>
                <a:custGeom>
                  <a:avLst/>
                  <a:gdLst>
                    <a:gd name="connsiteX0" fmla="*/ 152400 w 152400"/>
                    <a:gd name="connsiteY0" fmla="*/ 76200 h 152400"/>
                    <a:gd name="connsiteX1" fmla="*/ 76200 w 152400"/>
                    <a:gd name="connsiteY1" fmla="*/ 152400 h 152400"/>
                    <a:gd name="connsiteX2" fmla="*/ 0 w 152400"/>
                    <a:gd name="connsiteY2" fmla="*/ 76200 h 152400"/>
                    <a:gd name="connsiteX3" fmla="*/ 76200 w 152400"/>
                    <a:gd name="connsiteY3" fmla="*/ 0 h 152400"/>
                    <a:gd name="connsiteX4" fmla="*/ 152400 w 152400"/>
                    <a:gd name="connsiteY4" fmla="*/ 76200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152400">
                      <a:moveTo>
                        <a:pt x="152400" y="76200"/>
                      </a:moveTo>
                      <a:cubicBezTo>
                        <a:pt x="152400" y="118284"/>
                        <a:pt x="118284" y="152400"/>
                        <a:pt x="76200" y="152400"/>
                      </a:cubicBezTo>
                      <a:cubicBezTo>
                        <a:pt x="34116" y="152400"/>
                        <a:pt x="0" y="118284"/>
                        <a:pt x="0" y="76200"/>
                      </a:cubicBezTo>
                      <a:cubicBezTo>
                        <a:pt x="0" y="34116"/>
                        <a:pt x="34116" y="0"/>
                        <a:pt x="76200" y="0"/>
                      </a:cubicBezTo>
                      <a:cubicBezTo>
                        <a:pt x="118284" y="0"/>
                        <a:pt x="152400" y="34116"/>
                        <a:pt x="152400" y="76200"/>
                      </a:cubicBezTo>
                      <a:close/>
                    </a:path>
                  </a:pathLst>
                </a:custGeom>
                <a:grpFill/>
                <a:ln w="2857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832821E7-1A77-6925-FB24-5A2EF1F315CA}"/>
                    </a:ext>
                  </a:extLst>
                </p:cNvPr>
                <p:cNvSpPr/>
                <p:nvPr/>
              </p:nvSpPr>
              <p:spPr>
                <a:xfrm>
                  <a:off x="1847850" y="3165205"/>
                  <a:ext cx="419100" cy="685800"/>
                </a:xfrm>
                <a:custGeom>
                  <a:avLst/>
                  <a:gdLst>
                    <a:gd name="connsiteX0" fmla="*/ 417195 w 419100"/>
                    <a:gd name="connsiteY0" fmla="*/ 297180 h 685800"/>
                    <a:gd name="connsiteX1" fmla="*/ 363855 w 419100"/>
                    <a:gd name="connsiteY1" fmla="*/ 70485 h 685800"/>
                    <a:gd name="connsiteX2" fmla="*/ 352425 w 419100"/>
                    <a:gd name="connsiteY2" fmla="*/ 49530 h 685800"/>
                    <a:gd name="connsiteX3" fmla="*/ 272415 w 419100"/>
                    <a:gd name="connsiteY3" fmla="*/ 7620 h 685800"/>
                    <a:gd name="connsiteX4" fmla="*/ 209550 w 419100"/>
                    <a:gd name="connsiteY4" fmla="*/ 0 h 685800"/>
                    <a:gd name="connsiteX5" fmla="*/ 146685 w 419100"/>
                    <a:gd name="connsiteY5" fmla="*/ 9525 h 685800"/>
                    <a:gd name="connsiteX6" fmla="*/ 66675 w 419100"/>
                    <a:gd name="connsiteY6" fmla="*/ 51435 h 685800"/>
                    <a:gd name="connsiteX7" fmla="*/ 55245 w 419100"/>
                    <a:gd name="connsiteY7" fmla="*/ 72390 h 685800"/>
                    <a:gd name="connsiteX8" fmla="*/ 1905 w 419100"/>
                    <a:gd name="connsiteY8" fmla="*/ 299085 h 685800"/>
                    <a:gd name="connsiteX9" fmla="*/ 0 w 419100"/>
                    <a:gd name="connsiteY9" fmla="*/ 308610 h 685800"/>
                    <a:gd name="connsiteX10" fmla="*/ 38100 w 419100"/>
                    <a:gd name="connsiteY10" fmla="*/ 346710 h 685800"/>
                    <a:gd name="connsiteX11" fmla="*/ 74295 w 419100"/>
                    <a:gd name="connsiteY11" fmla="*/ 318135 h 685800"/>
                    <a:gd name="connsiteX12" fmla="*/ 114300 w 419100"/>
                    <a:gd name="connsiteY12" fmla="*/ 152400 h 685800"/>
                    <a:gd name="connsiteX13" fmla="*/ 114300 w 419100"/>
                    <a:gd name="connsiteY13" fmla="*/ 685800 h 685800"/>
                    <a:gd name="connsiteX14" fmla="*/ 190500 w 419100"/>
                    <a:gd name="connsiteY14" fmla="*/ 685800 h 685800"/>
                    <a:gd name="connsiteX15" fmla="*/ 190500 w 419100"/>
                    <a:gd name="connsiteY15" fmla="*/ 342900 h 685800"/>
                    <a:gd name="connsiteX16" fmla="*/ 228600 w 419100"/>
                    <a:gd name="connsiteY16" fmla="*/ 342900 h 685800"/>
                    <a:gd name="connsiteX17" fmla="*/ 228600 w 419100"/>
                    <a:gd name="connsiteY17" fmla="*/ 685800 h 685800"/>
                    <a:gd name="connsiteX18" fmla="*/ 304800 w 419100"/>
                    <a:gd name="connsiteY18" fmla="*/ 685800 h 685800"/>
                    <a:gd name="connsiteX19" fmla="*/ 304800 w 419100"/>
                    <a:gd name="connsiteY19" fmla="*/ 150495 h 685800"/>
                    <a:gd name="connsiteX20" fmla="*/ 344805 w 419100"/>
                    <a:gd name="connsiteY20" fmla="*/ 316230 h 685800"/>
                    <a:gd name="connsiteX21" fmla="*/ 381000 w 419100"/>
                    <a:gd name="connsiteY21" fmla="*/ 344805 h 685800"/>
                    <a:gd name="connsiteX22" fmla="*/ 419100 w 419100"/>
                    <a:gd name="connsiteY22" fmla="*/ 306705 h 685800"/>
                    <a:gd name="connsiteX23" fmla="*/ 417195 w 419100"/>
                    <a:gd name="connsiteY23" fmla="*/ 297180 h 685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19100" h="685800">
                      <a:moveTo>
                        <a:pt x="417195" y="297180"/>
                      </a:moveTo>
                      <a:lnTo>
                        <a:pt x="363855" y="70485"/>
                      </a:lnTo>
                      <a:cubicBezTo>
                        <a:pt x="361950" y="62865"/>
                        <a:pt x="358140" y="55245"/>
                        <a:pt x="352425" y="49530"/>
                      </a:cubicBezTo>
                      <a:cubicBezTo>
                        <a:pt x="329565" y="30480"/>
                        <a:pt x="302895" y="17145"/>
                        <a:pt x="272415" y="7620"/>
                      </a:cubicBezTo>
                      <a:cubicBezTo>
                        <a:pt x="251460" y="3810"/>
                        <a:pt x="230505" y="0"/>
                        <a:pt x="209550" y="0"/>
                      </a:cubicBezTo>
                      <a:cubicBezTo>
                        <a:pt x="188595" y="0"/>
                        <a:pt x="167640" y="3810"/>
                        <a:pt x="146685" y="9525"/>
                      </a:cubicBezTo>
                      <a:cubicBezTo>
                        <a:pt x="116205" y="17145"/>
                        <a:pt x="89535" y="32385"/>
                        <a:pt x="66675" y="51435"/>
                      </a:cubicBezTo>
                      <a:cubicBezTo>
                        <a:pt x="60960" y="57150"/>
                        <a:pt x="57150" y="64770"/>
                        <a:pt x="55245" y="72390"/>
                      </a:cubicBezTo>
                      <a:lnTo>
                        <a:pt x="1905" y="299085"/>
                      </a:lnTo>
                      <a:cubicBezTo>
                        <a:pt x="1905" y="300990"/>
                        <a:pt x="0" y="304800"/>
                        <a:pt x="0" y="308610"/>
                      </a:cubicBezTo>
                      <a:cubicBezTo>
                        <a:pt x="0" y="329565"/>
                        <a:pt x="17145" y="346710"/>
                        <a:pt x="38100" y="346710"/>
                      </a:cubicBezTo>
                      <a:cubicBezTo>
                        <a:pt x="55245" y="346710"/>
                        <a:pt x="70485" y="333375"/>
                        <a:pt x="74295" y="318135"/>
                      </a:cubicBezTo>
                      <a:lnTo>
                        <a:pt x="114300" y="152400"/>
                      </a:lnTo>
                      <a:lnTo>
                        <a:pt x="114300" y="685800"/>
                      </a:lnTo>
                      <a:lnTo>
                        <a:pt x="190500" y="685800"/>
                      </a:lnTo>
                      <a:lnTo>
                        <a:pt x="190500" y="342900"/>
                      </a:lnTo>
                      <a:lnTo>
                        <a:pt x="228600" y="342900"/>
                      </a:lnTo>
                      <a:lnTo>
                        <a:pt x="228600" y="685800"/>
                      </a:lnTo>
                      <a:lnTo>
                        <a:pt x="304800" y="685800"/>
                      </a:lnTo>
                      <a:lnTo>
                        <a:pt x="304800" y="150495"/>
                      </a:lnTo>
                      <a:lnTo>
                        <a:pt x="344805" y="316230"/>
                      </a:lnTo>
                      <a:cubicBezTo>
                        <a:pt x="348615" y="331470"/>
                        <a:pt x="363855" y="344805"/>
                        <a:pt x="381000" y="344805"/>
                      </a:cubicBezTo>
                      <a:cubicBezTo>
                        <a:pt x="401955" y="344805"/>
                        <a:pt x="419100" y="327660"/>
                        <a:pt x="419100" y="306705"/>
                      </a:cubicBezTo>
                      <a:cubicBezTo>
                        <a:pt x="419100" y="302895"/>
                        <a:pt x="417195" y="299085"/>
                        <a:pt x="417195" y="297180"/>
                      </a:cubicBezTo>
                      <a:close/>
                    </a:path>
                  </a:pathLst>
                </a:custGeom>
                <a:grpFill/>
                <a:ln w="2857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6" name="Graphic 11" descr="Man with solid fill">
                <a:extLst>
                  <a:ext uri="{FF2B5EF4-FFF2-40B4-BE49-F238E27FC236}">
                    <a16:creationId xmlns:a16="http://schemas.microsoft.com/office/drawing/2014/main" id="{36448AF0-C333-F1A3-6CD8-98586E138B4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425335" y="2939138"/>
                <a:ext cx="1244315" cy="2545184"/>
                <a:chOff x="1847850" y="2993755"/>
                <a:chExt cx="419100" cy="857250"/>
              </a:xfrm>
              <a:solidFill>
                <a:schemeClr val="accent2"/>
              </a:solidFill>
            </p:grpSpPr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0209FB1D-86ED-0039-BE4F-3F4AC0191037}"/>
                    </a:ext>
                  </a:extLst>
                </p:cNvPr>
                <p:cNvSpPr/>
                <p:nvPr/>
              </p:nvSpPr>
              <p:spPr>
                <a:xfrm>
                  <a:off x="1981200" y="2993755"/>
                  <a:ext cx="152400" cy="152400"/>
                </a:xfrm>
                <a:custGeom>
                  <a:avLst/>
                  <a:gdLst>
                    <a:gd name="connsiteX0" fmla="*/ 152400 w 152400"/>
                    <a:gd name="connsiteY0" fmla="*/ 76200 h 152400"/>
                    <a:gd name="connsiteX1" fmla="*/ 76200 w 152400"/>
                    <a:gd name="connsiteY1" fmla="*/ 152400 h 152400"/>
                    <a:gd name="connsiteX2" fmla="*/ 0 w 152400"/>
                    <a:gd name="connsiteY2" fmla="*/ 76200 h 152400"/>
                    <a:gd name="connsiteX3" fmla="*/ 76200 w 152400"/>
                    <a:gd name="connsiteY3" fmla="*/ 0 h 152400"/>
                    <a:gd name="connsiteX4" fmla="*/ 152400 w 152400"/>
                    <a:gd name="connsiteY4" fmla="*/ 76200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152400">
                      <a:moveTo>
                        <a:pt x="152400" y="76200"/>
                      </a:moveTo>
                      <a:cubicBezTo>
                        <a:pt x="152400" y="118284"/>
                        <a:pt x="118284" y="152400"/>
                        <a:pt x="76200" y="152400"/>
                      </a:cubicBezTo>
                      <a:cubicBezTo>
                        <a:pt x="34116" y="152400"/>
                        <a:pt x="0" y="118284"/>
                        <a:pt x="0" y="76200"/>
                      </a:cubicBezTo>
                      <a:cubicBezTo>
                        <a:pt x="0" y="34116"/>
                        <a:pt x="34116" y="0"/>
                        <a:pt x="76200" y="0"/>
                      </a:cubicBezTo>
                      <a:cubicBezTo>
                        <a:pt x="118284" y="0"/>
                        <a:pt x="152400" y="34116"/>
                        <a:pt x="152400" y="76200"/>
                      </a:cubicBezTo>
                      <a:close/>
                    </a:path>
                  </a:pathLst>
                </a:custGeom>
                <a:grpFill/>
                <a:ln w="2857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2839FE77-8633-148E-1A4F-3966C7EA8D1D}"/>
                    </a:ext>
                  </a:extLst>
                </p:cNvPr>
                <p:cNvSpPr/>
                <p:nvPr/>
              </p:nvSpPr>
              <p:spPr>
                <a:xfrm>
                  <a:off x="1847850" y="3165205"/>
                  <a:ext cx="419100" cy="685800"/>
                </a:xfrm>
                <a:custGeom>
                  <a:avLst/>
                  <a:gdLst>
                    <a:gd name="connsiteX0" fmla="*/ 417195 w 419100"/>
                    <a:gd name="connsiteY0" fmla="*/ 297180 h 685800"/>
                    <a:gd name="connsiteX1" fmla="*/ 363855 w 419100"/>
                    <a:gd name="connsiteY1" fmla="*/ 70485 h 685800"/>
                    <a:gd name="connsiteX2" fmla="*/ 352425 w 419100"/>
                    <a:gd name="connsiteY2" fmla="*/ 49530 h 685800"/>
                    <a:gd name="connsiteX3" fmla="*/ 272415 w 419100"/>
                    <a:gd name="connsiteY3" fmla="*/ 7620 h 685800"/>
                    <a:gd name="connsiteX4" fmla="*/ 209550 w 419100"/>
                    <a:gd name="connsiteY4" fmla="*/ 0 h 685800"/>
                    <a:gd name="connsiteX5" fmla="*/ 146685 w 419100"/>
                    <a:gd name="connsiteY5" fmla="*/ 9525 h 685800"/>
                    <a:gd name="connsiteX6" fmla="*/ 66675 w 419100"/>
                    <a:gd name="connsiteY6" fmla="*/ 51435 h 685800"/>
                    <a:gd name="connsiteX7" fmla="*/ 55245 w 419100"/>
                    <a:gd name="connsiteY7" fmla="*/ 72390 h 685800"/>
                    <a:gd name="connsiteX8" fmla="*/ 1905 w 419100"/>
                    <a:gd name="connsiteY8" fmla="*/ 299085 h 685800"/>
                    <a:gd name="connsiteX9" fmla="*/ 0 w 419100"/>
                    <a:gd name="connsiteY9" fmla="*/ 308610 h 685800"/>
                    <a:gd name="connsiteX10" fmla="*/ 38100 w 419100"/>
                    <a:gd name="connsiteY10" fmla="*/ 346710 h 685800"/>
                    <a:gd name="connsiteX11" fmla="*/ 74295 w 419100"/>
                    <a:gd name="connsiteY11" fmla="*/ 318135 h 685800"/>
                    <a:gd name="connsiteX12" fmla="*/ 114300 w 419100"/>
                    <a:gd name="connsiteY12" fmla="*/ 152400 h 685800"/>
                    <a:gd name="connsiteX13" fmla="*/ 114300 w 419100"/>
                    <a:gd name="connsiteY13" fmla="*/ 685800 h 685800"/>
                    <a:gd name="connsiteX14" fmla="*/ 190500 w 419100"/>
                    <a:gd name="connsiteY14" fmla="*/ 685800 h 685800"/>
                    <a:gd name="connsiteX15" fmla="*/ 190500 w 419100"/>
                    <a:gd name="connsiteY15" fmla="*/ 342900 h 685800"/>
                    <a:gd name="connsiteX16" fmla="*/ 228600 w 419100"/>
                    <a:gd name="connsiteY16" fmla="*/ 342900 h 685800"/>
                    <a:gd name="connsiteX17" fmla="*/ 228600 w 419100"/>
                    <a:gd name="connsiteY17" fmla="*/ 685800 h 685800"/>
                    <a:gd name="connsiteX18" fmla="*/ 304800 w 419100"/>
                    <a:gd name="connsiteY18" fmla="*/ 685800 h 685800"/>
                    <a:gd name="connsiteX19" fmla="*/ 304800 w 419100"/>
                    <a:gd name="connsiteY19" fmla="*/ 150495 h 685800"/>
                    <a:gd name="connsiteX20" fmla="*/ 344805 w 419100"/>
                    <a:gd name="connsiteY20" fmla="*/ 316230 h 685800"/>
                    <a:gd name="connsiteX21" fmla="*/ 381000 w 419100"/>
                    <a:gd name="connsiteY21" fmla="*/ 344805 h 685800"/>
                    <a:gd name="connsiteX22" fmla="*/ 419100 w 419100"/>
                    <a:gd name="connsiteY22" fmla="*/ 306705 h 685800"/>
                    <a:gd name="connsiteX23" fmla="*/ 417195 w 419100"/>
                    <a:gd name="connsiteY23" fmla="*/ 297180 h 685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19100" h="685800">
                      <a:moveTo>
                        <a:pt x="417195" y="297180"/>
                      </a:moveTo>
                      <a:lnTo>
                        <a:pt x="363855" y="70485"/>
                      </a:lnTo>
                      <a:cubicBezTo>
                        <a:pt x="361950" y="62865"/>
                        <a:pt x="358140" y="55245"/>
                        <a:pt x="352425" y="49530"/>
                      </a:cubicBezTo>
                      <a:cubicBezTo>
                        <a:pt x="329565" y="30480"/>
                        <a:pt x="302895" y="17145"/>
                        <a:pt x="272415" y="7620"/>
                      </a:cubicBezTo>
                      <a:cubicBezTo>
                        <a:pt x="251460" y="3810"/>
                        <a:pt x="230505" y="0"/>
                        <a:pt x="209550" y="0"/>
                      </a:cubicBezTo>
                      <a:cubicBezTo>
                        <a:pt x="188595" y="0"/>
                        <a:pt x="167640" y="3810"/>
                        <a:pt x="146685" y="9525"/>
                      </a:cubicBezTo>
                      <a:cubicBezTo>
                        <a:pt x="116205" y="17145"/>
                        <a:pt x="89535" y="32385"/>
                        <a:pt x="66675" y="51435"/>
                      </a:cubicBezTo>
                      <a:cubicBezTo>
                        <a:pt x="60960" y="57150"/>
                        <a:pt x="57150" y="64770"/>
                        <a:pt x="55245" y="72390"/>
                      </a:cubicBezTo>
                      <a:lnTo>
                        <a:pt x="1905" y="299085"/>
                      </a:lnTo>
                      <a:cubicBezTo>
                        <a:pt x="1905" y="300990"/>
                        <a:pt x="0" y="304800"/>
                        <a:pt x="0" y="308610"/>
                      </a:cubicBezTo>
                      <a:cubicBezTo>
                        <a:pt x="0" y="329565"/>
                        <a:pt x="17145" y="346710"/>
                        <a:pt x="38100" y="346710"/>
                      </a:cubicBezTo>
                      <a:cubicBezTo>
                        <a:pt x="55245" y="346710"/>
                        <a:pt x="70485" y="333375"/>
                        <a:pt x="74295" y="318135"/>
                      </a:cubicBezTo>
                      <a:lnTo>
                        <a:pt x="114300" y="152400"/>
                      </a:lnTo>
                      <a:lnTo>
                        <a:pt x="114300" y="685800"/>
                      </a:lnTo>
                      <a:lnTo>
                        <a:pt x="190500" y="685800"/>
                      </a:lnTo>
                      <a:lnTo>
                        <a:pt x="190500" y="342900"/>
                      </a:lnTo>
                      <a:lnTo>
                        <a:pt x="228600" y="342900"/>
                      </a:lnTo>
                      <a:lnTo>
                        <a:pt x="228600" y="685800"/>
                      </a:lnTo>
                      <a:lnTo>
                        <a:pt x="304800" y="685800"/>
                      </a:lnTo>
                      <a:lnTo>
                        <a:pt x="304800" y="150495"/>
                      </a:lnTo>
                      <a:lnTo>
                        <a:pt x="344805" y="316230"/>
                      </a:lnTo>
                      <a:cubicBezTo>
                        <a:pt x="348615" y="331470"/>
                        <a:pt x="363855" y="344805"/>
                        <a:pt x="381000" y="344805"/>
                      </a:cubicBezTo>
                      <a:cubicBezTo>
                        <a:pt x="401955" y="344805"/>
                        <a:pt x="419100" y="327660"/>
                        <a:pt x="419100" y="306705"/>
                      </a:cubicBezTo>
                      <a:cubicBezTo>
                        <a:pt x="419100" y="302895"/>
                        <a:pt x="417195" y="299085"/>
                        <a:pt x="417195" y="297180"/>
                      </a:cubicBezTo>
                      <a:close/>
                    </a:path>
                  </a:pathLst>
                </a:custGeom>
                <a:grpFill/>
                <a:ln w="2857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02099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8111D5-ED4E-C069-E4A3-1779318C52E8}"/>
              </a:ext>
            </a:extLst>
          </p:cNvPr>
          <p:cNvSpPr txBox="1"/>
          <p:nvPr/>
        </p:nvSpPr>
        <p:spPr>
          <a:xfrm>
            <a:off x="711200" y="1064999"/>
            <a:ext cx="107696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+mj-lt"/>
              </a:rPr>
              <a:t>Same Principles Can (and Should) Apply to Business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D46AFB-AD64-BB89-EDF7-01DC932ABE4E}"/>
              </a:ext>
            </a:extLst>
          </p:cNvPr>
          <p:cNvSpPr txBox="1"/>
          <p:nvPr/>
        </p:nvSpPr>
        <p:spPr>
          <a:xfrm>
            <a:off x="711200" y="1675819"/>
            <a:ext cx="107696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AI Agents Serve as “Workforce Multipliers” for Greater Effectiveness and Productivity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D48880A-2444-A76E-59D4-635FADA8FFAA}"/>
              </a:ext>
            </a:extLst>
          </p:cNvPr>
          <p:cNvGrpSpPr/>
          <p:nvPr/>
        </p:nvGrpSpPr>
        <p:grpSpPr>
          <a:xfrm>
            <a:off x="863858" y="2922760"/>
            <a:ext cx="10089455" cy="3166923"/>
            <a:chOff x="990600" y="2922760"/>
            <a:chExt cx="10089455" cy="3166923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217A80C-7780-139E-6919-36431A55F454}"/>
                </a:ext>
              </a:extLst>
            </p:cNvPr>
            <p:cNvGrpSpPr/>
            <p:nvPr/>
          </p:nvGrpSpPr>
          <p:grpSpPr>
            <a:xfrm>
              <a:off x="990600" y="2927378"/>
              <a:ext cx="2619114" cy="1884117"/>
              <a:chOff x="1218318" y="2429257"/>
              <a:chExt cx="2619114" cy="1884117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2D3AA8-9F4B-9271-C6C9-47075ED7A795}"/>
                  </a:ext>
                </a:extLst>
              </p:cNvPr>
              <p:cNvSpPr txBox="1"/>
              <p:nvPr/>
            </p:nvSpPr>
            <p:spPr>
              <a:xfrm>
                <a:off x="1524000" y="3874569"/>
                <a:ext cx="2313432" cy="438805"/>
              </a:xfrm>
              <a:prstGeom prst="roundRect">
                <a:avLst>
                  <a:gd name="adj" fmla="val 15825"/>
                </a:avLst>
              </a:prstGeom>
              <a:solidFill>
                <a:schemeClr val="accent1"/>
              </a:solidFill>
            </p:spPr>
            <p:txBody>
              <a:bodyPr wrap="square" lIns="91440" tIns="45720" rIns="91440" bIns="45720" rtlCol="0" anchor="t" anchorCtr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2X More Effective</a:t>
                </a:r>
              </a:p>
            </p:txBody>
          </p:sp>
          <p:pic>
            <p:nvPicPr>
              <p:cNvPr id="30" name="Picture 29" descr="A yellow outline of a head with a brain and a chip in the middle&#10;&#10;Description automatically generated">
                <a:extLst>
                  <a:ext uri="{FF2B5EF4-FFF2-40B4-BE49-F238E27FC236}">
                    <a16:creationId xmlns:a16="http://schemas.microsoft.com/office/drawing/2014/main" id="{6B023D63-CDC9-A647-C074-49052F430B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803" t="-947" r="50830" b="947"/>
              <a:stretch/>
            </p:blipFill>
            <p:spPr>
              <a:xfrm>
                <a:off x="1218318" y="2429257"/>
                <a:ext cx="796194" cy="914400"/>
              </a:xfrm>
              <a:prstGeom prst="rect">
                <a:avLst/>
              </a:prstGeom>
            </p:spPr>
          </p:pic>
          <p:pic>
            <p:nvPicPr>
              <p:cNvPr id="32" name="Picture 31" descr="A side view of a person's head with a brain and a chip&#10;&#10;Description automatically generated">
                <a:extLst>
                  <a:ext uri="{FF2B5EF4-FFF2-40B4-BE49-F238E27FC236}">
                    <a16:creationId xmlns:a16="http://schemas.microsoft.com/office/drawing/2014/main" id="{5764D431-6651-5CA5-41DF-474B3A0CDE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/>
              <a:stretch/>
            </p:blipFill>
            <p:spPr>
              <a:xfrm>
                <a:off x="1956046" y="2433969"/>
                <a:ext cx="1052105" cy="1280160"/>
              </a:xfrm>
              <a:prstGeom prst="rect">
                <a:avLst/>
              </a:prstGeom>
            </p:spPr>
          </p:pic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22C8B4B-906C-9CD6-7B3C-67604BA8A572}"/>
                </a:ext>
              </a:extLst>
            </p:cNvPr>
            <p:cNvGrpSpPr/>
            <p:nvPr/>
          </p:nvGrpSpPr>
          <p:grpSpPr>
            <a:xfrm>
              <a:off x="4162254" y="2927378"/>
              <a:ext cx="3000546" cy="2524108"/>
              <a:chOff x="4114800" y="2429257"/>
              <a:chExt cx="3000546" cy="2524108"/>
            </a:xfrm>
          </p:grpSpPr>
          <p:pic>
            <p:nvPicPr>
              <p:cNvPr id="35" name="Picture 34" descr="A side view of a person's head with a brain and a chip&#10;&#10;Description automatically generated">
                <a:extLst>
                  <a:ext uri="{FF2B5EF4-FFF2-40B4-BE49-F238E27FC236}">
                    <a16:creationId xmlns:a16="http://schemas.microsoft.com/office/drawing/2014/main" id="{9A516965-A49C-B88E-70B5-6F12C94D09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/>
              <a:stretch/>
            </p:blipFill>
            <p:spPr>
              <a:xfrm>
                <a:off x="5053476" y="2433969"/>
                <a:ext cx="1578158" cy="1920240"/>
              </a:xfrm>
              <a:prstGeom prst="rect">
                <a:avLst/>
              </a:prstGeom>
            </p:spPr>
          </p:pic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EB6C1CE-677A-CF68-0168-23B52685765A}"/>
                  </a:ext>
                </a:extLst>
              </p:cNvPr>
              <p:cNvSpPr txBox="1"/>
              <p:nvPr/>
            </p:nvSpPr>
            <p:spPr>
              <a:xfrm>
                <a:off x="4800600" y="4514560"/>
                <a:ext cx="2314746" cy="438805"/>
              </a:xfrm>
              <a:prstGeom prst="roundRect">
                <a:avLst>
                  <a:gd name="adj" fmla="val 15825"/>
                </a:avLst>
              </a:prstGeom>
              <a:solidFill>
                <a:schemeClr val="accent1"/>
              </a:solidFill>
            </p:spPr>
            <p:txBody>
              <a:bodyPr wrap="square" lIns="91440" tIns="45720" rIns="91440" bIns="45720" rtlCol="0" anchor="t" anchorCtr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3X More Effective</a:t>
                </a:r>
              </a:p>
            </p:txBody>
          </p:sp>
          <p:pic>
            <p:nvPicPr>
              <p:cNvPr id="39" name="Picture 38" descr="A yellow outline of a head with a brain and a chip in the middle&#10;&#10;Description automatically generated">
                <a:extLst>
                  <a:ext uri="{FF2B5EF4-FFF2-40B4-BE49-F238E27FC236}">
                    <a16:creationId xmlns:a16="http://schemas.microsoft.com/office/drawing/2014/main" id="{DCB19920-4011-6B8F-774A-A810A4F38A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803" t="-947" r="50830" b="947"/>
              <a:stretch/>
            </p:blipFill>
            <p:spPr>
              <a:xfrm>
                <a:off x="4114800" y="2429257"/>
                <a:ext cx="1061592" cy="1219200"/>
              </a:xfrm>
              <a:prstGeom prst="rect">
                <a:avLst/>
              </a:prstGeom>
            </p:spPr>
          </p:pic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6AFDACE6-0677-5BC9-5D32-0D514613E582}"/>
                </a:ext>
              </a:extLst>
            </p:cNvPr>
            <p:cNvGrpSpPr/>
            <p:nvPr/>
          </p:nvGrpSpPr>
          <p:grpSpPr>
            <a:xfrm>
              <a:off x="7849232" y="2922760"/>
              <a:ext cx="3230823" cy="3166923"/>
              <a:chOff x="7849232" y="2424639"/>
              <a:chExt cx="3230823" cy="3166923"/>
            </a:xfrm>
          </p:grpSpPr>
          <p:pic>
            <p:nvPicPr>
              <p:cNvPr id="40" name="Picture 39" descr="A side view of a person's head with a brain and a chip&#10;&#10;Description automatically generated">
                <a:extLst>
                  <a:ext uri="{FF2B5EF4-FFF2-40B4-BE49-F238E27FC236}">
                    <a16:creationId xmlns:a16="http://schemas.microsoft.com/office/drawing/2014/main" id="{6F662E53-3F1C-9779-BE60-5726968975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689"/>
              <a:stretch/>
            </p:blipFill>
            <p:spPr>
              <a:xfrm>
                <a:off x="8763000" y="2429257"/>
                <a:ext cx="2033131" cy="2560320"/>
              </a:xfrm>
              <a:prstGeom prst="rect">
                <a:avLst/>
              </a:prstGeom>
            </p:spPr>
          </p:pic>
          <p:pic>
            <p:nvPicPr>
              <p:cNvPr id="41" name="Picture 40" descr="A yellow outline of a head with a brain and a chip in the middle&#10;&#10;Description automatically generated">
                <a:extLst>
                  <a:ext uri="{FF2B5EF4-FFF2-40B4-BE49-F238E27FC236}">
                    <a16:creationId xmlns:a16="http://schemas.microsoft.com/office/drawing/2014/main" id="{1F37EFA0-DA6F-0921-514B-1124AA4442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803" t="-947" r="50830" b="947"/>
              <a:stretch/>
            </p:blipFill>
            <p:spPr>
              <a:xfrm>
                <a:off x="7849232" y="2424639"/>
                <a:ext cx="1061592" cy="1219200"/>
              </a:xfrm>
              <a:prstGeom prst="rect">
                <a:avLst/>
              </a:prstGeom>
            </p:spPr>
          </p:pic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8441618-D4AF-785C-2E86-FD6B742B96EE}"/>
                  </a:ext>
                </a:extLst>
              </p:cNvPr>
              <p:cNvSpPr txBox="1"/>
              <p:nvPr/>
            </p:nvSpPr>
            <p:spPr>
              <a:xfrm>
                <a:off x="8765309" y="5152757"/>
                <a:ext cx="2314746" cy="438805"/>
              </a:xfrm>
              <a:prstGeom prst="roundRect">
                <a:avLst>
                  <a:gd name="adj" fmla="val 15825"/>
                </a:avLst>
              </a:prstGeom>
              <a:solidFill>
                <a:schemeClr val="accent1"/>
              </a:solidFill>
            </p:spPr>
            <p:txBody>
              <a:bodyPr wrap="square" lIns="91440" tIns="45720" rIns="91440" bIns="45720" rtlCol="0" anchor="t" anchorCtr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4X More Effective</a:t>
                </a:r>
              </a:p>
            </p:txBody>
          </p:sp>
        </p:grpSp>
        <p:cxnSp>
          <p:nvCxnSpPr>
            <p:cNvPr id="51" name="Connector: Elbow 50">
              <a:extLst>
                <a:ext uri="{FF2B5EF4-FFF2-40B4-BE49-F238E27FC236}">
                  <a16:creationId xmlns:a16="http://schemas.microsoft.com/office/drawing/2014/main" id="{2FD70669-B68E-4A28-9974-BEB9B5014CEF}"/>
                </a:ext>
              </a:extLst>
            </p:cNvPr>
            <p:cNvCxnSpPr>
              <a:cxnSpLocks/>
              <a:stCxn id="30" idx="0"/>
              <a:endCxn id="7" idx="3"/>
            </p:cNvCxnSpPr>
            <p:nvPr/>
          </p:nvCxnSpPr>
          <p:spPr>
            <a:xfrm rot="16200000" flipH="1">
              <a:off x="1666847" y="2649227"/>
              <a:ext cx="1664715" cy="2221017"/>
            </a:xfrm>
            <a:prstGeom prst="bentConnector4">
              <a:avLst>
                <a:gd name="adj1" fmla="val -13732"/>
                <a:gd name="adj2" fmla="val 110293"/>
              </a:avLst>
            </a:prstGeom>
            <a:ln w="28575">
              <a:prstDash val="sysDot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or: Elbow 52">
              <a:extLst>
                <a:ext uri="{FF2B5EF4-FFF2-40B4-BE49-F238E27FC236}">
                  <a16:creationId xmlns:a16="http://schemas.microsoft.com/office/drawing/2014/main" id="{72FBC84B-36B6-488D-23E4-AAFD77DFFBEC}"/>
                </a:ext>
              </a:extLst>
            </p:cNvPr>
            <p:cNvCxnSpPr>
              <a:cxnSpLocks/>
              <a:stCxn id="39" idx="0"/>
              <a:endCxn id="38" idx="3"/>
            </p:cNvCxnSpPr>
            <p:nvPr/>
          </p:nvCxnSpPr>
          <p:spPr>
            <a:xfrm rot="16200000" flipH="1">
              <a:off x="4775572" y="2844856"/>
              <a:ext cx="2304706" cy="2469750"/>
            </a:xfrm>
            <a:prstGeom prst="bentConnector4">
              <a:avLst>
                <a:gd name="adj1" fmla="val -9919"/>
                <a:gd name="adj2" fmla="val 109256"/>
              </a:avLst>
            </a:prstGeom>
            <a:ln w="28575">
              <a:prstDash val="sysDot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or: Elbow 60">
              <a:extLst>
                <a:ext uri="{FF2B5EF4-FFF2-40B4-BE49-F238E27FC236}">
                  <a16:creationId xmlns:a16="http://schemas.microsoft.com/office/drawing/2014/main" id="{16FAF91A-9A11-1479-C753-939AF1000D18}"/>
                </a:ext>
              </a:extLst>
            </p:cNvPr>
            <p:cNvCxnSpPr>
              <a:cxnSpLocks/>
              <a:stCxn id="41" idx="0"/>
              <a:endCxn id="42" idx="3"/>
            </p:cNvCxnSpPr>
            <p:nvPr/>
          </p:nvCxnSpPr>
          <p:spPr>
            <a:xfrm rot="16200000" flipH="1">
              <a:off x="8256280" y="3046507"/>
              <a:ext cx="2947521" cy="2700027"/>
            </a:xfrm>
            <a:prstGeom prst="bentConnector4">
              <a:avLst>
                <a:gd name="adj1" fmla="val -7756"/>
                <a:gd name="adj2" fmla="val 108467"/>
              </a:avLst>
            </a:prstGeom>
            <a:ln w="28575">
              <a:prstDash val="sysDot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42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8111D5-ED4E-C069-E4A3-1779318C52E8}"/>
              </a:ext>
            </a:extLst>
          </p:cNvPr>
          <p:cNvSpPr txBox="1"/>
          <p:nvPr/>
        </p:nvSpPr>
        <p:spPr>
          <a:xfrm>
            <a:off x="711200" y="1062603"/>
            <a:ext cx="107696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+mj-lt"/>
              </a:rPr>
              <a:t>Division of Labor Between Humans and Agents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D46AFB-AD64-BB89-EDF7-01DC932ABE4E}"/>
              </a:ext>
            </a:extLst>
          </p:cNvPr>
          <p:cNvSpPr txBox="1"/>
          <p:nvPr/>
        </p:nvSpPr>
        <p:spPr>
          <a:xfrm>
            <a:off x="711200" y="1673423"/>
            <a:ext cx="107696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When AI Agents Perform Rote, Routine and Repetitive Tasks, Human Workers are Elevated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16A3DD1-27F2-0E9D-FF0C-4E0F9441BC8D}"/>
              </a:ext>
            </a:extLst>
          </p:cNvPr>
          <p:cNvGrpSpPr/>
          <p:nvPr/>
        </p:nvGrpSpPr>
        <p:grpSpPr>
          <a:xfrm>
            <a:off x="1356886" y="2757530"/>
            <a:ext cx="9478227" cy="3337560"/>
            <a:chOff x="1320800" y="2757530"/>
            <a:chExt cx="9478227" cy="333756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898198A-39C4-5367-E4D8-D5132E6B9E95}"/>
                </a:ext>
              </a:extLst>
            </p:cNvPr>
            <p:cNvGrpSpPr/>
            <p:nvPr/>
          </p:nvGrpSpPr>
          <p:grpSpPr>
            <a:xfrm>
              <a:off x="4946867" y="2757530"/>
              <a:ext cx="5852160" cy="3337560"/>
              <a:chOff x="4946867" y="2757530"/>
              <a:chExt cx="5852160" cy="3337560"/>
            </a:xfrm>
          </p:grpSpPr>
          <p:sp>
            <p:nvSpPr>
              <p:cNvPr id="37" name="Arrow: Pentagon 36">
                <a:extLst>
                  <a:ext uri="{FF2B5EF4-FFF2-40B4-BE49-F238E27FC236}">
                    <a16:creationId xmlns:a16="http://schemas.microsoft.com/office/drawing/2014/main" id="{1EBD8C61-C17C-D6AD-D324-E20CB080F016}"/>
                  </a:ext>
                </a:extLst>
              </p:cNvPr>
              <p:cNvSpPr/>
              <p:nvPr/>
            </p:nvSpPr>
            <p:spPr>
              <a:xfrm>
                <a:off x="4946867" y="2757530"/>
                <a:ext cx="5852160" cy="457200"/>
              </a:xfrm>
              <a:prstGeom prst="homePlat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 tIns="0" rIns="182880" bIns="0" rtlCol="0" anchor="ctr"/>
              <a:lstStyle/>
              <a:p>
                <a:r>
                  <a:rPr lang="en-US" sz="2000" dirty="0">
                    <a:solidFill>
                      <a:schemeClr val="bg1"/>
                    </a:solidFill>
                  </a:rPr>
                  <a:t>More Use of Critical Thinking</a:t>
                </a:r>
                <a:endParaRPr lang="en-US" sz="2000" dirty="0"/>
              </a:p>
            </p:txBody>
          </p:sp>
          <p:sp>
            <p:nvSpPr>
              <p:cNvPr id="43" name="Arrow: Pentagon 42">
                <a:extLst>
                  <a:ext uri="{FF2B5EF4-FFF2-40B4-BE49-F238E27FC236}">
                    <a16:creationId xmlns:a16="http://schemas.microsoft.com/office/drawing/2014/main" id="{90D89CA2-2A05-47E0-6544-EAA69BED1220}"/>
                  </a:ext>
                </a:extLst>
              </p:cNvPr>
              <p:cNvSpPr/>
              <p:nvPr/>
            </p:nvSpPr>
            <p:spPr>
              <a:xfrm>
                <a:off x="4946867" y="3489050"/>
                <a:ext cx="5852160" cy="457200"/>
              </a:xfrm>
              <a:prstGeom prst="homePlat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 tIns="0" rIns="182880" bIns="0" rtlCol="0" anchor="ctr"/>
              <a:lstStyle/>
              <a:p>
                <a:r>
                  <a:rPr lang="en-US" sz="2000" dirty="0">
                    <a:solidFill>
                      <a:schemeClr val="bg1"/>
                    </a:solidFill>
                  </a:rPr>
                  <a:t>Less Tedium and Drudgery</a:t>
                </a:r>
                <a:endParaRPr lang="en-US" sz="2000" dirty="0"/>
              </a:p>
            </p:txBody>
          </p:sp>
          <p:sp>
            <p:nvSpPr>
              <p:cNvPr id="44" name="Arrow: Pentagon 43">
                <a:extLst>
                  <a:ext uri="{FF2B5EF4-FFF2-40B4-BE49-F238E27FC236}">
                    <a16:creationId xmlns:a16="http://schemas.microsoft.com/office/drawing/2014/main" id="{20D809FE-6915-42E5-7B4F-0BACB835E84E}"/>
                  </a:ext>
                </a:extLst>
              </p:cNvPr>
              <p:cNvSpPr/>
              <p:nvPr/>
            </p:nvSpPr>
            <p:spPr>
              <a:xfrm>
                <a:off x="4946867" y="4205330"/>
                <a:ext cx="5852160" cy="457200"/>
              </a:xfrm>
              <a:prstGeom prst="homePlat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 tIns="0" rIns="182880" bIns="0" rtlCol="0" anchor="ctr"/>
              <a:lstStyle/>
              <a:p>
                <a:r>
                  <a:rPr lang="en-US" sz="2000" dirty="0">
                    <a:solidFill>
                      <a:schemeClr val="bg1"/>
                    </a:solidFill>
                  </a:rPr>
                  <a:t>Able to Prioritize Higher-Value Tasks </a:t>
                </a:r>
                <a:endParaRPr lang="en-US" sz="2000" dirty="0"/>
              </a:p>
            </p:txBody>
          </p:sp>
          <p:sp>
            <p:nvSpPr>
              <p:cNvPr id="48" name="Arrow: Pentagon 47">
                <a:extLst>
                  <a:ext uri="{FF2B5EF4-FFF2-40B4-BE49-F238E27FC236}">
                    <a16:creationId xmlns:a16="http://schemas.microsoft.com/office/drawing/2014/main" id="{1B7CCFEE-B6D8-20EB-BFD1-859F30A53A1C}"/>
                  </a:ext>
                </a:extLst>
              </p:cNvPr>
              <p:cNvSpPr/>
              <p:nvPr/>
            </p:nvSpPr>
            <p:spPr>
              <a:xfrm>
                <a:off x="4946867" y="4921610"/>
                <a:ext cx="5852160" cy="457200"/>
              </a:xfrm>
              <a:prstGeom prst="homePlat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 tIns="0" rIns="182880" bIns="0" rtlCol="0" anchor="ctr"/>
              <a:lstStyle/>
              <a:p>
                <a:r>
                  <a:rPr lang="en-US" sz="2000" dirty="0">
                    <a:solidFill>
                      <a:schemeClr val="bg1"/>
                    </a:solidFill>
                  </a:rPr>
                  <a:t>Greater Sense of Fulfillment and Satisfaction</a:t>
                </a:r>
                <a:endParaRPr lang="en-US" sz="2000" dirty="0"/>
              </a:p>
            </p:txBody>
          </p:sp>
          <p:sp>
            <p:nvSpPr>
              <p:cNvPr id="49" name="Arrow: Pentagon 48">
                <a:extLst>
                  <a:ext uri="{FF2B5EF4-FFF2-40B4-BE49-F238E27FC236}">
                    <a16:creationId xmlns:a16="http://schemas.microsoft.com/office/drawing/2014/main" id="{9D7315FD-ABD4-09ED-96F0-001F061D8426}"/>
                  </a:ext>
                </a:extLst>
              </p:cNvPr>
              <p:cNvSpPr/>
              <p:nvPr/>
            </p:nvSpPr>
            <p:spPr>
              <a:xfrm>
                <a:off x="4946867" y="5637890"/>
                <a:ext cx="5852160" cy="457200"/>
              </a:xfrm>
              <a:prstGeom prst="homePlat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 tIns="0" rIns="182880" bIns="0" rtlCol="0" anchor="ctr"/>
              <a:lstStyle/>
              <a:p>
                <a:r>
                  <a:rPr lang="en-US" sz="2000" dirty="0">
                    <a:solidFill>
                      <a:schemeClr val="bg1"/>
                    </a:solidFill>
                  </a:rPr>
                  <a:t>Lower Probability of Burnout or Quiet Quitting</a:t>
                </a:r>
                <a:endParaRPr lang="en-US" sz="2000" dirty="0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AAFF9C0-5188-7B70-5A77-D43F56DE22C8}"/>
                </a:ext>
              </a:extLst>
            </p:cNvPr>
            <p:cNvGrpSpPr/>
            <p:nvPr/>
          </p:nvGrpSpPr>
          <p:grpSpPr>
            <a:xfrm>
              <a:off x="1320800" y="3124200"/>
              <a:ext cx="2946899" cy="2564938"/>
              <a:chOff x="7849232" y="2424639"/>
              <a:chExt cx="2946899" cy="2564938"/>
            </a:xfrm>
          </p:grpSpPr>
          <p:pic>
            <p:nvPicPr>
              <p:cNvPr id="54" name="Picture 53" descr="A side view of a person's head with a brain and a chip&#10;&#10;Description automatically generated">
                <a:extLst>
                  <a:ext uri="{FF2B5EF4-FFF2-40B4-BE49-F238E27FC236}">
                    <a16:creationId xmlns:a16="http://schemas.microsoft.com/office/drawing/2014/main" id="{B65C4D12-E0A5-5B5D-5221-1E58F04048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689"/>
              <a:stretch/>
            </p:blipFill>
            <p:spPr>
              <a:xfrm>
                <a:off x="8763000" y="2429257"/>
                <a:ext cx="2033131" cy="2560320"/>
              </a:xfrm>
              <a:prstGeom prst="rect">
                <a:avLst/>
              </a:prstGeom>
            </p:spPr>
          </p:pic>
          <p:pic>
            <p:nvPicPr>
              <p:cNvPr id="55" name="Picture 54" descr="A yellow outline of a head with a brain and a chip in the middle&#10;&#10;Description automatically generated">
                <a:extLst>
                  <a:ext uri="{FF2B5EF4-FFF2-40B4-BE49-F238E27FC236}">
                    <a16:creationId xmlns:a16="http://schemas.microsoft.com/office/drawing/2014/main" id="{EE359B4C-CF5C-B7EF-DF3C-850A5741CA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803" t="-947" r="50830" b="947"/>
              <a:stretch/>
            </p:blipFill>
            <p:spPr>
              <a:xfrm>
                <a:off x="7849232" y="2424639"/>
                <a:ext cx="1061592" cy="121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35117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8111D5-ED4E-C069-E4A3-1779318C52E8}"/>
              </a:ext>
            </a:extLst>
          </p:cNvPr>
          <p:cNvSpPr txBox="1"/>
          <p:nvPr/>
        </p:nvSpPr>
        <p:spPr>
          <a:xfrm>
            <a:off x="711200" y="1064999"/>
            <a:ext cx="107696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+mj-lt"/>
              </a:rPr>
              <a:t>This Leads to Happier Workers, Healthier Bottom 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D46AFB-AD64-BB89-EDF7-01DC932ABE4E}"/>
              </a:ext>
            </a:extLst>
          </p:cNvPr>
          <p:cNvSpPr txBox="1"/>
          <p:nvPr/>
        </p:nvSpPr>
        <p:spPr>
          <a:xfrm>
            <a:off x="711200" y="1675819"/>
            <a:ext cx="107696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Employers Benefit from Improved Productivity, Efficiency, Retention and Morale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7B7E5C7-EA13-581B-E4BE-764AAF4C86F7}"/>
              </a:ext>
            </a:extLst>
          </p:cNvPr>
          <p:cNvGrpSpPr/>
          <p:nvPr/>
        </p:nvGrpSpPr>
        <p:grpSpPr>
          <a:xfrm>
            <a:off x="1013460" y="2971800"/>
            <a:ext cx="10165079" cy="2667000"/>
            <a:chOff x="1057229" y="2590800"/>
            <a:chExt cx="10165079" cy="2667000"/>
          </a:xfrm>
        </p:grpSpPr>
        <p:sp>
          <p:nvSpPr>
            <p:cNvPr id="7" name="Equals 6">
              <a:extLst>
                <a:ext uri="{FF2B5EF4-FFF2-40B4-BE49-F238E27FC236}">
                  <a16:creationId xmlns:a16="http://schemas.microsoft.com/office/drawing/2014/main" id="{2D735A99-7C2B-DC86-9396-D5E0D0C901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37100" y="3413760"/>
              <a:ext cx="1146658" cy="1005840"/>
            </a:xfrm>
            <a:prstGeom prst="mathEqual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50B5F02-63DF-930E-6B5A-923222199ACD}"/>
                </a:ext>
              </a:extLst>
            </p:cNvPr>
            <p:cNvGrpSpPr/>
            <p:nvPr/>
          </p:nvGrpSpPr>
          <p:grpSpPr>
            <a:xfrm>
              <a:off x="1057229" y="2590800"/>
              <a:ext cx="4101103" cy="2667000"/>
              <a:chOff x="838200" y="2743199"/>
              <a:chExt cx="4101103" cy="2667000"/>
            </a:xfrm>
          </p:grpSpPr>
          <p:sp>
            <p:nvSpPr>
              <p:cNvPr id="8" name="Plus Sign 7">
                <a:extLst>
                  <a:ext uri="{FF2B5EF4-FFF2-40B4-BE49-F238E27FC236}">
                    <a16:creationId xmlns:a16="http://schemas.microsoft.com/office/drawing/2014/main" id="{1912DB1E-B3EB-06AA-178F-E5878DFFF6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63546" y="3593318"/>
                <a:ext cx="1108270" cy="1005840"/>
              </a:xfrm>
              <a:prstGeom prst="mathPlus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7" name="Picture 26" descr="A side view of a person's head with a brain and a chip&#10;&#10;Description automatically generated">
                <a:extLst>
                  <a:ext uri="{FF2B5EF4-FFF2-40B4-BE49-F238E27FC236}">
                    <a16:creationId xmlns:a16="http://schemas.microsoft.com/office/drawing/2014/main" id="{2A828655-4923-BBF8-5E4F-29183297D8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/>
              <a:stretch/>
            </p:blipFill>
            <p:spPr>
              <a:xfrm>
                <a:off x="3350119" y="3535679"/>
                <a:ext cx="1352706" cy="1645920"/>
              </a:xfrm>
              <a:prstGeom prst="rect">
                <a:avLst/>
              </a:prstGeom>
            </p:spPr>
          </p:pic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CC2283E1-9304-311B-DA0B-DF3B5F2F9372}"/>
                  </a:ext>
                </a:extLst>
              </p:cNvPr>
              <p:cNvSpPr/>
              <p:nvPr/>
            </p:nvSpPr>
            <p:spPr>
              <a:xfrm>
                <a:off x="838200" y="2743199"/>
                <a:ext cx="4101103" cy="2667000"/>
              </a:xfrm>
              <a:prstGeom prst="roundRect">
                <a:avLst>
                  <a:gd name="adj" fmla="val 10266"/>
                </a:avLst>
              </a:prstGeom>
              <a:noFill/>
              <a:ln w="28575">
                <a:solidFill>
                  <a:schemeClr val="accent1"/>
                </a:solidFill>
                <a:prstDash val="sysDot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4" name="Picture 33" descr="A side view of a person's head with a brain and a chip&#10;&#10;Description automatically generated">
                <a:extLst>
                  <a:ext uri="{FF2B5EF4-FFF2-40B4-BE49-F238E27FC236}">
                    <a16:creationId xmlns:a16="http://schemas.microsoft.com/office/drawing/2014/main" id="{4BD7B8B3-EB6A-9644-F43E-C828C06899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98" r="50697"/>
              <a:stretch/>
            </p:blipFill>
            <p:spPr>
              <a:xfrm>
                <a:off x="1056499" y="3017520"/>
                <a:ext cx="1352706" cy="1645920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CE44939-013C-0B28-1078-7178CC6830BA}"/>
                </a:ext>
              </a:extLst>
            </p:cNvPr>
            <p:cNvGrpSpPr/>
            <p:nvPr/>
          </p:nvGrpSpPr>
          <p:grpSpPr>
            <a:xfrm>
              <a:off x="6467428" y="2590800"/>
              <a:ext cx="4754880" cy="2667000"/>
              <a:chOff x="6467428" y="2590800"/>
              <a:chExt cx="4754880" cy="2667000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1BE3628C-BADF-8DD5-DF27-36761CAF786C}"/>
                  </a:ext>
                </a:extLst>
              </p:cNvPr>
              <p:cNvSpPr/>
              <p:nvPr/>
            </p:nvSpPr>
            <p:spPr>
              <a:xfrm>
                <a:off x="6467428" y="2590800"/>
                <a:ext cx="4754880" cy="2667000"/>
              </a:xfrm>
              <a:prstGeom prst="roundRect">
                <a:avLst>
                  <a:gd name="adj" fmla="val 10266"/>
                </a:avLst>
              </a:prstGeom>
              <a:noFill/>
              <a:ln w="28575">
                <a:solidFill>
                  <a:schemeClr val="accent1"/>
                </a:solidFill>
                <a:prstDash val="sysDot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ECB6109A-B7F0-E14C-EF28-FF3F59257C2B}"/>
                  </a:ext>
                </a:extLst>
              </p:cNvPr>
              <p:cNvGrpSpPr/>
              <p:nvPr/>
            </p:nvGrpSpPr>
            <p:grpSpPr>
              <a:xfrm>
                <a:off x="6733834" y="2861566"/>
                <a:ext cx="4278954" cy="2167634"/>
                <a:chOff x="6733834" y="2861566"/>
                <a:chExt cx="4278954" cy="2167634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B18DAC34-B7B8-90F6-C0BC-02886414754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733834" y="2861566"/>
                  <a:ext cx="1643262" cy="1643262"/>
                  <a:chOff x="7258050" y="3297497"/>
                  <a:chExt cx="723900" cy="723900"/>
                </a:xfrm>
              </p:grpSpPr>
              <p:sp>
                <p:nvSpPr>
                  <p:cNvPr id="16" name="Freeform: Shape 15">
                    <a:extLst>
                      <a:ext uri="{FF2B5EF4-FFF2-40B4-BE49-F238E27FC236}">
                        <a16:creationId xmlns:a16="http://schemas.microsoft.com/office/drawing/2014/main" id="{011FE5E1-DC01-0DD4-F7EA-59D91FC40DC2}"/>
                      </a:ext>
                    </a:extLst>
                  </p:cNvPr>
                  <p:cNvSpPr/>
                  <p:nvPr/>
                </p:nvSpPr>
                <p:spPr>
                  <a:xfrm>
                    <a:off x="7410450" y="3545147"/>
                    <a:ext cx="114300" cy="114300"/>
                  </a:xfrm>
                  <a:custGeom>
                    <a:avLst/>
                    <a:gdLst>
                      <a:gd name="connsiteX0" fmla="*/ 114300 w 114300"/>
                      <a:gd name="connsiteY0" fmla="*/ 57150 h 114300"/>
                      <a:gd name="connsiteX1" fmla="*/ 57150 w 114300"/>
                      <a:gd name="connsiteY1" fmla="*/ 114300 h 114300"/>
                      <a:gd name="connsiteX2" fmla="*/ 0 w 114300"/>
                      <a:gd name="connsiteY2" fmla="*/ 57150 h 114300"/>
                      <a:gd name="connsiteX3" fmla="*/ 57150 w 114300"/>
                      <a:gd name="connsiteY3" fmla="*/ 0 h 114300"/>
                      <a:gd name="connsiteX4" fmla="*/ 114300 w 114300"/>
                      <a:gd name="connsiteY4" fmla="*/ 57150 h 114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300" h="114300">
                        <a:moveTo>
                          <a:pt x="114300" y="57150"/>
                        </a:moveTo>
                        <a:cubicBezTo>
                          <a:pt x="114300" y="88713"/>
                          <a:pt x="88713" y="114300"/>
                          <a:pt x="57150" y="114300"/>
                        </a:cubicBezTo>
                        <a:cubicBezTo>
                          <a:pt x="25587" y="114300"/>
                          <a:pt x="0" y="88713"/>
                          <a:pt x="0" y="57150"/>
                        </a:cubicBezTo>
                        <a:cubicBezTo>
                          <a:pt x="0" y="25587"/>
                          <a:pt x="25587" y="0"/>
                          <a:pt x="57150" y="0"/>
                        </a:cubicBezTo>
                        <a:cubicBezTo>
                          <a:pt x="88713" y="0"/>
                          <a:pt x="114300" y="25587"/>
                          <a:pt x="114300" y="5715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7" name="Freeform: Shape 16">
                    <a:extLst>
                      <a:ext uri="{FF2B5EF4-FFF2-40B4-BE49-F238E27FC236}">
                        <a16:creationId xmlns:a16="http://schemas.microsoft.com/office/drawing/2014/main" id="{74042133-449A-3765-ABAD-035FAA7FF4A8}"/>
                      </a:ext>
                    </a:extLst>
                  </p:cNvPr>
                  <p:cNvSpPr/>
                  <p:nvPr/>
                </p:nvSpPr>
                <p:spPr>
                  <a:xfrm>
                    <a:off x="7715250" y="3545147"/>
                    <a:ext cx="114300" cy="114300"/>
                  </a:xfrm>
                  <a:custGeom>
                    <a:avLst/>
                    <a:gdLst>
                      <a:gd name="connsiteX0" fmla="*/ 114300 w 114300"/>
                      <a:gd name="connsiteY0" fmla="*/ 57150 h 114300"/>
                      <a:gd name="connsiteX1" fmla="*/ 57150 w 114300"/>
                      <a:gd name="connsiteY1" fmla="*/ 114300 h 114300"/>
                      <a:gd name="connsiteX2" fmla="*/ 0 w 114300"/>
                      <a:gd name="connsiteY2" fmla="*/ 57150 h 114300"/>
                      <a:gd name="connsiteX3" fmla="*/ 57150 w 114300"/>
                      <a:gd name="connsiteY3" fmla="*/ 0 h 114300"/>
                      <a:gd name="connsiteX4" fmla="*/ 114300 w 114300"/>
                      <a:gd name="connsiteY4" fmla="*/ 57150 h 114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300" h="114300">
                        <a:moveTo>
                          <a:pt x="114300" y="57150"/>
                        </a:moveTo>
                        <a:cubicBezTo>
                          <a:pt x="114300" y="88713"/>
                          <a:pt x="88713" y="114300"/>
                          <a:pt x="57150" y="114300"/>
                        </a:cubicBezTo>
                        <a:cubicBezTo>
                          <a:pt x="25587" y="114300"/>
                          <a:pt x="0" y="88713"/>
                          <a:pt x="0" y="57150"/>
                        </a:cubicBezTo>
                        <a:cubicBezTo>
                          <a:pt x="0" y="25587"/>
                          <a:pt x="25587" y="0"/>
                          <a:pt x="57150" y="0"/>
                        </a:cubicBezTo>
                        <a:cubicBezTo>
                          <a:pt x="88713" y="0"/>
                          <a:pt x="114300" y="25587"/>
                          <a:pt x="114300" y="5715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8" name="Freeform: Shape 17">
                    <a:extLst>
                      <a:ext uri="{FF2B5EF4-FFF2-40B4-BE49-F238E27FC236}">
                        <a16:creationId xmlns:a16="http://schemas.microsoft.com/office/drawing/2014/main" id="{897165C7-B8AA-5AE3-B188-F1D42B63B6B4}"/>
                      </a:ext>
                    </a:extLst>
                  </p:cNvPr>
                  <p:cNvSpPr/>
                  <p:nvPr/>
                </p:nvSpPr>
                <p:spPr>
                  <a:xfrm>
                    <a:off x="7427594" y="3783272"/>
                    <a:ext cx="384809" cy="123825"/>
                  </a:xfrm>
                  <a:custGeom>
                    <a:avLst/>
                    <a:gdLst>
                      <a:gd name="connsiteX0" fmla="*/ 365760 w 384809"/>
                      <a:gd name="connsiteY0" fmla="*/ 0 h 123825"/>
                      <a:gd name="connsiteX1" fmla="*/ 350520 w 384809"/>
                      <a:gd name="connsiteY1" fmla="*/ 7620 h 123825"/>
                      <a:gd name="connsiteX2" fmla="*/ 192405 w 384809"/>
                      <a:gd name="connsiteY2" fmla="*/ 84773 h 123825"/>
                      <a:gd name="connsiteX3" fmla="*/ 34290 w 384809"/>
                      <a:gd name="connsiteY3" fmla="*/ 7620 h 123825"/>
                      <a:gd name="connsiteX4" fmla="*/ 19050 w 384809"/>
                      <a:gd name="connsiteY4" fmla="*/ 0 h 123825"/>
                      <a:gd name="connsiteX5" fmla="*/ 0 w 384809"/>
                      <a:gd name="connsiteY5" fmla="*/ 19050 h 123825"/>
                      <a:gd name="connsiteX6" fmla="*/ 3810 w 384809"/>
                      <a:gd name="connsiteY6" fmla="*/ 30480 h 123825"/>
                      <a:gd name="connsiteX7" fmla="*/ 192405 w 384809"/>
                      <a:gd name="connsiteY7" fmla="*/ 123825 h 123825"/>
                      <a:gd name="connsiteX8" fmla="*/ 381000 w 384809"/>
                      <a:gd name="connsiteY8" fmla="*/ 30480 h 123825"/>
                      <a:gd name="connsiteX9" fmla="*/ 384810 w 384809"/>
                      <a:gd name="connsiteY9" fmla="*/ 19050 h 123825"/>
                      <a:gd name="connsiteX10" fmla="*/ 365760 w 384809"/>
                      <a:gd name="connsiteY10" fmla="*/ 0 h 123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84809" h="123825">
                        <a:moveTo>
                          <a:pt x="365760" y="0"/>
                        </a:moveTo>
                        <a:cubicBezTo>
                          <a:pt x="359093" y="0"/>
                          <a:pt x="353378" y="2857"/>
                          <a:pt x="350520" y="7620"/>
                        </a:cubicBezTo>
                        <a:cubicBezTo>
                          <a:pt x="314325" y="55245"/>
                          <a:pt x="257175" y="84773"/>
                          <a:pt x="192405" y="84773"/>
                        </a:cubicBezTo>
                        <a:cubicBezTo>
                          <a:pt x="127635" y="84773"/>
                          <a:pt x="71438" y="55245"/>
                          <a:pt x="34290" y="7620"/>
                        </a:cubicBezTo>
                        <a:cubicBezTo>
                          <a:pt x="30480" y="2857"/>
                          <a:pt x="24765" y="0"/>
                          <a:pt x="19050" y="0"/>
                        </a:cubicBezTo>
                        <a:cubicBezTo>
                          <a:pt x="8573" y="0"/>
                          <a:pt x="0" y="8573"/>
                          <a:pt x="0" y="19050"/>
                        </a:cubicBezTo>
                        <a:cubicBezTo>
                          <a:pt x="0" y="22860"/>
                          <a:pt x="953" y="26670"/>
                          <a:pt x="3810" y="30480"/>
                        </a:cubicBezTo>
                        <a:cubicBezTo>
                          <a:pt x="47625" y="87630"/>
                          <a:pt x="115253" y="123825"/>
                          <a:pt x="192405" y="123825"/>
                        </a:cubicBezTo>
                        <a:cubicBezTo>
                          <a:pt x="269558" y="123825"/>
                          <a:pt x="337185" y="87630"/>
                          <a:pt x="381000" y="30480"/>
                        </a:cubicBezTo>
                        <a:cubicBezTo>
                          <a:pt x="382905" y="27623"/>
                          <a:pt x="384810" y="23813"/>
                          <a:pt x="384810" y="19050"/>
                        </a:cubicBezTo>
                        <a:cubicBezTo>
                          <a:pt x="384810" y="8573"/>
                          <a:pt x="376238" y="0"/>
                          <a:pt x="36576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9" name="Freeform: Shape 18">
                    <a:extLst>
                      <a:ext uri="{FF2B5EF4-FFF2-40B4-BE49-F238E27FC236}">
                        <a16:creationId xmlns:a16="http://schemas.microsoft.com/office/drawing/2014/main" id="{73B67AF0-0FC9-9A7F-98D8-87A0129D48EA}"/>
                      </a:ext>
                    </a:extLst>
                  </p:cNvPr>
                  <p:cNvSpPr/>
                  <p:nvPr/>
                </p:nvSpPr>
                <p:spPr>
                  <a:xfrm>
                    <a:off x="7258050" y="3297497"/>
                    <a:ext cx="723900" cy="723900"/>
                  </a:xfrm>
                  <a:custGeom>
                    <a:avLst/>
                    <a:gdLst>
                      <a:gd name="connsiteX0" fmla="*/ 361950 w 723900"/>
                      <a:gd name="connsiteY0" fmla="*/ 38100 h 723900"/>
                      <a:gd name="connsiteX1" fmla="*/ 685800 w 723900"/>
                      <a:gd name="connsiteY1" fmla="*/ 361950 h 723900"/>
                      <a:gd name="connsiteX2" fmla="*/ 361950 w 723900"/>
                      <a:gd name="connsiteY2" fmla="*/ 685800 h 723900"/>
                      <a:gd name="connsiteX3" fmla="*/ 38100 w 723900"/>
                      <a:gd name="connsiteY3" fmla="*/ 361950 h 723900"/>
                      <a:gd name="connsiteX4" fmla="*/ 361950 w 723900"/>
                      <a:gd name="connsiteY4" fmla="*/ 38100 h 723900"/>
                      <a:gd name="connsiteX5" fmla="*/ 361950 w 723900"/>
                      <a:gd name="connsiteY5" fmla="*/ 0 h 723900"/>
                      <a:gd name="connsiteX6" fmla="*/ 0 w 723900"/>
                      <a:gd name="connsiteY6" fmla="*/ 361950 h 723900"/>
                      <a:gd name="connsiteX7" fmla="*/ 361950 w 723900"/>
                      <a:gd name="connsiteY7" fmla="*/ 723900 h 723900"/>
                      <a:gd name="connsiteX8" fmla="*/ 723900 w 723900"/>
                      <a:gd name="connsiteY8" fmla="*/ 361950 h 723900"/>
                      <a:gd name="connsiteX9" fmla="*/ 361950 w 723900"/>
                      <a:gd name="connsiteY9" fmla="*/ 0 h 723900"/>
                      <a:gd name="connsiteX10" fmla="*/ 361950 w 723900"/>
                      <a:gd name="connsiteY10" fmla="*/ 0 h 723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23900" h="723900">
                        <a:moveTo>
                          <a:pt x="361950" y="38100"/>
                        </a:moveTo>
                        <a:cubicBezTo>
                          <a:pt x="540068" y="38100"/>
                          <a:pt x="685800" y="183833"/>
                          <a:pt x="685800" y="361950"/>
                        </a:cubicBezTo>
                        <a:cubicBezTo>
                          <a:pt x="685800" y="540068"/>
                          <a:pt x="540068" y="685800"/>
                          <a:pt x="361950" y="685800"/>
                        </a:cubicBezTo>
                        <a:cubicBezTo>
                          <a:pt x="183833" y="685800"/>
                          <a:pt x="38100" y="540068"/>
                          <a:pt x="38100" y="361950"/>
                        </a:cubicBezTo>
                        <a:cubicBezTo>
                          <a:pt x="38100" y="183833"/>
                          <a:pt x="183833" y="38100"/>
                          <a:pt x="361950" y="38100"/>
                        </a:cubicBezTo>
                        <a:moveTo>
                          <a:pt x="361950" y="0"/>
                        </a:moveTo>
                        <a:cubicBezTo>
                          <a:pt x="161925" y="0"/>
                          <a:pt x="0" y="161925"/>
                          <a:pt x="0" y="361950"/>
                        </a:cubicBezTo>
                        <a:cubicBezTo>
                          <a:pt x="0" y="561975"/>
                          <a:pt x="161925" y="723900"/>
                          <a:pt x="361950" y="723900"/>
                        </a:cubicBezTo>
                        <a:cubicBezTo>
                          <a:pt x="561975" y="723900"/>
                          <a:pt x="723900" y="561975"/>
                          <a:pt x="723900" y="361950"/>
                        </a:cubicBezTo>
                        <a:cubicBezTo>
                          <a:pt x="723900" y="161925"/>
                          <a:pt x="561975" y="0"/>
                          <a:pt x="361950" y="0"/>
                        </a:cubicBezTo>
                        <a:lnTo>
                          <a:pt x="36195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ADBDA860-CDB5-0A1E-204B-0089AB4728E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9482062" y="3383280"/>
                  <a:ext cx="1530726" cy="1645920"/>
                  <a:chOff x="5949796" y="2208583"/>
                  <a:chExt cx="759693" cy="819150"/>
                </a:xfrm>
              </p:grpSpPr>
              <p:sp>
                <p:nvSpPr>
                  <p:cNvPr id="23" name="Graphic 21" descr="Dollar with solid fill">
                    <a:extLst>
                      <a:ext uri="{FF2B5EF4-FFF2-40B4-BE49-F238E27FC236}">
                        <a16:creationId xmlns:a16="http://schemas.microsoft.com/office/drawing/2014/main" id="{E177F581-B1FD-6AEC-7966-0BD0AFB4C91C}"/>
                      </a:ext>
                    </a:extLst>
                  </p:cNvPr>
                  <p:cNvSpPr/>
                  <p:nvPr/>
                </p:nvSpPr>
                <p:spPr>
                  <a:xfrm>
                    <a:off x="5949796" y="2208583"/>
                    <a:ext cx="379845" cy="819150"/>
                  </a:xfrm>
                  <a:custGeom>
                    <a:avLst/>
                    <a:gdLst>
                      <a:gd name="connsiteX0" fmla="*/ 328041 w 379845"/>
                      <a:gd name="connsiteY0" fmla="*/ 428625 h 819150"/>
                      <a:gd name="connsiteX1" fmla="*/ 214408 w 379845"/>
                      <a:gd name="connsiteY1" fmla="*/ 375952 h 819150"/>
                      <a:gd name="connsiteX2" fmla="*/ 214408 w 379845"/>
                      <a:gd name="connsiteY2" fmla="*/ 145637 h 819150"/>
                      <a:gd name="connsiteX3" fmla="*/ 315944 w 379845"/>
                      <a:gd name="connsiteY3" fmla="*/ 193929 h 819150"/>
                      <a:gd name="connsiteX4" fmla="*/ 361664 w 379845"/>
                      <a:gd name="connsiteY4" fmla="*/ 150114 h 819150"/>
                      <a:gd name="connsiteX5" fmla="*/ 214408 w 379845"/>
                      <a:gd name="connsiteY5" fmla="*/ 82772 h 819150"/>
                      <a:gd name="connsiteX6" fmla="*/ 214408 w 379845"/>
                      <a:gd name="connsiteY6" fmla="*/ 0 h 819150"/>
                      <a:gd name="connsiteX7" fmla="*/ 157258 w 379845"/>
                      <a:gd name="connsiteY7" fmla="*/ 0 h 819150"/>
                      <a:gd name="connsiteX8" fmla="*/ 157258 w 379845"/>
                      <a:gd name="connsiteY8" fmla="*/ 86392 h 819150"/>
                      <a:gd name="connsiteX9" fmla="*/ 101251 w 379845"/>
                      <a:gd name="connsiteY9" fmla="*/ 106394 h 819150"/>
                      <a:gd name="connsiteX10" fmla="*/ 21812 w 379845"/>
                      <a:gd name="connsiteY10" fmla="*/ 315944 h 819150"/>
                      <a:gd name="connsiteX11" fmla="*/ 157258 w 379845"/>
                      <a:gd name="connsiteY11" fmla="*/ 422815 h 819150"/>
                      <a:gd name="connsiteX12" fmla="*/ 157258 w 379845"/>
                      <a:gd name="connsiteY12" fmla="*/ 672179 h 819150"/>
                      <a:gd name="connsiteX13" fmla="*/ 45720 w 379845"/>
                      <a:gd name="connsiteY13" fmla="*/ 609600 h 819150"/>
                      <a:gd name="connsiteX14" fmla="*/ 0 w 379845"/>
                      <a:gd name="connsiteY14" fmla="*/ 653320 h 819150"/>
                      <a:gd name="connsiteX15" fmla="*/ 76676 w 379845"/>
                      <a:gd name="connsiteY15" fmla="*/ 714375 h 819150"/>
                      <a:gd name="connsiteX16" fmla="*/ 157258 w 379845"/>
                      <a:gd name="connsiteY16" fmla="*/ 735616 h 819150"/>
                      <a:gd name="connsiteX17" fmla="*/ 157258 w 379845"/>
                      <a:gd name="connsiteY17" fmla="*/ 819150 h 819150"/>
                      <a:gd name="connsiteX18" fmla="*/ 214408 w 379845"/>
                      <a:gd name="connsiteY18" fmla="*/ 819150 h 819150"/>
                      <a:gd name="connsiteX19" fmla="*/ 214408 w 379845"/>
                      <a:gd name="connsiteY19" fmla="*/ 733425 h 819150"/>
                      <a:gd name="connsiteX20" fmla="*/ 366046 w 379845"/>
                      <a:gd name="connsiteY20" fmla="*/ 619125 h 819150"/>
                      <a:gd name="connsiteX21" fmla="*/ 328041 w 379845"/>
                      <a:gd name="connsiteY21" fmla="*/ 428625 h 819150"/>
                      <a:gd name="connsiteX22" fmla="*/ 109633 w 379845"/>
                      <a:gd name="connsiteY22" fmla="*/ 330803 h 819150"/>
                      <a:gd name="connsiteX23" fmla="*/ 125539 w 379845"/>
                      <a:gd name="connsiteY23" fmla="*/ 165640 h 819150"/>
                      <a:gd name="connsiteX24" fmla="*/ 157258 w 379845"/>
                      <a:gd name="connsiteY24" fmla="*/ 151067 h 819150"/>
                      <a:gd name="connsiteX25" fmla="*/ 157258 w 379845"/>
                      <a:gd name="connsiteY25" fmla="*/ 357664 h 819150"/>
                      <a:gd name="connsiteX26" fmla="*/ 109633 w 379845"/>
                      <a:gd name="connsiteY26" fmla="*/ 330803 h 819150"/>
                      <a:gd name="connsiteX27" fmla="*/ 281940 w 379845"/>
                      <a:gd name="connsiteY27" fmla="*/ 633889 h 819150"/>
                      <a:gd name="connsiteX28" fmla="*/ 214408 w 379845"/>
                      <a:gd name="connsiteY28" fmla="*/ 669608 h 819150"/>
                      <a:gd name="connsiteX29" fmla="*/ 214408 w 379845"/>
                      <a:gd name="connsiteY29" fmla="*/ 442055 h 819150"/>
                      <a:gd name="connsiteX30" fmla="*/ 311753 w 379845"/>
                      <a:gd name="connsiteY30" fmla="*/ 512255 h 819150"/>
                      <a:gd name="connsiteX31" fmla="*/ 281940 w 379845"/>
                      <a:gd name="connsiteY31" fmla="*/ 633889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379845" h="819150">
                        <a:moveTo>
                          <a:pt x="328041" y="428625"/>
                        </a:moveTo>
                        <a:cubicBezTo>
                          <a:pt x="295847" y="401193"/>
                          <a:pt x="254032" y="388334"/>
                          <a:pt x="214408" y="375952"/>
                        </a:cubicBezTo>
                        <a:lnTo>
                          <a:pt x="214408" y="145637"/>
                        </a:lnTo>
                        <a:cubicBezTo>
                          <a:pt x="252879" y="149293"/>
                          <a:pt x="288831" y="166392"/>
                          <a:pt x="315944" y="193929"/>
                        </a:cubicBezTo>
                        <a:lnTo>
                          <a:pt x="361664" y="150114"/>
                        </a:lnTo>
                        <a:cubicBezTo>
                          <a:pt x="322537" y="110312"/>
                          <a:pt x="270107" y="86335"/>
                          <a:pt x="214408" y="82772"/>
                        </a:cubicBezTo>
                        <a:lnTo>
                          <a:pt x="214408" y="0"/>
                        </a:lnTo>
                        <a:lnTo>
                          <a:pt x="157258" y="0"/>
                        </a:lnTo>
                        <a:lnTo>
                          <a:pt x="157258" y="86392"/>
                        </a:lnTo>
                        <a:cubicBezTo>
                          <a:pt x="137688" y="90201"/>
                          <a:pt x="118806" y="96945"/>
                          <a:pt x="101251" y="106394"/>
                        </a:cubicBezTo>
                        <a:cubicBezTo>
                          <a:pt x="29051" y="145733"/>
                          <a:pt x="-7810" y="238125"/>
                          <a:pt x="21812" y="315944"/>
                        </a:cubicBezTo>
                        <a:cubicBezTo>
                          <a:pt x="44767" y="375952"/>
                          <a:pt x="100108" y="402717"/>
                          <a:pt x="157258" y="422815"/>
                        </a:cubicBezTo>
                        <a:lnTo>
                          <a:pt x="157258" y="672179"/>
                        </a:lnTo>
                        <a:cubicBezTo>
                          <a:pt x="112966" y="666750"/>
                          <a:pt x="76200" y="641318"/>
                          <a:pt x="45720" y="609600"/>
                        </a:cubicBezTo>
                        <a:lnTo>
                          <a:pt x="0" y="653320"/>
                        </a:lnTo>
                        <a:cubicBezTo>
                          <a:pt x="21769" y="678022"/>
                          <a:pt x="47726" y="698691"/>
                          <a:pt x="76676" y="714375"/>
                        </a:cubicBezTo>
                        <a:cubicBezTo>
                          <a:pt x="101979" y="726412"/>
                          <a:pt x="129309" y="733615"/>
                          <a:pt x="157258" y="735616"/>
                        </a:cubicBezTo>
                        <a:lnTo>
                          <a:pt x="157258" y="819150"/>
                        </a:lnTo>
                        <a:lnTo>
                          <a:pt x="214408" y="819150"/>
                        </a:lnTo>
                        <a:lnTo>
                          <a:pt x="214408" y="733425"/>
                        </a:lnTo>
                        <a:cubicBezTo>
                          <a:pt x="279940" y="722471"/>
                          <a:pt x="340138" y="682181"/>
                          <a:pt x="366046" y="619125"/>
                        </a:cubicBezTo>
                        <a:cubicBezTo>
                          <a:pt x="391954" y="556070"/>
                          <a:pt x="382524" y="475202"/>
                          <a:pt x="328041" y="428625"/>
                        </a:cubicBezTo>
                        <a:close/>
                        <a:moveTo>
                          <a:pt x="109633" y="330803"/>
                        </a:moveTo>
                        <a:cubicBezTo>
                          <a:pt x="57245" y="286607"/>
                          <a:pt x="70009" y="201073"/>
                          <a:pt x="125539" y="165640"/>
                        </a:cubicBezTo>
                        <a:cubicBezTo>
                          <a:pt x="135382" y="159328"/>
                          <a:pt x="146057" y="154422"/>
                          <a:pt x="157258" y="151067"/>
                        </a:cubicBezTo>
                        <a:lnTo>
                          <a:pt x="157258" y="357664"/>
                        </a:lnTo>
                        <a:cubicBezTo>
                          <a:pt x="140013" y="351392"/>
                          <a:pt x="123922" y="342316"/>
                          <a:pt x="109633" y="330803"/>
                        </a:cubicBezTo>
                        <a:close/>
                        <a:moveTo>
                          <a:pt x="281940" y="633889"/>
                        </a:moveTo>
                        <a:cubicBezTo>
                          <a:pt x="263349" y="652063"/>
                          <a:pt x="239894" y="664469"/>
                          <a:pt x="214408" y="669608"/>
                        </a:cubicBezTo>
                        <a:lnTo>
                          <a:pt x="214408" y="442055"/>
                        </a:lnTo>
                        <a:cubicBezTo>
                          <a:pt x="252508" y="455105"/>
                          <a:pt x="296228" y="471678"/>
                          <a:pt x="311753" y="512255"/>
                        </a:cubicBezTo>
                        <a:cubicBezTo>
                          <a:pt x="327279" y="552831"/>
                          <a:pt x="311658" y="603599"/>
                          <a:pt x="281940" y="633889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4" name="Graphic 21" descr="Dollar with solid fill">
                    <a:extLst>
                      <a:ext uri="{FF2B5EF4-FFF2-40B4-BE49-F238E27FC236}">
                        <a16:creationId xmlns:a16="http://schemas.microsoft.com/office/drawing/2014/main" id="{52234899-310D-6C1B-B6B7-737A0A1C2B6F}"/>
                      </a:ext>
                    </a:extLst>
                  </p:cNvPr>
                  <p:cNvSpPr/>
                  <p:nvPr/>
                </p:nvSpPr>
                <p:spPr>
                  <a:xfrm>
                    <a:off x="6329644" y="2208583"/>
                    <a:ext cx="379845" cy="819150"/>
                  </a:xfrm>
                  <a:custGeom>
                    <a:avLst/>
                    <a:gdLst>
                      <a:gd name="connsiteX0" fmla="*/ 328041 w 379845"/>
                      <a:gd name="connsiteY0" fmla="*/ 428625 h 819150"/>
                      <a:gd name="connsiteX1" fmla="*/ 214408 w 379845"/>
                      <a:gd name="connsiteY1" fmla="*/ 375952 h 819150"/>
                      <a:gd name="connsiteX2" fmla="*/ 214408 w 379845"/>
                      <a:gd name="connsiteY2" fmla="*/ 145637 h 819150"/>
                      <a:gd name="connsiteX3" fmla="*/ 315944 w 379845"/>
                      <a:gd name="connsiteY3" fmla="*/ 193929 h 819150"/>
                      <a:gd name="connsiteX4" fmla="*/ 361664 w 379845"/>
                      <a:gd name="connsiteY4" fmla="*/ 150114 h 819150"/>
                      <a:gd name="connsiteX5" fmla="*/ 214408 w 379845"/>
                      <a:gd name="connsiteY5" fmla="*/ 82772 h 819150"/>
                      <a:gd name="connsiteX6" fmla="*/ 214408 w 379845"/>
                      <a:gd name="connsiteY6" fmla="*/ 0 h 819150"/>
                      <a:gd name="connsiteX7" fmla="*/ 157258 w 379845"/>
                      <a:gd name="connsiteY7" fmla="*/ 0 h 819150"/>
                      <a:gd name="connsiteX8" fmla="*/ 157258 w 379845"/>
                      <a:gd name="connsiteY8" fmla="*/ 86392 h 819150"/>
                      <a:gd name="connsiteX9" fmla="*/ 101251 w 379845"/>
                      <a:gd name="connsiteY9" fmla="*/ 106394 h 819150"/>
                      <a:gd name="connsiteX10" fmla="*/ 21812 w 379845"/>
                      <a:gd name="connsiteY10" fmla="*/ 315944 h 819150"/>
                      <a:gd name="connsiteX11" fmla="*/ 157258 w 379845"/>
                      <a:gd name="connsiteY11" fmla="*/ 422815 h 819150"/>
                      <a:gd name="connsiteX12" fmla="*/ 157258 w 379845"/>
                      <a:gd name="connsiteY12" fmla="*/ 672179 h 819150"/>
                      <a:gd name="connsiteX13" fmla="*/ 45720 w 379845"/>
                      <a:gd name="connsiteY13" fmla="*/ 609600 h 819150"/>
                      <a:gd name="connsiteX14" fmla="*/ 0 w 379845"/>
                      <a:gd name="connsiteY14" fmla="*/ 653320 h 819150"/>
                      <a:gd name="connsiteX15" fmla="*/ 76676 w 379845"/>
                      <a:gd name="connsiteY15" fmla="*/ 714375 h 819150"/>
                      <a:gd name="connsiteX16" fmla="*/ 157258 w 379845"/>
                      <a:gd name="connsiteY16" fmla="*/ 735616 h 819150"/>
                      <a:gd name="connsiteX17" fmla="*/ 157258 w 379845"/>
                      <a:gd name="connsiteY17" fmla="*/ 819150 h 819150"/>
                      <a:gd name="connsiteX18" fmla="*/ 214408 w 379845"/>
                      <a:gd name="connsiteY18" fmla="*/ 819150 h 819150"/>
                      <a:gd name="connsiteX19" fmla="*/ 214408 w 379845"/>
                      <a:gd name="connsiteY19" fmla="*/ 733425 h 819150"/>
                      <a:gd name="connsiteX20" fmla="*/ 366046 w 379845"/>
                      <a:gd name="connsiteY20" fmla="*/ 619125 h 819150"/>
                      <a:gd name="connsiteX21" fmla="*/ 328041 w 379845"/>
                      <a:gd name="connsiteY21" fmla="*/ 428625 h 819150"/>
                      <a:gd name="connsiteX22" fmla="*/ 109633 w 379845"/>
                      <a:gd name="connsiteY22" fmla="*/ 330803 h 819150"/>
                      <a:gd name="connsiteX23" fmla="*/ 125539 w 379845"/>
                      <a:gd name="connsiteY23" fmla="*/ 165640 h 819150"/>
                      <a:gd name="connsiteX24" fmla="*/ 157258 w 379845"/>
                      <a:gd name="connsiteY24" fmla="*/ 151067 h 819150"/>
                      <a:gd name="connsiteX25" fmla="*/ 157258 w 379845"/>
                      <a:gd name="connsiteY25" fmla="*/ 357664 h 819150"/>
                      <a:gd name="connsiteX26" fmla="*/ 109633 w 379845"/>
                      <a:gd name="connsiteY26" fmla="*/ 330803 h 819150"/>
                      <a:gd name="connsiteX27" fmla="*/ 281940 w 379845"/>
                      <a:gd name="connsiteY27" fmla="*/ 633889 h 819150"/>
                      <a:gd name="connsiteX28" fmla="*/ 214408 w 379845"/>
                      <a:gd name="connsiteY28" fmla="*/ 669608 h 819150"/>
                      <a:gd name="connsiteX29" fmla="*/ 214408 w 379845"/>
                      <a:gd name="connsiteY29" fmla="*/ 442055 h 819150"/>
                      <a:gd name="connsiteX30" fmla="*/ 311753 w 379845"/>
                      <a:gd name="connsiteY30" fmla="*/ 512255 h 819150"/>
                      <a:gd name="connsiteX31" fmla="*/ 281940 w 379845"/>
                      <a:gd name="connsiteY31" fmla="*/ 633889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379845" h="819150">
                        <a:moveTo>
                          <a:pt x="328041" y="428625"/>
                        </a:moveTo>
                        <a:cubicBezTo>
                          <a:pt x="295847" y="401193"/>
                          <a:pt x="254032" y="388334"/>
                          <a:pt x="214408" y="375952"/>
                        </a:cubicBezTo>
                        <a:lnTo>
                          <a:pt x="214408" y="145637"/>
                        </a:lnTo>
                        <a:cubicBezTo>
                          <a:pt x="252879" y="149293"/>
                          <a:pt x="288831" y="166392"/>
                          <a:pt x="315944" y="193929"/>
                        </a:cubicBezTo>
                        <a:lnTo>
                          <a:pt x="361664" y="150114"/>
                        </a:lnTo>
                        <a:cubicBezTo>
                          <a:pt x="322537" y="110312"/>
                          <a:pt x="270107" y="86335"/>
                          <a:pt x="214408" y="82772"/>
                        </a:cubicBezTo>
                        <a:lnTo>
                          <a:pt x="214408" y="0"/>
                        </a:lnTo>
                        <a:lnTo>
                          <a:pt x="157258" y="0"/>
                        </a:lnTo>
                        <a:lnTo>
                          <a:pt x="157258" y="86392"/>
                        </a:lnTo>
                        <a:cubicBezTo>
                          <a:pt x="137688" y="90201"/>
                          <a:pt x="118806" y="96945"/>
                          <a:pt x="101251" y="106394"/>
                        </a:cubicBezTo>
                        <a:cubicBezTo>
                          <a:pt x="29051" y="145733"/>
                          <a:pt x="-7810" y="238125"/>
                          <a:pt x="21812" y="315944"/>
                        </a:cubicBezTo>
                        <a:cubicBezTo>
                          <a:pt x="44767" y="375952"/>
                          <a:pt x="100108" y="402717"/>
                          <a:pt x="157258" y="422815"/>
                        </a:cubicBezTo>
                        <a:lnTo>
                          <a:pt x="157258" y="672179"/>
                        </a:lnTo>
                        <a:cubicBezTo>
                          <a:pt x="112966" y="666750"/>
                          <a:pt x="76200" y="641318"/>
                          <a:pt x="45720" y="609600"/>
                        </a:cubicBezTo>
                        <a:lnTo>
                          <a:pt x="0" y="653320"/>
                        </a:lnTo>
                        <a:cubicBezTo>
                          <a:pt x="21769" y="678022"/>
                          <a:pt x="47726" y="698691"/>
                          <a:pt x="76676" y="714375"/>
                        </a:cubicBezTo>
                        <a:cubicBezTo>
                          <a:pt x="101979" y="726412"/>
                          <a:pt x="129309" y="733615"/>
                          <a:pt x="157258" y="735616"/>
                        </a:cubicBezTo>
                        <a:lnTo>
                          <a:pt x="157258" y="819150"/>
                        </a:lnTo>
                        <a:lnTo>
                          <a:pt x="214408" y="819150"/>
                        </a:lnTo>
                        <a:lnTo>
                          <a:pt x="214408" y="733425"/>
                        </a:lnTo>
                        <a:cubicBezTo>
                          <a:pt x="279940" y="722471"/>
                          <a:pt x="340138" y="682181"/>
                          <a:pt x="366046" y="619125"/>
                        </a:cubicBezTo>
                        <a:cubicBezTo>
                          <a:pt x="391954" y="556070"/>
                          <a:pt x="382524" y="475202"/>
                          <a:pt x="328041" y="428625"/>
                        </a:cubicBezTo>
                        <a:close/>
                        <a:moveTo>
                          <a:pt x="109633" y="330803"/>
                        </a:moveTo>
                        <a:cubicBezTo>
                          <a:pt x="57245" y="286607"/>
                          <a:pt x="70009" y="201073"/>
                          <a:pt x="125539" y="165640"/>
                        </a:cubicBezTo>
                        <a:cubicBezTo>
                          <a:pt x="135382" y="159328"/>
                          <a:pt x="146057" y="154422"/>
                          <a:pt x="157258" y="151067"/>
                        </a:cubicBezTo>
                        <a:lnTo>
                          <a:pt x="157258" y="357664"/>
                        </a:lnTo>
                        <a:cubicBezTo>
                          <a:pt x="140013" y="351392"/>
                          <a:pt x="123922" y="342316"/>
                          <a:pt x="109633" y="330803"/>
                        </a:cubicBezTo>
                        <a:close/>
                        <a:moveTo>
                          <a:pt x="281940" y="633889"/>
                        </a:moveTo>
                        <a:cubicBezTo>
                          <a:pt x="263349" y="652063"/>
                          <a:pt x="239894" y="664469"/>
                          <a:pt x="214408" y="669608"/>
                        </a:cubicBezTo>
                        <a:lnTo>
                          <a:pt x="214408" y="442055"/>
                        </a:lnTo>
                        <a:cubicBezTo>
                          <a:pt x="252508" y="455105"/>
                          <a:pt x="296228" y="471678"/>
                          <a:pt x="311753" y="512255"/>
                        </a:cubicBezTo>
                        <a:cubicBezTo>
                          <a:pt x="327279" y="552831"/>
                          <a:pt x="311658" y="603599"/>
                          <a:pt x="281940" y="633889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" name="Plus Sign 1">
                  <a:extLst>
                    <a:ext uri="{FF2B5EF4-FFF2-40B4-BE49-F238E27FC236}">
                      <a16:creationId xmlns:a16="http://schemas.microsoft.com/office/drawing/2014/main" id="{427A62D9-E573-2B77-89D1-4217CB43BFF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366760" y="3438144"/>
                  <a:ext cx="1108270" cy="1005840"/>
                </a:xfrm>
                <a:prstGeom prst="mathPlus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629241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662F6A-51F0-929C-C3DD-3DCBFB1DF028}"/>
              </a:ext>
            </a:extLst>
          </p:cNvPr>
          <p:cNvSpPr txBox="1"/>
          <p:nvPr/>
        </p:nvSpPr>
        <p:spPr>
          <a:xfrm>
            <a:off x="711200" y="1062603"/>
            <a:ext cx="107696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+mj-lt"/>
              </a:rPr>
              <a:t>Virtually Every Industry Can Benefit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C92AA7-F5B9-A4AF-5184-8806FC8D99B2}"/>
              </a:ext>
            </a:extLst>
          </p:cNvPr>
          <p:cNvSpPr txBox="1"/>
          <p:nvPr/>
        </p:nvSpPr>
        <p:spPr>
          <a:xfrm>
            <a:off x="711200" y="1673423"/>
            <a:ext cx="107696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AI Agents Proving Useful for Many Roles, Tasks and Environments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91BBFCB4-6378-CFD9-67EE-9FD7C88D3CB3}"/>
              </a:ext>
            </a:extLst>
          </p:cNvPr>
          <p:cNvGrpSpPr/>
          <p:nvPr/>
        </p:nvGrpSpPr>
        <p:grpSpPr>
          <a:xfrm>
            <a:off x="770649" y="3259219"/>
            <a:ext cx="2011680" cy="2531981"/>
            <a:chOff x="770649" y="3377954"/>
            <a:chExt cx="2011680" cy="2531981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0C513EBB-FAB4-3438-517E-F2E45FD32CE2}"/>
                </a:ext>
              </a:extLst>
            </p:cNvPr>
            <p:cNvGrpSpPr/>
            <p:nvPr/>
          </p:nvGrpSpPr>
          <p:grpSpPr>
            <a:xfrm>
              <a:off x="770649" y="3377954"/>
              <a:ext cx="2011680" cy="1210690"/>
              <a:chOff x="1249680" y="2597426"/>
              <a:chExt cx="2011680" cy="1210690"/>
            </a:xfrm>
          </p:grpSpPr>
          <p:sp>
            <p:nvSpPr>
              <p:cNvPr id="59" name="Graphic 57" descr="Piggy Bank with solid fill">
                <a:extLst>
                  <a:ext uri="{FF2B5EF4-FFF2-40B4-BE49-F238E27FC236}">
                    <a16:creationId xmlns:a16="http://schemas.microsoft.com/office/drawing/2014/main" id="{FF6B6A7C-2C46-BD82-4B9B-F9C4BA12B9D7}"/>
                  </a:ext>
                </a:extLst>
              </p:cNvPr>
              <p:cNvSpPr/>
              <p:nvPr/>
            </p:nvSpPr>
            <p:spPr>
              <a:xfrm>
                <a:off x="1874520" y="2597426"/>
                <a:ext cx="809715" cy="602993"/>
              </a:xfrm>
              <a:custGeom>
                <a:avLst/>
                <a:gdLst>
                  <a:gd name="connsiteX0" fmla="*/ 723900 w 809715"/>
                  <a:gd name="connsiteY0" fmla="*/ 305813 h 602993"/>
                  <a:gd name="connsiteX1" fmla="*/ 712470 w 809715"/>
                  <a:gd name="connsiteY1" fmla="*/ 300098 h 602993"/>
                  <a:gd name="connsiteX2" fmla="*/ 704850 w 809715"/>
                  <a:gd name="connsiteY2" fmla="*/ 278191 h 602993"/>
                  <a:gd name="connsiteX3" fmla="*/ 721043 w 809715"/>
                  <a:gd name="connsiteY3" fmla="*/ 250568 h 602993"/>
                  <a:gd name="connsiteX4" fmla="*/ 721995 w 809715"/>
                  <a:gd name="connsiteY4" fmla="*/ 249616 h 602993"/>
                  <a:gd name="connsiteX5" fmla="*/ 742950 w 809715"/>
                  <a:gd name="connsiteY5" fmla="*/ 277238 h 602993"/>
                  <a:gd name="connsiteX6" fmla="*/ 723900 w 809715"/>
                  <a:gd name="connsiteY6" fmla="*/ 305813 h 602993"/>
                  <a:gd name="connsiteX7" fmla="*/ 464820 w 809715"/>
                  <a:gd name="connsiteY7" fmla="*/ 118171 h 602993"/>
                  <a:gd name="connsiteX8" fmla="*/ 447675 w 809715"/>
                  <a:gd name="connsiteY8" fmla="*/ 129601 h 602993"/>
                  <a:gd name="connsiteX9" fmla="*/ 440055 w 809715"/>
                  <a:gd name="connsiteY9" fmla="*/ 127696 h 602993"/>
                  <a:gd name="connsiteX10" fmla="*/ 344805 w 809715"/>
                  <a:gd name="connsiteY10" fmla="*/ 105788 h 602993"/>
                  <a:gd name="connsiteX11" fmla="*/ 290513 w 809715"/>
                  <a:gd name="connsiteY11" fmla="*/ 113408 h 602993"/>
                  <a:gd name="connsiteX12" fmla="*/ 266700 w 809715"/>
                  <a:gd name="connsiteY12" fmla="*/ 100073 h 602993"/>
                  <a:gd name="connsiteX13" fmla="*/ 280035 w 809715"/>
                  <a:gd name="connsiteY13" fmla="*/ 76261 h 602993"/>
                  <a:gd name="connsiteX14" fmla="*/ 343853 w 809715"/>
                  <a:gd name="connsiteY14" fmla="*/ 67688 h 602993"/>
                  <a:gd name="connsiteX15" fmla="*/ 454343 w 809715"/>
                  <a:gd name="connsiteY15" fmla="*/ 92453 h 602993"/>
                  <a:gd name="connsiteX16" fmla="*/ 464820 w 809715"/>
                  <a:gd name="connsiteY16" fmla="*/ 118171 h 602993"/>
                  <a:gd name="connsiteX17" fmla="*/ 793433 w 809715"/>
                  <a:gd name="connsiteY17" fmla="*/ 191513 h 602993"/>
                  <a:gd name="connsiteX18" fmla="*/ 716280 w 809715"/>
                  <a:gd name="connsiteY18" fmla="*/ 207706 h 602993"/>
                  <a:gd name="connsiteX19" fmla="*/ 630555 w 809715"/>
                  <a:gd name="connsiteY19" fmla="*/ 213421 h 602993"/>
                  <a:gd name="connsiteX20" fmla="*/ 342900 w 809715"/>
                  <a:gd name="connsiteY20" fmla="*/ 29588 h 602993"/>
                  <a:gd name="connsiteX21" fmla="*/ 223838 w 809715"/>
                  <a:gd name="connsiteY21" fmla="*/ 56258 h 602993"/>
                  <a:gd name="connsiteX22" fmla="*/ 106680 w 809715"/>
                  <a:gd name="connsiteY22" fmla="*/ 1013 h 602993"/>
                  <a:gd name="connsiteX23" fmla="*/ 93345 w 809715"/>
                  <a:gd name="connsiteY23" fmla="*/ 12443 h 602993"/>
                  <a:gd name="connsiteX24" fmla="*/ 131445 w 809715"/>
                  <a:gd name="connsiteY24" fmla="*/ 120076 h 602993"/>
                  <a:gd name="connsiteX25" fmla="*/ 76200 w 809715"/>
                  <a:gd name="connsiteY25" fmla="*/ 201991 h 602993"/>
                  <a:gd name="connsiteX26" fmla="*/ 62865 w 809715"/>
                  <a:gd name="connsiteY26" fmla="*/ 213421 h 602993"/>
                  <a:gd name="connsiteX27" fmla="*/ 28575 w 809715"/>
                  <a:gd name="connsiteY27" fmla="*/ 221993 h 602993"/>
                  <a:gd name="connsiteX28" fmla="*/ 0 w 809715"/>
                  <a:gd name="connsiteY28" fmla="*/ 259141 h 602993"/>
                  <a:gd name="connsiteX29" fmla="*/ 0 w 809715"/>
                  <a:gd name="connsiteY29" fmla="*/ 333436 h 602993"/>
                  <a:gd name="connsiteX30" fmla="*/ 28575 w 809715"/>
                  <a:gd name="connsiteY30" fmla="*/ 370583 h 602993"/>
                  <a:gd name="connsiteX31" fmla="*/ 63818 w 809715"/>
                  <a:gd name="connsiteY31" fmla="*/ 379156 h 602993"/>
                  <a:gd name="connsiteX32" fmla="*/ 77153 w 809715"/>
                  <a:gd name="connsiteY32" fmla="*/ 390586 h 602993"/>
                  <a:gd name="connsiteX33" fmla="*/ 148590 w 809715"/>
                  <a:gd name="connsiteY33" fmla="*/ 488693 h 602993"/>
                  <a:gd name="connsiteX34" fmla="*/ 155258 w 809715"/>
                  <a:gd name="connsiteY34" fmla="*/ 500123 h 602993"/>
                  <a:gd name="connsiteX35" fmla="*/ 169545 w 809715"/>
                  <a:gd name="connsiteY35" fmla="*/ 586801 h 602993"/>
                  <a:gd name="connsiteX36" fmla="*/ 188595 w 809715"/>
                  <a:gd name="connsiteY36" fmla="*/ 602993 h 602993"/>
                  <a:gd name="connsiteX37" fmla="*/ 251460 w 809715"/>
                  <a:gd name="connsiteY37" fmla="*/ 602993 h 602993"/>
                  <a:gd name="connsiteX38" fmla="*/ 270510 w 809715"/>
                  <a:gd name="connsiteY38" fmla="*/ 586801 h 602993"/>
                  <a:gd name="connsiteX39" fmla="*/ 275273 w 809715"/>
                  <a:gd name="connsiteY39" fmla="*/ 556321 h 602993"/>
                  <a:gd name="connsiteX40" fmla="*/ 343853 w 809715"/>
                  <a:gd name="connsiteY40" fmla="*/ 564893 h 602993"/>
                  <a:gd name="connsiteX41" fmla="*/ 421005 w 809715"/>
                  <a:gd name="connsiteY41" fmla="*/ 554416 h 602993"/>
                  <a:gd name="connsiteX42" fmla="*/ 426720 w 809715"/>
                  <a:gd name="connsiteY42" fmla="*/ 586801 h 602993"/>
                  <a:gd name="connsiteX43" fmla="*/ 445770 w 809715"/>
                  <a:gd name="connsiteY43" fmla="*/ 602993 h 602993"/>
                  <a:gd name="connsiteX44" fmla="*/ 508635 w 809715"/>
                  <a:gd name="connsiteY44" fmla="*/ 602993 h 602993"/>
                  <a:gd name="connsiteX45" fmla="*/ 527685 w 809715"/>
                  <a:gd name="connsiteY45" fmla="*/ 586801 h 602993"/>
                  <a:gd name="connsiteX46" fmla="*/ 541973 w 809715"/>
                  <a:gd name="connsiteY46" fmla="*/ 500123 h 602993"/>
                  <a:gd name="connsiteX47" fmla="*/ 548640 w 809715"/>
                  <a:gd name="connsiteY47" fmla="*/ 488693 h 602993"/>
                  <a:gd name="connsiteX48" fmla="*/ 647700 w 809715"/>
                  <a:gd name="connsiteY48" fmla="*/ 296288 h 602993"/>
                  <a:gd name="connsiteX49" fmla="*/ 641985 w 809715"/>
                  <a:gd name="connsiteY49" fmla="*/ 249616 h 602993"/>
                  <a:gd name="connsiteX50" fmla="*/ 677228 w 809715"/>
                  <a:gd name="connsiteY50" fmla="*/ 242948 h 602993"/>
                  <a:gd name="connsiteX51" fmla="*/ 666750 w 809715"/>
                  <a:gd name="connsiteY51" fmla="*/ 277238 h 602993"/>
                  <a:gd name="connsiteX52" fmla="*/ 685800 w 809715"/>
                  <a:gd name="connsiteY52" fmla="*/ 327721 h 602993"/>
                  <a:gd name="connsiteX53" fmla="*/ 723900 w 809715"/>
                  <a:gd name="connsiteY53" fmla="*/ 344866 h 602993"/>
                  <a:gd name="connsiteX54" fmla="*/ 781050 w 809715"/>
                  <a:gd name="connsiteY54" fmla="*/ 278191 h 602993"/>
                  <a:gd name="connsiteX55" fmla="*/ 761048 w 809715"/>
                  <a:gd name="connsiteY55" fmla="*/ 231518 h 602993"/>
                  <a:gd name="connsiteX56" fmla="*/ 787718 w 809715"/>
                  <a:gd name="connsiteY56" fmla="*/ 229613 h 602993"/>
                  <a:gd name="connsiteX57" fmla="*/ 809625 w 809715"/>
                  <a:gd name="connsiteY57" fmla="*/ 213421 h 602993"/>
                  <a:gd name="connsiteX58" fmla="*/ 793433 w 809715"/>
                  <a:gd name="connsiteY58" fmla="*/ 191513 h 602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809715" h="602993">
                    <a:moveTo>
                      <a:pt x="723900" y="305813"/>
                    </a:moveTo>
                    <a:cubicBezTo>
                      <a:pt x="719138" y="305813"/>
                      <a:pt x="715328" y="302956"/>
                      <a:pt x="712470" y="300098"/>
                    </a:cubicBezTo>
                    <a:cubicBezTo>
                      <a:pt x="707708" y="295336"/>
                      <a:pt x="704850" y="286763"/>
                      <a:pt x="704850" y="278191"/>
                    </a:cubicBezTo>
                    <a:cubicBezTo>
                      <a:pt x="704850" y="265808"/>
                      <a:pt x="713423" y="256283"/>
                      <a:pt x="721043" y="250568"/>
                    </a:cubicBezTo>
                    <a:lnTo>
                      <a:pt x="721995" y="249616"/>
                    </a:lnTo>
                    <a:cubicBezTo>
                      <a:pt x="740093" y="259141"/>
                      <a:pt x="742950" y="268666"/>
                      <a:pt x="742950" y="277238"/>
                    </a:cubicBezTo>
                    <a:cubicBezTo>
                      <a:pt x="742950" y="292478"/>
                      <a:pt x="734378" y="305813"/>
                      <a:pt x="723900" y="305813"/>
                    </a:cubicBezTo>
                    <a:close/>
                    <a:moveTo>
                      <a:pt x="464820" y="118171"/>
                    </a:moveTo>
                    <a:cubicBezTo>
                      <a:pt x="461963" y="124838"/>
                      <a:pt x="454343" y="129601"/>
                      <a:pt x="447675" y="129601"/>
                    </a:cubicBezTo>
                    <a:cubicBezTo>
                      <a:pt x="444818" y="129601"/>
                      <a:pt x="441960" y="128648"/>
                      <a:pt x="440055" y="127696"/>
                    </a:cubicBezTo>
                    <a:cubicBezTo>
                      <a:pt x="409575" y="113408"/>
                      <a:pt x="376238" y="105788"/>
                      <a:pt x="344805" y="105788"/>
                    </a:cubicBezTo>
                    <a:cubicBezTo>
                      <a:pt x="326708" y="105788"/>
                      <a:pt x="308610" y="108646"/>
                      <a:pt x="290513" y="113408"/>
                    </a:cubicBezTo>
                    <a:cubicBezTo>
                      <a:pt x="280035" y="116266"/>
                      <a:pt x="269558" y="110551"/>
                      <a:pt x="266700" y="100073"/>
                    </a:cubicBezTo>
                    <a:cubicBezTo>
                      <a:pt x="263843" y="89596"/>
                      <a:pt x="269558" y="79118"/>
                      <a:pt x="280035" y="76261"/>
                    </a:cubicBezTo>
                    <a:cubicBezTo>
                      <a:pt x="300990" y="70546"/>
                      <a:pt x="322898" y="67688"/>
                      <a:pt x="343853" y="67688"/>
                    </a:cubicBezTo>
                    <a:cubicBezTo>
                      <a:pt x="380048" y="67688"/>
                      <a:pt x="419100" y="76261"/>
                      <a:pt x="454343" y="92453"/>
                    </a:cubicBezTo>
                    <a:cubicBezTo>
                      <a:pt x="464820" y="97216"/>
                      <a:pt x="469583" y="108646"/>
                      <a:pt x="464820" y="118171"/>
                    </a:cubicBezTo>
                    <a:close/>
                    <a:moveTo>
                      <a:pt x="793433" y="191513"/>
                    </a:moveTo>
                    <a:cubicBezTo>
                      <a:pt x="769620" y="187703"/>
                      <a:pt x="740093" y="194371"/>
                      <a:pt x="716280" y="207706"/>
                    </a:cubicBezTo>
                    <a:cubicBezTo>
                      <a:pt x="694373" y="202943"/>
                      <a:pt x="661035" y="202943"/>
                      <a:pt x="630555" y="213421"/>
                    </a:cubicBezTo>
                    <a:cubicBezTo>
                      <a:pt x="585788" y="106741"/>
                      <a:pt x="461010" y="29588"/>
                      <a:pt x="342900" y="29588"/>
                    </a:cubicBezTo>
                    <a:cubicBezTo>
                      <a:pt x="301943" y="29588"/>
                      <a:pt x="260985" y="39113"/>
                      <a:pt x="223838" y="56258"/>
                    </a:cubicBezTo>
                    <a:lnTo>
                      <a:pt x="106680" y="1013"/>
                    </a:lnTo>
                    <a:cubicBezTo>
                      <a:pt x="99060" y="-2797"/>
                      <a:pt x="90488" y="4823"/>
                      <a:pt x="93345" y="12443"/>
                    </a:cubicBezTo>
                    <a:lnTo>
                      <a:pt x="131445" y="120076"/>
                    </a:lnTo>
                    <a:cubicBezTo>
                      <a:pt x="108585" y="143888"/>
                      <a:pt x="89535" y="171511"/>
                      <a:pt x="76200" y="201991"/>
                    </a:cubicBezTo>
                    <a:cubicBezTo>
                      <a:pt x="74295" y="207706"/>
                      <a:pt x="69533" y="211516"/>
                      <a:pt x="62865" y="213421"/>
                    </a:cubicBezTo>
                    <a:lnTo>
                      <a:pt x="28575" y="221993"/>
                    </a:lnTo>
                    <a:cubicBezTo>
                      <a:pt x="11430" y="225803"/>
                      <a:pt x="0" y="241043"/>
                      <a:pt x="0" y="259141"/>
                    </a:cubicBezTo>
                    <a:lnTo>
                      <a:pt x="0" y="333436"/>
                    </a:lnTo>
                    <a:cubicBezTo>
                      <a:pt x="0" y="350581"/>
                      <a:pt x="11430" y="365821"/>
                      <a:pt x="28575" y="370583"/>
                    </a:cubicBezTo>
                    <a:lnTo>
                      <a:pt x="63818" y="379156"/>
                    </a:lnTo>
                    <a:cubicBezTo>
                      <a:pt x="69533" y="381061"/>
                      <a:pt x="74295" y="384871"/>
                      <a:pt x="77153" y="390586"/>
                    </a:cubicBezTo>
                    <a:cubicBezTo>
                      <a:pt x="93345" y="427733"/>
                      <a:pt x="118110" y="461071"/>
                      <a:pt x="148590" y="488693"/>
                    </a:cubicBezTo>
                    <a:cubicBezTo>
                      <a:pt x="151448" y="491551"/>
                      <a:pt x="154305" y="495361"/>
                      <a:pt x="155258" y="500123"/>
                    </a:cubicBezTo>
                    <a:lnTo>
                      <a:pt x="169545" y="586801"/>
                    </a:lnTo>
                    <a:cubicBezTo>
                      <a:pt x="171450" y="596326"/>
                      <a:pt x="179070" y="602993"/>
                      <a:pt x="188595" y="602993"/>
                    </a:cubicBezTo>
                    <a:lnTo>
                      <a:pt x="251460" y="602993"/>
                    </a:lnTo>
                    <a:cubicBezTo>
                      <a:pt x="260985" y="602993"/>
                      <a:pt x="268605" y="596326"/>
                      <a:pt x="270510" y="586801"/>
                    </a:cubicBezTo>
                    <a:lnTo>
                      <a:pt x="275273" y="556321"/>
                    </a:lnTo>
                    <a:cubicBezTo>
                      <a:pt x="297180" y="562036"/>
                      <a:pt x="320040" y="564893"/>
                      <a:pt x="343853" y="564893"/>
                    </a:cubicBezTo>
                    <a:cubicBezTo>
                      <a:pt x="369570" y="564893"/>
                      <a:pt x="396240" y="561083"/>
                      <a:pt x="421005" y="554416"/>
                    </a:cubicBezTo>
                    <a:lnTo>
                      <a:pt x="426720" y="586801"/>
                    </a:lnTo>
                    <a:cubicBezTo>
                      <a:pt x="428625" y="596326"/>
                      <a:pt x="436245" y="602993"/>
                      <a:pt x="445770" y="602993"/>
                    </a:cubicBezTo>
                    <a:lnTo>
                      <a:pt x="508635" y="602993"/>
                    </a:lnTo>
                    <a:cubicBezTo>
                      <a:pt x="518160" y="602993"/>
                      <a:pt x="525780" y="596326"/>
                      <a:pt x="527685" y="586801"/>
                    </a:cubicBezTo>
                    <a:lnTo>
                      <a:pt x="541973" y="500123"/>
                    </a:lnTo>
                    <a:cubicBezTo>
                      <a:pt x="542925" y="495361"/>
                      <a:pt x="544830" y="491551"/>
                      <a:pt x="548640" y="488693"/>
                    </a:cubicBezTo>
                    <a:cubicBezTo>
                      <a:pt x="606743" y="438211"/>
                      <a:pt x="647700" y="371536"/>
                      <a:pt x="647700" y="296288"/>
                    </a:cubicBezTo>
                    <a:cubicBezTo>
                      <a:pt x="647700" y="280096"/>
                      <a:pt x="645795" y="264856"/>
                      <a:pt x="641985" y="249616"/>
                    </a:cubicBezTo>
                    <a:cubicBezTo>
                      <a:pt x="653415" y="245806"/>
                      <a:pt x="665798" y="242948"/>
                      <a:pt x="677228" y="242948"/>
                    </a:cubicBezTo>
                    <a:cubicBezTo>
                      <a:pt x="670560" y="253426"/>
                      <a:pt x="666750" y="264856"/>
                      <a:pt x="666750" y="277238"/>
                    </a:cubicBezTo>
                    <a:cubicBezTo>
                      <a:pt x="665798" y="296288"/>
                      <a:pt x="673418" y="314386"/>
                      <a:pt x="685800" y="327721"/>
                    </a:cubicBezTo>
                    <a:cubicBezTo>
                      <a:pt x="696278" y="338198"/>
                      <a:pt x="709613" y="344866"/>
                      <a:pt x="723900" y="344866"/>
                    </a:cubicBezTo>
                    <a:cubicBezTo>
                      <a:pt x="755333" y="344866"/>
                      <a:pt x="781050" y="315338"/>
                      <a:pt x="781050" y="278191"/>
                    </a:cubicBezTo>
                    <a:cubicBezTo>
                      <a:pt x="781050" y="260093"/>
                      <a:pt x="774383" y="243901"/>
                      <a:pt x="761048" y="231518"/>
                    </a:cubicBezTo>
                    <a:cubicBezTo>
                      <a:pt x="770573" y="229613"/>
                      <a:pt x="779145" y="228661"/>
                      <a:pt x="787718" y="229613"/>
                    </a:cubicBezTo>
                    <a:cubicBezTo>
                      <a:pt x="798195" y="231518"/>
                      <a:pt x="807720" y="223898"/>
                      <a:pt x="809625" y="213421"/>
                    </a:cubicBezTo>
                    <a:cubicBezTo>
                      <a:pt x="810578" y="202943"/>
                      <a:pt x="803910" y="193418"/>
                      <a:pt x="793433" y="19151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346C5078-BECB-5C7A-DFF6-83844A423F6D}"/>
                  </a:ext>
                </a:extLst>
              </p:cNvPr>
              <p:cNvSpPr txBox="1"/>
              <p:nvPr/>
            </p:nvSpPr>
            <p:spPr>
              <a:xfrm>
                <a:off x="1249680" y="3350916"/>
                <a:ext cx="2011680" cy="457200"/>
              </a:xfrm>
              <a:prstGeom prst="trapezoid">
                <a:avLst>
                  <a:gd name="adj" fmla="val 35969"/>
                </a:avLst>
              </a:prstGeom>
              <a:solidFill>
                <a:schemeClr val="accent5"/>
              </a:solidFill>
            </p:spPr>
            <p:txBody>
              <a:bodyPr wrap="square" lIns="0" tIns="91440" rIns="0" bIns="91440" rtlCol="0" anchor="ctr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bg1"/>
                    </a:solidFill>
                  </a:rPr>
                  <a:t>Banking</a:t>
                </a:r>
              </a:p>
            </p:txBody>
          </p: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B6FB0C4D-CC26-4F64-17DA-C9CFEB6D6BF8}"/>
                </a:ext>
              </a:extLst>
            </p:cNvPr>
            <p:cNvSpPr txBox="1"/>
            <p:nvPr/>
          </p:nvSpPr>
          <p:spPr>
            <a:xfrm>
              <a:off x="770649" y="4663440"/>
              <a:ext cx="2011680" cy="124649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/>
              </a:solidFill>
            </a:ln>
          </p:spPr>
          <p:txBody>
            <a:bodyPr wrap="square" lIns="91440" tIns="182880" rIns="0" bIns="182880" rtlCol="0">
              <a:spAutoFit/>
            </a:bodyPr>
            <a:lstStyle/>
            <a:p>
              <a:pPr marL="171450" indent="-171450">
                <a:spcAft>
                  <a:spcPts val="900"/>
                </a:spcAft>
                <a:buClr>
                  <a:schemeClr val="accent5"/>
                </a:buClr>
                <a:buFont typeface="Helvetica" pitchFamily="2" charset="0"/>
                <a:buChar char="●"/>
              </a:pPr>
              <a:r>
                <a:rPr lang="en-US" sz="1400" dirty="0">
                  <a:solidFill>
                    <a:schemeClr val="accent1"/>
                  </a:solidFill>
                </a:rPr>
                <a:t>Fraud Detection</a:t>
              </a:r>
            </a:p>
            <a:p>
              <a:pPr marL="171450" indent="-171450">
                <a:spcAft>
                  <a:spcPts val="900"/>
                </a:spcAft>
                <a:buClr>
                  <a:schemeClr val="accent5"/>
                </a:buClr>
                <a:buFont typeface="Helvetica" pitchFamily="2" charset="0"/>
                <a:buChar char="●"/>
              </a:pPr>
              <a:r>
                <a:rPr lang="en-US" sz="1400" dirty="0">
                  <a:solidFill>
                    <a:schemeClr val="accent1"/>
                  </a:solidFill>
                </a:rPr>
                <a:t>Identity Verification</a:t>
              </a:r>
            </a:p>
            <a:p>
              <a:pPr marL="171450" indent="-171450">
                <a:spcAft>
                  <a:spcPts val="900"/>
                </a:spcAft>
                <a:buClr>
                  <a:schemeClr val="accent5"/>
                </a:buClr>
                <a:buFont typeface="Helvetica" pitchFamily="2" charset="0"/>
                <a:buChar char="●"/>
              </a:pPr>
              <a:r>
                <a:rPr lang="en-US" sz="1400" dirty="0">
                  <a:solidFill>
                    <a:schemeClr val="accent1"/>
                  </a:solidFill>
                </a:rPr>
                <a:t>Lending Analysis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8D09F11-3BF7-5018-EB57-75B9AB881661}"/>
              </a:ext>
            </a:extLst>
          </p:cNvPr>
          <p:cNvGrpSpPr/>
          <p:nvPr/>
        </p:nvGrpSpPr>
        <p:grpSpPr>
          <a:xfrm>
            <a:off x="9418320" y="3195462"/>
            <a:ext cx="2011680" cy="2595738"/>
            <a:chOff x="9104376" y="2533669"/>
            <a:chExt cx="2011680" cy="2595738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E72669AF-2E99-E849-86A6-26D02498AE4E}"/>
                </a:ext>
              </a:extLst>
            </p:cNvPr>
            <p:cNvGrpSpPr/>
            <p:nvPr/>
          </p:nvGrpSpPr>
          <p:grpSpPr>
            <a:xfrm>
              <a:off x="9104376" y="2533669"/>
              <a:ext cx="2011680" cy="1274447"/>
              <a:chOff x="8930640" y="2533669"/>
              <a:chExt cx="2011680" cy="1274447"/>
            </a:xfrm>
          </p:grpSpPr>
          <p:sp>
            <p:nvSpPr>
              <p:cNvPr id="91" name="Graphic 89" descr="First aid kit with solid fill">
                <a:extLst>
                  <a:ext uri="{FF2B5EF4-FFF2-40B4-BE49-F238E27FC236}">
                    <a16:creationId xmlns:a16="http://schemas.microsoft.com/office/drawing/2014/main" id="{89624F12-AB5C-8319-1978-70517EF0AA7A}"/>
                  </a:ext>
                </a:extLst>
              </p:cNvPr>
              <p:cNvSpPr/>
              <p:nvPr/>
            </p:nvSpPr>
            <p:spPr>
              <a:xfrm>
                <a:off x="9555480" y="2533669"/>
                <a:ext cx="762000" cy="666750"/>
              </a:xfrm>
              <a:custGeom>
                <a:avLst/>
                <a:gdLst>
                  <a:gd name="connsiteX0" fmla="*/ 723900 w 762000"/>
                  <a:gd name="connsiteY0" fmla="*/ 133350 h 666750"/>
                  <a:gd name="connsiteX1" fmla="*/ 533400 w 762000"/>
                  <a:gd name="connsiteY1" fmla="*/ 133350 h 666750"/>
                  <a:gd name="connsiteX2" fmla="*/ 533400 w 762000"/>
                  <a:gd name="connsiteY2" fmla="*/ 66675 h 666750"/>
                  <a:gd name="connsiteX3" fmla="*/ 466725 w 762000"/>
                  <a:gd name="connsiteY3" fmla="*/ 0 h 666750"/>
                  <a:gd name="connsiteX4" fmla="*/ 295275 w 762000"/>
                  <a:gd name="connsiteY4" fmla="*/ 0 h 666750"/>
                  <a:gd name="connsiteX5" fmla="*/ 228600 w 762000"/>
                  <a:gd name="connsiteY5" fmla="*/ 66675 h 666750"/>
                  <a:gd name="connsiteX6" fmla="*/ 228600 w 762000"/>
                  <a:gd name="connsiteY6" fmla="*/ 133350 h 666750"/>
                  <a:gd name="connsiteX7" fmla="*/ 38100 w 762000"/>
                  <a:gd name="connsiteY7" fmla="*/ 133350 h 666750"/>
                  <a:gd name="connsiteX8" fmla="*/ 0 w 762000"/>
                  <a:gd name="connsiteY8" fmla="*/ 171450 h 666750"/>
                  <a:gd name="connsiteX9" fmla="*/ 0 w 762000"/>
                  <a:gd name="connsiteY9" fmla="*/ 628650 h 666750"/>
                  <a:gd name="connsiteX10" fmla="*/ 38100 w 762000"/>
                  <a:gd name="connsiteY10" fmla="*/ 666750 h 666750"/>
                  <a:gd name="connsiteX11" fmla="*/ 723900 w 762000"/>
                  <a:gd name="connsiteY11" fmla="*/ 666750 h 666750"/>
                  <a:gd name="connsiteX12" fmla="*/ 762000 w 762000"/>
                  <a:gd name="connsiteY12" fmla="*/ 628650 h 666750"/>
                  <a:gd name="connsiteX13" fmla="*/ 762000 w 762000"/>
                  <a:gd name="connsiteY13" fmla="*/ 171450 h 666750"/>
                  <a:gd name="connsiteX14" fmla="*/ 723900 w 762000"/>
                  <a:gd name="connsiteY14" fmla="*/ 133350 h 666750"/>
                  <a:gd name="connsiteX15" fmla="*/ 285750 w 762000"/>
                  <a:gd name="connsiteY15" fmla="*/ 66675 h 666750"/>
                  <a:gd name="connsiteX16" fmla="*/ 294093 w 762000"/>
                  <a:gd name="connsiteY16" fmla="*/ 57150 h 666750"/>
                  <a:gd name="connsiteX17" fmla="*/ 295275 w 762000"/>
                  <a:gd name="connsiteY17" fmla="*/ 57150 h 666750"/>
                  <a:gd name="connsiteX18" fmla="*/ 466725 w 762000"/>
                  <a:gd name="connsiteY18" fmla="*/ 57150 h 666750"/>
                  <a:gd name="connsiteX19" fmla="*/ 476250 w 762000"/>
                  <a:gd name="connsiteY19" fmla="*/ 65493 h 666750"/>
                  <a:gd name="connsiteX20" fmla="*/ 476250 w 762000"/>
                  <a:gd name="connsiteY20" fmla="*/ 66675 h 666750"/>
                  <a:gd name="connsiteX21" fmla="*/ 476250 w 762000"/>
                  <a:gd name="connsiteY21" fmla="*/ 133350 h 666750"/>
                  <a:gd name="connsiteX22" fmla="*/ 285750 w 762000"/>
                  <a:gd name="connsiteY22" fmla="*/ 133350 h 666750"/>
                  <a:gd name="connsiteX23" fmla="*/ 523875 w 762000"/>
                  <a:gd name="connsiteY23" fmla="*/ 438150 h 666750"/>
                  <a:gd name="connsiteX24" fmla="*/ 485775 w 762000"/>
                  <a:gd name="connsiteY24" fmla="*/ 504825 h 666750"/>
                  <a:gd name="connsiteX25" fmla="*/ 419100 w 762000"/>
                  <a:gd name="connsiteY25" fmla="*/ 466725 h 666750"/>
                  <a:gd name="connsiteX26" fmla="*/ 419100 w 762000"/>
                  <a:gd name="connsiteY26" fmla="*/ 542925 h 666750"/>
                  <a:gd name="connsiteX27" fmla="*/ 342900 w 762000"/>
                  <a:gd name="connsiteY27" fmla="*/ 542925 h 666750"/>
                  <a:gd name="connsiteX28" fmla="*/ 342900 w 762000"/>
                  <a:gd name="connsiteY28" fmla="*/ 466058 h 666750"/>
                  <a:gd name="connsiteX29" fmla="*/ 276225 w 762000"/>
                  <a:gd name="connsiteY29" fmla="*/ 504158 h 666750"/>
                  <a:gd name="connsiteX30" fmla="*/ 238125 w 762000"/>
                  <a:gd name="connsiteY30" fmla="*/ 438150 h 666750"/>
                  <a:gd name="connsiteX31" fmla="*/ 304800 w 762000"/>
                  <a:gd name="connsiteY31" fmla="*/ 400050 h 666750"/>
                  <a:gd name="connsiteX32" fmla="*/ 238125 w 762000"/>
                  <a:gd name="connsiteY32" fmla="*/ 361950 h 666750"/>
                  <a:gd name="connsiteX33" fmla="*/ 276225 w 762000"/>
                  <a:gd name="connsiteY33" fmla="*/ 295275 h 666750"/>
                  <a:gd name="connsiteX34" fmla="*/ 342900 w 762000"/>
                  <a:gd name="connsiteY34" fmla="*/ 333375 h 666750"/>
                  <a:gd name="connsiteX35" fmla="*/ 342900 w 762000"/>
                  <a:gd name="connsiteY35" fmla="*/ 257175 h 666750"/>
                  <a:gd name="connsiteX36" fmla="*/ 419100 w 762000"/>
                  <a:gd name="connsiteY36" fmla="*/ 257175 h 666750"/>
                  <a:gd name="connsiteX37" fmla="*/ 419100 w 762000"/>
                  <a:gd name="connsiteY37" fmla="*/ 334042 h 666750"/>
                  <a:gd name="connsiteX38" fmla="*/ 485775 w 762000"/>
                  <a:gd name="connsiteY38" fmla="*/ 295942 h 666750"/>
                  <a:gd name="connsiteX39" fmla="*/ 523875 w 762000"/>
                  <a:gd name="connsiteY39" fmla="*/ 361950 h 666750"/>
                  <a:gd name="connsiteX40" fmla="*/ 457200 w 762000"/>
                  <a:gd name="connsiteY40" fmla="*/ 400050 h 66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762000" h="666750">
                    <a:moveTo>
                      <a:pt x="723900" y="133350"/>
                    </a:moveTo>
                    <a:lnTo>
                      <a:pt x="533400" y="133350"/>
                    </a:lnTo>
                    <a:lnTo>
                      <a:pt x="533400" y="66675"/>
                    </a:lnTo>
                    <a:cubicBezTo>
                      <a:pt x="533400" y="29851"/>
                      <a:pt x="503549" y="0"/>
                      <a:pt x="466725" y="0"/>
                    </a:cubicBezTo>
                    <a:lnTo>
                      <a:pt x="295275" y="0"/>
                    </a:lnTo>
                    <a:cubicBezTo>
                      <a:pt x="258451" y="0"/>
                      <a:pt x="228600" y="29851"/>
                      <a:pt x="228600" y="66675"/>
                    </a:cubicBezTo>
                    <a:lnTo>
                      <a:pt x="228600" y="133350"/>
                    </a:lnTo>
                    <a:lnTo>
                      <a:pt x="38100" y="133350"/>
                    </a:lnTo>
                    <a:cubicBezTo>
                      <a:pt x="17058" y="133350"/>
                      <a:pt x="0" y="150408"/>
                      <a:pt x="0" y="171450"/>
                    </a:cubicBezTo>
                    <a:lnTo>
                      <a:pt x="0" y="628650"/>
                    </a:lnTo>
                    <a:cubicBezTo>
                      <a:pt x="0" y="649692"/>
                      <a:pt x="17058" y="666750"/>
                      <a:pt x="38100" y="666750"/>
                    </a:cubicBezTo>
                    <a:lnTo>
                      <a:pt x="723900" y="666750"/>
                    </a:lnTo>
                    <a:cubicBezTo>
                      <a:pt x="744942" y="666750"/>
                      <a:pt x="762000" y="649692"/>
                      <a:pt x="762000" y="628650"/>
                    </a:cubicBezTo>
                    <a:lnTo>
                      <a:pt x="762000" y="171450"/>
                    </a:lnTo>
                    <a:cubicBezTo>
                      <a:pt x="762000" y="150408"/>
                      <a:pt x="744942" y="133350"/>
                      <a:pt x="723900" y="133350"/>
                    </a:cubicBezTo>
                    <a:close/>
                    <a:moveTo>
                      <a:pt x="285750" y="66675"/>
                    </a:moveTo>
                    <a:cubicBezTo>
                      <a:pt x="285423" y="61741"/>
                      <a:pt x="289159" y="57477"/>
                      <a:pt x="294093" y="57150"/>
                    </a:cubicBezTo>
                    <a:cubicBezTo>
                      <a:pt x="294486" y="57124"/>
                      <a:pt x="294882" y="57124"/>
                      <a:pt x="295275" y="57150"/>
                    </a:cubicBezTo>
                    <a:lnTo>
                      <a:pt x="466725" y="57150"/>
                    </a:lnTo>
                    <a:cubicBezTo>
                      <a:pt x="471659" y="56823"/>
                      <a:pt x="475923" y="60559"/>
                      <a:pt x="476250" y="65493"/>
                    </a:cubicBezTo>
                    <a:cubicBezTo>
                      <a:pt x="476276" y="65886"/>
                      <a:pt x="476276" y="66282"/>
                      <a:pt x="476250" y="66675"/>
                    </a:cubicBezTo>
                    <a:lnTo>
                      <a:pt x="476250" y="133350"/>
                    </a:lnTo>
                    <a:lnTo>
                      <a:pt x="285750" y="133350"/>
                    </a:lnTo>
                    <a:close/>
                    <a:moveTo>
                      <a:pt x="523875" y="438150"/>
                    </a:moveTo>
                    <a:lnTo>
                      <a:pt x="485775" y="504825"/>
                    </a:lnTo>
                    <a:lnTo>
                      <a:pt x="419100" y="466725"/>
                    </a:lnTo>
                    <a:lnTo>
                      <a:pt x="419100" y="542925"/>
                    </a:lnTo>
                    <a:lnTo>
                      <a:pt x="342900" y="542925"/>
                    </a:lnTo>
                    <a:lnTo>
                      <a:pt x="342900" y="466058"/>
                    </a:lnTo>
                    <a:lnTo>
                      <a:pt x="276225" y="504158"/>
                    </a:lnTo>
                    <a:lnTo>
                      <a:pt x="238125" y="438150"/>
                    </a:lnTo>
                    <a:lnTo>
                      <a:pt x="304800" y="400050"/>
                    </a:lnTo>
                    <a:lnTo>
                      <a:pt x="238125" y="361950"/>
                    </a:lnTo>
                    <a:lnTo>
                      <a:pt x="276225" y="295275"/>
                    </a:lnTo>
                    <a:lnTo>
                      <a:pt x="342900" y="333375"/>
                    </a:lnTo>
                    <a:lnTo>
                      <a:pt x="342900" y="257175"/>
                    </a:lnTo>
                    <a:lnTo>
                      <a:pt x="419100" y="257175"/>
                    </a:lnTo>
                    <a:lnTo>
                      <a:pt x="419100" y="334042"/>
                    </a:lnTo>
                    <a:lnTo>
                      <a:pt x="485775" y="295942"/>
                    </a:lnTo>
                    <a:lnTo>
                      <a:pt x="523875" y="361950"/>
                    </a:lnTo>
                    <a:lnTo>
                      <a:pt x="457200" y="40005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B577785-CF86-FC53-3F70-0D6623F5EACB}"/>
                  </a:ext>
                </a:extLst>
              </p:cNvPr>
              <p:cNvSpPr txBox="1"/>
              <p:nvPr/>
            </p:nvSpPr>
            <p:spPr>
              <a:xfrm>
                <a:off x="8930640" y="3350916"/>
                <a:ext cx="2011680" cy="457200"/>
              </a:xfrm>
              <a:prstGeom prst="trapezoid">
                <a:avLst>
                  <a:gd name="adj" fmla="val 35969"/>
                </a:avLst>
              </a:prstGeom>
              <a:solidFill>
                <a:schemeClr val="accent6"/>
              </a:solidFill>
            </p:spPr>
            <p:txBody>
              <a:bodyPr wrap="square" lIns="0" tIns="91440" rIns="0" bIns="91440" rtlCol="0" anchor="ctr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bg1"/>
                    </a:solidFill>
                  </a:rPr>
                  <a:t>Healthcare</a:t>
                </a:r>
              </a:p>
            </p:txBody>
          </p:sp>
        </p:grp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650A04AF-C79A-3A2F-4911-A5734225F8B1}"/>
                </a:ext>
              </a:extLst>
            </p:cNvPr>
            <p:cNvSpPr txBox="1"/>
            <p:nvPr/>
          </p:nvSpPr>
          <p:spPr>
            <a:xfrm>
              <a:off x="9104376" y="3882912"/>
              <a:ext cx="2011680" cy="124649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</p:spPr>
          <p:txBody>
            <a:bodyPr wrap="square" lIns="91440" tIns="182880" rIns="0" bIns="182880" rtlCol="0">
              <a:spAutoFit/>
            </a:bodyPr>
            <a:lstStyle/>
            <a:p>
              <a:pPr marL="171450" indent="-171450">
                <a:spcAft>
                  <a:spcPts val="900"/>
                </a:spcAft>
                <a:buClr>
                  <a:schemeClr val="accent6"/>
                </a:buClr>
                <a:buFont typeface="Helvetica" pitchFamily="2" charset="0"/>
                <a:buChar char="●"/>
              </a:pPr>
              <a:r>
                <a:rPr lang="en-US" sz="1400" dirty="0">
                  <a:solidFill>
                    <a:schemeClr val="accent1"/>
                  </a:solidFill>
                </a:rPr>
                <a:t>Clinical Diagnosis</a:t>
              </a:r>
            </a:p>
            <a:p>
              <a:pPr marL="171450" indent="-171450">
                <a:spcAft>
                  <a:spcPts val="900"/>
                </a:spcAft>
                <a:buClr>
                  <a:schemeClr val="accent6"/>
                </a:buClr>
                <a:buFont typeface="Helvetica" pitchFamily="2" charset="0"/>
                <a:buChar char="●"/>
              </a:pPr>
              <a:r>
                <a:rPr lang="en-US" sz="1400" dirty="0">
                  <a:solidFill>
                    <a:schemeClr val="accent1"/>
                  </a:solidFill>
                </a:rPr>
                <a:t>Patient Monitoring</a:t>
              </a:r>
            </a:p>
            <a:p>
              <a:pPr marL="171450" indent="-171450">
                <a:spcAft>
                  <a:spcPts val="900"/>
                </a:spcAft>
                <a:buClr>
                  <a:schemeClr val="accent6"/>
                </a:buClr>
                <a:buFont typeface="Helvetica" pitchFamily="2" charset="0"/>
                <a:buChar char="●"/>
              </a:pPr>
              <a:r>
                <a:rPr lang="en-US" sz="1400" dirty="0">
                  <a:solidFill>
                    <a:schemeClr val="accent1"/>
                  </a:solidFill>
                </a:rPr>
                <a:t>Medical Billing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EA9550F8-F00D-C7AF-F1BD-4ABD00FCC9EB}"/>
              </a:ext>
            </a:extLst>
          </p:cNvPr>
          <p:cNvGrpSpPr/>
          <p:nvPr/>
        </p:nvGrpSpPr>
        <p:grpSpPr>
          <a:xfrm>
            <a:off x="2909414" y="2566793"/>
            <a:ext cx="2011680" cy="2615047"/>
            <a:chOff x="2909414" y="2362200"/>
            <a:chExt cx="2011680" cy="2615047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C1C06B53-C7AC-9B73-A41D-4FDC6F75DD7E}"/>
                </a:ext>
              </a:extLst>
            </p:cNvPr>
            <p:cNvGrpSpPr/>
            <p:nvPr/>
          </p:nvGrpSpPr>
          <p:grpSpPr>
            <a:xfrm>
              <a:off x="2909414" y="2362200"/>
              <a:ext cx="2011680" cy="1293516"/>
              <a:chOff x="3169920" y="2514600"/>
              <a:chExt cx="2011680" cy="1293516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E5CD8113-2630-3FB3-BF04-A53418456259}"/>
                  </a:ext>
                </a:extLst>
              </p:cNvPr>
              <p:cNvGrpSpPr/>
              <p:nvPr/>
            </p:nvGrpSpPr>
            <p:grpSpPr>
              <a:xfrm>
                <a:off x="3825098" y="2514600"/>
                <a:ext cx="719283" cy="685800"/>
                <a:chOff x="5734050" y="3076575"/>
                <a:chExt cx="719283" cy="685800"/>
              </a:xfrm>
              <a:solidFill>
                <a:schemeClr val="accent4"/>
              </a:solidFill>
            </p:grpSpPr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08CCBDC5-0588-ABFC-B4F7-2A40793C497D}"/>
                    </a:ext>
                  </a:extLst>
                </p:cNvPr>
                <p:cNvSpPr/>
                <p:nvPr/>
              </p:nvSpPr>
              <p:spPr>
                <a:xfrm>
                  <a:off x="5734050" y="3629025"/>
                  <a:ext cx="514350" cy="133350"/>
                </a:xfrm>
                <a:custGeom>
                  <a:avLst/>
                  <a:gdLst>
                    <a:gd name="connsiteX0" fmla="*/ 447675 w 514350"/>
                    <a:gd name="connsiteY0" fmla="*/ 95250 h 133350"/>
                    <a:gd name="connsiteX1" fmla="*/ 419100 w 514350"/>
                    <a:gd name="connsiteY1" fmla="*/ 66675 h 133350"/>
                    <a:gd name="connsiteX2" fmla="*/ 447675 w 514350"/>
                    <a:gd name="connsiteY2" fmla="*/ 38100 h 133350"/>
                    <a:gd name="connsiteX3" fmla="*/ 476250 w 514350"/>
                    <a:gd name="connsiteY3" fmla="*/ 66675 h 133350"/>
                    <a:gd name="connsiteX4" fmla="*/ 447675 w 514350"/>
                    <a:gd name="connsiteY4" fmla="*/ 95250 h 133350"/>
                    <a:gd name="connsiteX5" fmla="*/ 352425 w 514350"/>
                    <a:gd name="connsiteY5" fmla="*/ 95250 h 133350"/>
                    <a:gd name="connsiteX6" fmla="*/ 323850 w 514350"/>
                    <a:gd name="connsiteY6" fmla="*/ 66675 h 133350"/>
                    <a:gd name="connsiteX7" fmla="*/ 352425 w 514350"/>
                    <a:gd name="connsiteY7" fmla="*/ 38100 h 133350"/>
                    <a:gd name="connsiteX8" fmla="*/ 381000 w 514350"/>
                    <a:gd name="connsiteY8" fmla="*/ 66675 h 133350"/>
                    <a:gd name="connsiteX9" fmla="*/ 352425 w 514350"/>
                    <a:gd name="connsiteY9" fmla="*/ 95250 h 133350"/>
                    <a:gd name="connsiteX10" fmla="*/ 257175 w 514350"/>
                    <a:gd name="connsiteY10" fmla="*/ 95250 h 133350"/>
                    <a:gd name="connsiteX11" fmla="*/ 228600 w 514350"/>
                    <a:gd name="connsiteY11" fmla="*/ 66675 h 133350"/>
                    <a:gd name="connsiteX12" fmla="*/ 257175 w 514350"/>
                    <a:gd name="connsiteY12" fmla="*/ 38100 h 133350"/>
                    <a:gd name="connsiteX13" fmla="*/ 285750 w 514350"/>
                    <a:gd name="connsiteY13" fmla="*/ 66675 h 133350"/>
                    <a:gd name="connsiteX14" fmla="*/ 257175 w 514350"/>
                    <a:gd name="connsiteY14" fmla="*/ 95250 h 133350"/>
                    <a:gd name="connsiteX15" fmla="*/ 161925 w 514350"/>
                    <a:gd name="connsiteY15" fmla="*/ 95250 h 133350"/>
                    <a:gd name="connsiteX16" fmla="*/ 133350 w 514350"/>
                    <a:gd name="connsiteY16" fmla="*/ 66675 h 133350"/>
                    <a:gd name="connsiteX17" fmla="*/ 161925 w 514350"/>
                    <a:gd name="connsiteY17" fmla="*/ 38100 h 133350"/>
                    <a:gd name="connsiteX18" fmla="*/ 190500 w 514350"/>
                    <a:gd name="connsiteY18" fmla="*/ 66675 h 133350"/>
                    <a:gd name="connsiteX19" fmla="*/ 161925 w 514350"/>
                    <a:gd name="connsiteY19" fmla="*/ 95250 h 133350"/>
                    <a:gd name="connsiteX20" fmla="*/ 66675 w 514350"/>
                    <a:gd name="connsiteY20" fmla="*/ 95250 h 133350"/>
                    <a:gd name="connsiteX21" fmla="*/ 38100 w 514350"/>
                    <a:gd name="connsiteY21" fmla="*/ 66675 h 133350"/>
                    <a:gd name="connsiteX22" fmla="*/ 66675 w 514350"/>
                    <a:gd name="connsiteY22" fmla="*/ 38100 h 133350"/>
                    <a:gd name="connsiteX23" fmla="*/ 95250 w 514350"/>
                    <a:gd name="connsiteY23" fmla="*/ 66675 h 133350"/>
                    <a:gd name="connsiteX24" fmla="*/ 66675 w 514350"/>
                    <a:gd name="connsiteY24" fmla="*/ 95250 h 133350"/>
                    <a:gd name="connsiteX25" fmla="*/ 447675 w 514350"/>
                    <a:gd name="connsiteY25" fmla="*/ 0 h 133350"/>
                    <a:gd name="connsiteX26" fmla="*/ 66675 w 514350"/>
                    <a:gd name="connsiteY26" fmla="*/ 0 h 133350"/>
                    <a:gd name="connsiteX27" fmla="*/ 0 w 514350"/>
                    <a:gd name="connsiteY27" fmla="*/ 66675 h 133350"/>
                    <a:gd name="connsiteX28" fmla="*/ 66675 w 514350"/>
                    <a:gd name="connsiteY28" fmla="*/ 133350 h 133350"/>
                    <a:gd name="connsiteX29" fmla="*/ 447675 w 514350"/>
                    <a:gd name="connsiteY29" fmla="*/ 133350 h 133350"/>
                    <a:gd name="connsiteX30" fmla="*/ 514350 w 514350"/>
                    <a:gd name="connsiteY30" fmla="*/ 66675 h 133350"/>
                    <a:gd name="connsiteX31" fmla="*/ 447675 w 514350"/>
                    <a:gd name="connsiteY31" fmla="*/ 0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514350" h="133350">
                      <a:moveTo>
                        <a:pt x="447675" y="95250"/>
                      </a:moveTo>
                      <a:cubicBezTo>
                        <a:pt x="431483" y="95250"/>
                        <a:pt x="419100" y="82867"/>
                        <a:pt x="419100" y="66675"/>
                      </a:cubicBezTo>
                      <a:cubicBezTo>
                        <a:pt x="419100" y="50483"/>
                        <a:pt x="431483" y="38100"/>
                        <a:pt x="447675" y="38100"/>
                      </a:cubicBezTo>
                      <a:cubicBezTo>
                        <a:pt x="463868" y="38100"/>
                        <a:pt x="476250" y="50483"/>
                        <a:pt x="476250" y="66675"/>
                      </a:cubicBezTo>
                      <a:cubicBezTo>
                        <a:pt x="476250" y="82867"/>
                        <a:pt x="463868" y="95250"/>
                        <a:pt x="447675" y="95250"/>
                      </a:cubicBezTo>
                      <a:close/>
                      <a:moveTo>
                        <a:pt x="352425" y="95250"/>
                      </a:moveTo>
                      <a:cubicBezTo>
                        <a:pt x="336233" y="95250"/>
                        <a:pt x="323850" y="82867"/>
                        <a:pt x="323850" y="66675"/>
                      </a:cubicBezTo>
                      <a:cubicBezTo>
                        <a:pt x="323850" y="50483"/>
                        <a:pt x="336233" y="38100"/>
                        <a:pt x="352425" y="38100"/>
                      </a:cubicBezTo>
                      <a:cubicBezTo>
                        <a:pt x="368618" y="38100"/>
                        <a:pt x="381000" y="50483"/>
                        <a:pt x="381000" y="66675"/>
                      </a:cubicBezTo>
                      <a:cubicBezTo>
                        <a:pt x="381000" y="82867"/>
                        <a:pt x="368618" y="95250"/>
                        <a:pt x="352425" y="95250"/>
                      </a:cubicBezTo>
                      <a:close/>
                      <a:moveTo>
                        <a:pt x="257175" y="95250"/>
                      </a:moveTo>
                      <a:cubicBezTo>
                        <a:pt x="240983" y="95250"/>
                        <a:pt x="228600" y="82867"/>
                        <a:pt x="228600" y="66675"/>
                      </a:cubicBezTo>
                      <a:cubicBezTo>
                        <a:pt x="228600" y="50483"/>
                        <a:pt x="240983" y="38100"/>
                        <a:pt x="257175" y="38100"/>
                      </a:cubicBezTo>
                      <a:cubicBezTo>
                        <a:pt x="273368" y="38100"/>
                        <a:pt x="285750" y="50483"/>
                        <a:pt x="285750" y="66675"/>
                      </a:cubicBezTo>
                      <a:cubicBezTo>
                        <a:pt x="285750" y="82867"/>
                        <a:pt x="273368" y="95250"/>
                        <a:pt x="257175" y="95250"/>
                      </a:cubicBezTo>
                      <a:close/>
                      <a:moveTo>
                        <a:pt x="161925" y="95250"/>
                      </a:moveTo>
                      <a:cubicBezTo>
                        <a:pt x="145733" y="95250"/>
                        <a:pt x="133350" y="82867"/>
                        <a:pt x="133350" y="66675"/>
                      </a:cubicBezTo>
                      <a:cubicBezTo>
                        <a:pt x="133350" y="50483"/>
                        <a:pt x="145733" y="38100"/>
                        <a:pt x="161925" y="38100"/>
                      </a:cubicBezTo>
                      <a:cubicBezTo>
                        <a:pt x="178118" y="38100"/>
                        <a:pt x="190500" y="50483"/>
                        <a:pt x="190500" y="66675"/>
                      </a:cubicBezTo>
                      <a:cubicBezTo>
                        <a:pt x="190500" y="82867"/>
                        <a:pt x="178118" y="95250"/>
                        <a:pt x="161925" y="95250"/>
                      </a:cubicBezTo>
                      <a:close/>
                      <a:moveTo>
                        <a:pt x="66675" y="95250"/>
                      </a:moveTo>
                      <a:cubicBezTo>
                        <a:pt x="50483" y="95250"/>
                        <a:pt x="38100" y="82867"/>
                        <a:pt x="38100" y="66675"/>
                      </a:cubicBezTo>
                      <a:cubicBezTo>
                        <a:pt x="38100" y="50483"/>
                        <a:pt x="50483" y="38100"/>
                        <a:pt x="66675" y="38100"/>
                      </a:cubicBezTo>
                      <a:cubicBezTo>
                        <a:pt x="82868" y="38100"/>
                        <a:pt x="95250" y="50483"/>
                        <a:pt x="95250" y="66675"/>
                      </a:cubicBezTo>
                      <a:cubicBezTo>
                        <a:pt x="95250" y="82867"/>
                        <a:pt x="82868" y="95250"/>
                        <a:pt x="66675" y="95250"/>
                      </a:cubicBezTo>
                      <a:close/>
                      <a:moveTo>
                        <a:pt x="447675" y="0"/>
                      </a:moveTo>
                      <a:lnTo>
                        <a:pt x="66675" y="0"/>
                      </a:lnTo>
                      <a:cubicBezTo>
                        <a:pt x="29528" y="0"/>
                        <a:pt x="0" y="29527"/>
                        <a:pt x="0" y="66675"/>
                      </a:cubicBezTo>
                      <a:cubicBezTo>
                        <a:pt x="0" y="103823"/>
                        <a:pt x="29528" y="133350"/>
                        <a:pt x="66675" y="133350"/>
                      </a:cubicBezTo>
                      <a:lnTo>
                        <a:pt x="447675" y="133350"/>
                      </a:lnTo>
                      <a:cubicBezTo>
                        <a:pt x="484823" y="133350"/>
                        <a:pt x="514350" y="103823"/>
                        <a:pt x="514350" y="66675"/>
                      </a:cubicBezTo>
                      <a:cubicBezTo>
                        <a:pt x="514350" y="29527"/>
                        <a:pt x="484823" y="0"/>
                        <a:pt x="447675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EF86B13E-B935-7F99-332E-CA0B373CED60}"/>
                    </a:ext>
                  </a:extLst>
                </p:cNvPr>
                <p:cNvSpPr/>
                <p:nvPr/>
              </p:nvSpPr>
              <p:spPr>
                <a:xfrm>
                  <a:off x="5752147" y="3076575"/>
                  <a:ext cx="701186" cy="514349"/>
                </a:xfrm>
                <a:custGeom>
                  <a:avLst/>
                  <a:gdLst>
                    <a:gd name="connsiteX0" fmla="*/ 286703 w 701186"/>
                    <a:gd name="connsiteY0" fmla="*/ 266700 h 514349"/>
                    <a:gd name="connsiteX1" fmla="*/ 424815 w 701186"/>
                    <a:gd name="connsiteY1" fmla="*/ 266700 h 514349"/>
                    <a:gd name="connsiteX2" fmla="*/ 437198 w 701186"/>
                    <a:gd name="connsiteY2" fmla="*/ 361950 h 514349"/>
                    <a:gd name="connsiteX3" fmla="*/ 286703 w 701186"/>
                    <a:gd name="connsiteY3" fmla="*/ 361950 h 514349"/>
                    <a:gd name="connsiteX4" fmla="*/ 286703 w 701186"/>
                    <a:gd name="connsiteY4" fmla="*/ 266700 h 514349"/>
                    <a:gd name="connsiteX5" fmla="*/ 626745 w 701186"/>
                    <a:gd name="connsiteY5" fmla="*/ 236220 h 514349"/>
                    <a:gd name="connsiteX6" fmla="*/ 395288 w 701186"/>
                    <a:gd name="connsiteY6" fmla="*/ 5715 h 514349"/>
                    <a:gd name="connsiteX7" fmla="*/ 368618 w 701186"/>
                    <a:gd name="connsiteY7" fmla="*/ 5715 h 514349"/>
                    <a:gd name="connsiteX8" fmla="*/ 6668 w 701186"/>
                    <a:gd name="connsiteY8" fmla="*/ 367665 h 514349"/>
                    <a:gd name="connsiteX9" fmla="*/ 3810 w 701186"/>
                    <a:gd name="connsiteY9" fmla="*/ 370523 h 514349"/>
                    <a:gd name="connsiteX10" fmla="*/ 2858 w 701186"/>
                    <a:gd name="connsiteY10" fmla="*/ 371475 h 514349"/>
                    <a:gd name="connsiteX11" fmla="*/ 1905 w 701186"/>
                    <a:gd name="connsiteY11" fmla="*/ 373380 h 514349"/>
                    <a:gd name="connsiteX12" fmla="*/ 953 w 701186"/>
                    <a:gd name="connsiteY12" fmla="*/ 375285 h 514349"/>
                    <a:gd name="connsiteX13" fmla="*/ 0 w 701186"/>
                    <a:gd name="connsiteY13" fmla="*/ 377190 h 514349"/>
                    <a:gd name="connsiteX14" fmla="*/ 0 w 701186"/>
                    <a:gd name="connsiteY14" fmla="*/ 381000 h 514349"/>
                    <a:gd name="connsiteX15" fmla="*/ 0 w 701186"/>
                    <a:gd name="connsiteY15" fmla="*/ 495300 h 514349"/>
                    <a:gd name="connsiteX16" fmla="*/ 19050 w 701186"/>
                    <a:gd name="connsiteY16" fmla="*/ 514350 h 514349"/>
                    <a:gd name="connsiteX17" fmla="*/ 451485 w 701186"/>
                    <a:gd name="connsiteY17" fmla="*/ 514350 h 514349"/>
                    <a:gd name="connsiteX18" fmla="*/ 458153 w 701186"/>
                    <a:gd name="connsiteY18" fmla="*/ 514350 h 514349"/>
                    <a:gd name="connsiteX19" fmla="*/ 458153 w 701186"/>
                    <a:gd name="connsiteY19" fmla="*/ 513398 h 514349"/>
                    <a:gd name="connsiteX20" fmla="*/ 490538 w 701186"/>
                    <a:gd name="connsiteY20" fmla="*/ 470535 h 514349"/>
                    <a:gd name="connsiteX21" fmla="*/ 462915 w 701186"/>
                    <a:gd name="connsiteY21" fmla="*/ 260985 h 514349"/>
                    <a:gd name="connsiteX22" fmla="*/ 424815 w 701186"/>
                    <a:gd name="connsiteY22" fmla="*/ 227648 h 514349"/>
                    <a:gd name="connsiteX23" fmla="*/ 286703 w 701186"/>
                    <a:gd name="connsiteY23" fmla="*/ 227648 h 514349"/>
                    <a:gd name="connsiteX24" fmla="*/ 248603 w 701186"/>
                    <a:gd name="connsiteY24" fmla="*/ 265748 h 514349"/>
                    <a:gd name="connsiteX25" fmla="*/ 248603 w 701186"/>
                    <a:gd name="connsiteY25" fmla="*/ 360998 h 514349"/>
                    <a:gd name="connsiteX26" fmla="*/ 65723 w 701186"/>
                    <a:gd name="connsiteY26" fmla="*/ 360998 h 514349"/>
                    <a:gd name="connsiteX27" fmla="*/ 381953 w 701186"/>
                    <a:gd name="connsiteY27" fmla="*/ 45720 h 514349"/>
                    <a:gd name="connsiteX28" fmla="*/ 595313 w 701186"/>
                    <a:gd name="connsiteY28" fmla="*/ 259080 h 514349"/>
                    <a:gd name="connsiteX29" fmla="*/ 553403 w 701186"/>
                    <a:gd name="connsiteY29" fmla="*/ 471488 h 514349"/>
                    <a:gd name="connsiteX30" fmla="*/ 699135 w 701186"/>
                    <a:gd name="connsiteY30" fmla="*/ 374333 h 514349"/>
                    <a:gd name="connsiteX31" fmla="*/ 626745 w 701186"/>
                    <a:gd name="connsiteY31" fmla="*/ 236220 h 514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701186" h="514349">
                      <a:moveTo>
                        <a:pt x="286703" y="266700"/>
                      </a:moveTo>
                      <a:lnTo>
                        <a:pt x="424815" y="266700"/>
                      </a:lnTo>
                      <a:lnTo>
                        <a:pt x="437198" y="361950"/>
                      </a:lnTo>
                      <a:lnTo>
                        <a:pt x="286703" y="361950"/>
                      </a:lnTo>
                      <a:lnTo>
                        <a:pt x="286703" y="266700"/>
                      </a:lnTo>
                      <a:close/>
                      <a:moveTo>
                        <a:pt x="626745" y="236220"/>
                      </a:moveTo>
                      <a:lnTo>
                        <a:pt x="395288" y="5715"/>
                      </a:lnTo>
                      <a:cubicBezTo>
                        <a:pt x="387668" y="-1905"/>
                        <a:pt x="376238" y="-1905"/>
                        <a:pt x="368618" y="5715"/>
                      </a:cubicBezTo>
                      <a:lnTo>
                        <a:pt x="6668" y="367665"/>
                      </a:lnTo>
                      <a:cubicBezTo>
                        <a:pt x="5715" y="368618"/>
                        <a:pt x="4763" y="369570"/>
                        <a:pt x="3810" y="370523"/>
                      </a:cubicBezTo>
                      <a:lnTo>
                        <a:pt x="2858" y="371475"/>
                      </a:lnTo>
                      <a:cubicBezTo>
                        <a:pt x="2858" y="372427"/>
                        <a:pt x="1905" y="372427"/>
                        <a:pt x="1905" y="373380"/>
                      </a:cubicBezTo>
                      <a:cubicBezTo>
                        <a:pt x="1905" y="374333"/>
                        <a:pt x="1905" y="374333"/>
                        <a:pt x="953" y="375285"/>
                      </a:cubicBezTo>
                      <a:cubicBezTo>
                        <a:pt x="953" y="376238"/>
                        <a:pt x="953" y="376238"/>
                        <a:pt x="0" y="377190"/>
                      </a:cubicBezTo>
                      <a:cubicBezTo>
                        <a:pt x="0" y="378143"/>
                        <a:pt x="0" y="380048"/>
                        <a:pt x="0" y="381000"/>
                      </a:cubicBezTo>
                      <a:lnTo>
                        <a:pt x="0" y="495300"/>
                      </a:lnTo>
                      <a:cubicBezTo>
                        <a:pt x="0" y="505777"/>
                        <a:pt x="8573" y="514350"/>
                        <a:pt x="19050" y="514350"/>
                      </a:cubicBezTo>
                      <a:lnTo>
                        <a:pt x="451485" y="514350"/>
                      </a:lnTo>
                      <a:lnTo>
                        <a:pt x="458153" y="514350"/>
                      </a:lnTo>
                      <a:lnTo>
                        <a:pt x="458153" y="513398"/>
                      </a:lnTo>
                      <a:cubicBezTo>
                        <a:pt x="478155" y="510540"/>
                        <a:pt x="493395" y="491490"/>
                        <a:pt x="490538" y="470535"/>
                      </a:cubicBezTo>
                      <a:lnTo>
                        <a:pt x="462915" y="260985"/>
                      </a:lnTo>
                      <a:cubicBezTo>
                        <a:pt x="460058" y="241935"/>
                        <a:pt x="443865" y="227648"/>
                        <a:pt x="424815" y="227648"/>
                      </a:cubicBezTo>
                      <a:lnTo>
                        <a:pt x="286703" y="227648"/>
                      </a:lnTo>
                      <a:cubicBezTo>
                        <a:pt x="265748" y="227648"/>
                        <a:pt x="248603" y="244793"/>
                        <a:pt x="248603" y="265748"/>
                      </a:cubicBezTo>
                      <a:lnTo>
                        <a:pt x="248603" y="360998"/>
                      </a:lnTo>
                      <a:lnTo>
                        <a:pt x="65723" y="360998"/>
                      </a:lnTo>
                      <a:lnTo>
                        <a:pt x="381953" y="45720"/>
                      </a:lnTo>
                      <a:lnTo>
                        <a:pt x="595313" y="259080"/>
                      </a:lnTo>
                      <a:lnTo>
                        <a:pt x="553403" y="471488"/>
                      </a:lnTo>
                      <a:cubicBezTo>
                        <a:pt x="620078" y="484823"/>
                        <a:pt x="685800" y="441008"/>
                        <a:pt x="699135" y="374333"/>
                      </a:cubicBezTo>
                      <a:cubicBezTo>
                        <a:pt x="709613" y="316230"/>
                        <a:pt x="679133" y="259080"/>
                        <a:pt x="626745" y="23622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1758121-20E0-66C0-17E4-8D7714EDF1EF}"/>
                  </a:ext>
                </a:extLst>
              </p:cNvPr>
              <p:cNvSpPr txBox="1"/>
              <p:nvPr/>
            </p:nvSpPr>
            <p:spPr>
              <a:xfrm>
                <a:off x="3169920" y="3350916"/>
                <a:ext cx="2011680" cy="457200"/>
              </a:xfrm>
              <a:prstGeom prst="trapezoid">
                <a:avLst>
                  <a:gd name="adj" fmla="val 35969"/>
                </a:avLst>
              </a:prstGeom>
              <a:solidFill>
                <a:schemeClr val="accent4"/>
              </a:solidFill>
            </p:spPr>
            <p:txBody>
              <a:bodyPr wrap="square" lIns="0" tIns="91440" rIns="0" bIns="91440" rtlCol="0" anchor="ctr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bg1"/>
                    </a:solidFill>
                  </a:rPr>
                  <a:t>Construction</a:t>
                </a:r>
              </a:p>
            </p:txBody>
          </p:sp>
        </p:grp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7785E43C-E77A-A486-77D7-16059B27A41D}"/>
                </a:ext>
              </a:extLst>
            </p:cNvPr>
            <p:cNvSpPr txBox="1"/>
            <p:nvPr/>
          </p:nvSpPr>
          <p:spPr>
            <a:xfrm>
              <a:off x="2909414" y="3730752"/>
              <a:ext cx="2011680" cy="124649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4"/>
              </a:solidFill>
            </a:ln>
          </p:spPr>
          <p:txBody>
            <a:bodyPr wrap="square" lIns="91440" tIns="182880" rIns="0" bIns="182880" rtlCol="0">
              <a:spAutoFit/>
            </a:bodyPr>
            <a:lstStyle/>
            <a:p>
              <a:pPr marL="171450" indent="-171450">
                <a:spcAft>
                  <a:spcPts val="900"/>
                </a:spcAft>
                <a:buClr>
                  <a:schemeClr val="accent4"/>
                </a:buClr>
                <a:buFont typeface="Helvetica" pitchFamily="2" charset="0"/>
                <a:buChar char="●"/>
              </a:pPr>
              <a:r>
                <a:rPr lang="en-US" sz="1400" dirty="0">
                  <a:solidFill>
                    <a:schemeClr val="accent1"/>
                  </a:solidFill>
                </a:rPr>
                <a:t>Architectural Design</a:t>
              </a:r>
            </a:p>
            <a:p>
              <a:pPr marL="171450" indent="-171450">
                <a:spcAft>
                  <a:spcPts val="900"/>
                </a:spcAft>
                <a:buClr>
                  <a:schemeClr val="accent4"/>
                </a:buClr>
                <a:buFont typeface="Helvetica" pitchFamily="2" charset="0"/>
                <a:buChar char="●"/>
              </a:pPr>
              <a:r>
                <a:rPr lang="en-US" sz="1400" dirty="0">
                  <a:solidFill>
                    <a:schemeClr val="accent1"/>
                  </a:solidFill>
                </a:rPr>
                <a:t>Project Management</a:t>
              </a:r>
            </a:p>
            <a:p>
              <a:pPr marL="171450" indent="-171450">
                <a:spcAft>
                  <a:spcPts val="900"/>
                </a:spcAft>
                <a:buClr>
                  <a:schemeClr val="accent4"/>
                </a:buClr>
                <a:buFont typeface="Helvetica" pitchFamily="2" charset="0"/>
                <a:buChar char="●"/>
              </a:pPr>
              <a:r>
                <a:rPr lang="en-US" sz="1400" dirty="0">
                  <a:solidFill>
                    <a:schemeClr val="accent1"/>
                  </a:solidFill>
                </a:rPr>
                <a:t>Site Monitoring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766C31B-EF1D-70A4-276A-85BEED9BE668}"/>
              </a:ext>
            </a:extLst>
          </p:cNvPr>
          <p:cNvGrpSpPr/>
          <p:nvPr/>
        </p:nvGrpSpPr>
        <p:grpSpPr>
          <a:xfrm>
            <a:off x="5065618" y="3176393"/>
            <a:ext cx="2057400" cy="2614807"/>
            <a:chOff x="5065618" y="3295128"/>
            <a:chExt cx="2057400" cy="2614807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677A2ECE-5BB7-8603-F72A-826467F0921E}"/>
                </a:ext>
              </a:extLst>
            </p:cNvPr>
            <p:cNvGrpSpPr/>
            <p:nvPr/>
          </p:nvGrpSpPr>
          <p:grpSpPr>
            <a:xfrm>
              <a:off x="5065618" y="3295128"/>
              <a:ext cx="2057400" cy="1293516"/>
              <a:chOff x="5090160" y="2514600"/>
              <a:chExt cx="2057400" cy="1293516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AE116F4F-4BB3-A9EC-D576-38D19AA6CAEA}"/>
                  </a:ext>
                </a:extLst>
              </p:cNvPr>
              <p:cNvGrpSpPr/>
              <p:nvPr/>
            </p:nvGrpSpPr>
            <p:grpSpPr>
              <a:xfrm>
                <a:off x="5724525" y="2514600"/>
                <a:ext cx="742950" cy="685819"/>
                <a:chOff x="4718740" y="2634088"/>
                <a:chExt cx="742950" cy="685819"/>
              </a:xfrm>
              <a:solidFill>
                <a:schemeClr val="accent2"/>
              </a:solidFill>
            </p:grpSpPr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AE9EFD05-AC97-D782-BAB2-0454A7572591}"/>
                    </a:ext>
                  </a:extLst>
                </p:cNvPr>
                <p:cNvSpPr/>
                <p:nvPr/>
              </p:nvSpPr>
              <p:spPr>
                <a:xfrm>
                  <a:off x="4718740" y="2748407"/>
                  <a:ext cx="742950" cy="571500"/>
                </a:xfrm>
                <a:custGeom>
                  <a:avLst/>
                  <a:gdLst>
                    <a:gd name="connsiteX0" fmla="*/ 571500 w 742950"/>
                    <a:gd name="connsiteY0" fmla="*/ 400050 h 571500"/>
                    <a:gd name="connsiteX1" fmla="*/ 571500 w 742950"/>
                    <a:gd name="connsiteY1" fmla="*/ 226914 h 571500"/>
                    <a:gd name="connsiteX2" fmla="*/ 344567 w 742950"/>
                    <a:gd name="connsiteY2" fmla="*/ 344586 h 571500"/>
                    <a:gd name="connsiteX3" fmla="*/ 344567 w 742950"/>
                    <a:gd name="connsiteY3" fmla="*/ 226914 h 571500"/>
                    <a:gd name="connsiteX4" fmla="*/ 117653 w 742950"/>
                    <a:gd name="connsiteY4" fmla="*/ 344586 h 571500"/>
                    <a:gd name="connsiteX5" fmla="*/ 92393 w 742950"/>
                    <a:gd name="connsiteY5" fmla="*/ 0 h 571500"/>
                    <a:gd name="connsiteX6" fmla="*/ 25203 w 742950"/>
                    <a:gd name="connsiteY6" fmla="*/ 0 h 571500"/>
                    <a:gd name="connsiteX7" fmla="*/ 0 w 742950"/>
                    <a:gd name="connsiteY7" fmla="*/ 344586 h 571500"/>
                    <a:gd name="connsiteX8" fmla="*/ 0 w 742950"/>
                    <a:gd name="connsiteY8" fmla="*/ 571500 h 571500"/>
                    <a:gd name="connsiteX9" fmla="*/ 742950 w 742950"/>
                    <a:gd name="connsiteY9" fmla="*/ 571500 h 571500"/>
                    <a:gd name="connsiteX10" fmla="*/ 742950 w 742950"/>
                    <a:gd name="connsiteY10" fmla="*/ 400050 h 571500"/>
                    <a:gd name="connsiteX11" fmla="*/ 168078 w 742950"/>
                    <a:gd name="connsiteY11" fmla="*/ 512664 h 571500"/>
                    <a:gd name="connsiteX12" fmla="*/ 67227 w 742950"/>
                    <a:gd name="connsiteY12" fmla="*/ 512664 h 571500"/>
                    <a:gd name="connsiteX13" fmla="*/ 67227 w 742950"/>
                    <a:gd name="connsiteY13" fmla="*/ 437026 h 571500"/>
                    <a:gd name="connsiteX14" fmla="*/ 168078 w 742950"/>
                    <a:gd name="connsiteY14" fmla="*/ 437026 h 571500"/>
                    <a:gd name="connsiteX15" fmla="*/ 336166 w 742950"/>
                    <a:gd name="connsiteY15" fmla="*/ 512664 h 571500"/>
                    <a:gd name="connsiteX16" fmla="*/ 235315 w 742950"/>
                    <a:gd name="connsiteY16" fmla="*/ 512664 h 571500"/>
                    <a:gd name="connsiteX17" fmla="*/ 235315 w 742950"/>
                    <a:gd name="connsiteY17" fmla="*/ 437026 h 571500"/>
                    <a:gd name="connsiteX18" fmla="*/ 336166 w 742950"/>
                    <a:gd name="connsiteY18" fmla="*/ 437026 h 571500"/>
                    <a:gd name="connsiteX19" fmla="*/ 504254 w 742950"/>
                    <a:gd name="connsiteY19" fmla="*/ 512664 h 571500"/>
                    <a:gd name="connsiteX20" fmla="*/ 403403 w 742950"/>
                    <a:gd name="connsiteY20" fmla="*/ 512664 h 571500"/>
                    <a:gd name="connsiteX21" fmla="*/ 403403 w 742950"/>
                    <a:gd name="connsiteY21" fmla="*/ 437026 h 571500"/>
                    <a:gd name="connsiteX22" fmla="*/ 504254 w 742950"/>
                    <a:gd name="connsiteY22" fmla="*/ 437026 h 571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42950" h="571500">
                      <a:moveTo>
                        <a:pt x="571500" y="400050"/>
                      </a:moveTo>
                      <a:lnTo>
                        <a:pt x="571500" y="226914"/>
                      </a:lnTo>
                      <a:lnTo>
                        <a:pt x="344567" y="344586"/>
                      </a:lnTo>
                      <a:lnTo>
                        <a:pt x="344567" y="226914"/>
                      </a:lnTo>
                      <a:lnTo>
                        <a:pt x="117653" y="344586"/>
                      </a:lnTo>
                      <a:lnTo>
                        <a:pt x="92393" y="0"/>
                      </a:lnTo>
                      <a:lnTo>
                        <a:pt x="25203" y="0"/>
                      </a:lnTo>
                      <a:lnTo>
                        <a:pt x="0" y="344586"/>
                      </a:lnTo>
                      <a:lnTo>
                        <a:pt x="0" y="571500"/>
                      </a:lnTo>
                      <a:lnTo>
                        <a:pt x="742950" y="571500"/>
                      </a:lnTo>
                      <a:lnTo>
                        <a:pt x="742950" y="400050"/>
                      </a:lnTo>
                      <a:close/>
                      <a:moveTo>
                        <a:pt x="168078" y="512664"/>
                      </a:moveTo>
                      <a:lnTo>
                        <a:pt x="67227" y="512664"/>
                      </a:lnTo>
                      <a:lnTo>
                        <a:pt x="67227" y="437026"/>
                      </a:lnTo>
                      <a:lnTo>
                        <a:pt x="168078" y="437026"/>
                      </a:lnTo>
                      <a:close/>
                      <a:moveTo>
                        <a:pt x="336166" y="512664"/>
                      </a:moveTo>
                      <a:lnTo>
                        <a:pt x="235315" y="512664"/>
                      </a:lnTo>
                      <a:lnTo>
                        <a:pt x="235315" y="437026"/>
                      </a:lnTo>
                      <a:lnTo>
                        <a:pt x="336166" y="437026"/>
                      </a:lnTo>
                      <a:close/>
                      <a:moveTo>
                        <a:pt x="504254" y="512664"/>
                      </a:moveTo>
                      <a:lnTo>
                        <a:pt x="403403" y="512664"/>
                      </a:lnTo>
                      <a:lnTo>
                        <a:pt x="403403" y="437026"/>
                      </a:lnTo>
                      <a:lnTo>
                        <a:pt x="504254" y="43702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1C632CFA-99B8-494D-2572-4AEC97AF8A21}"/>
                    </a:ext>
                  </a:extLst>
                </p:cNvPr>
                <p:cNvSpPr/>
                <p:nvPr/>
              </p:nvSpPr>
              <p:spPr>
                <a:xfrm>
                  <a:off x="4758021" y="2634088"/>
                  <a:ext cx="397742" cy="152387"/>
                </a:xfrm>
                <a:custGeom>
                  <a:avLst/>
                  <a:gdLst>
                    <a:gd name="connsiteX0" fmla="*/ 172174 w 397742"/>
                    <a:gd name="connsiteY0" fmla="*/ 23707 h 152387"/>
                    <a:gd name="connsiteX1" fmla="*/ 147609 w 397742"/>
                    <a:gd name="connsiteY1" fmla="*/ 23707 h 152387"/>
                    <a:gd name="connsiteX2" fmla="*/ 93469 w 397742"/>
                    <a:gd name="connsiteY2" fmla="*/ 2752 h 152387"/>
                    <a:gd name="connsiteX3" fmla="*/ 86392 w 397742"/>
                    <a:gd name="connsiteY3" fmla="*/ 2895 h 152387"/>
                    <a:gd name="connsiteX4" fmla="*/ 0 w 397742"/>
                    <a:gd name="connsiteY4" fmla="*/ 84562 h 152387"/>
                    <a:gd name="connsiteX5" fmla="*/ 0 w 397742"/>
                    <a:gd name="connsiteY5" fmla="*/ 95268 h 152387"/>
                    <a:gd name="connsiteX6" fmla="*/ 38672 w 397742"/>
                    <a:gd name="connsiteY6" fmla="*/ 95268 h 152387"/>
                    <a:gd name="connsiteX7" fmla="*/ 38672 w 397742"/>
                    <a:gd name="connsiteY7" fmla="*/ 89096 h 152387"/>
                    <a:gd name="connsiteX8" fmla="*/ 75486 w 397742"/>
                    <a:gd name="connsiteY8" fmla="*/ 49939 h 152387"/>
                    <a:gd name="connsiteX9" fmla="*/ 80734 w 397742"/>
                    <a:gd name="connsiteY9" fmla="*/ 49548 h 152387"/>
                    <a:gd name="connsiteX10" fmla="*/ 124301 w 397742"/>
                    <a:gd name="connsiteY10" fmla="*/ 63560 h 152387"/>
                    <a:gd name="connsiteX11" fmla="*/ 151705 w 397742"/>
                    <a:gd name="connsiteY11" fmla="*/ 89525 h 152387"/>
                    <a:gd name="connsiteX12" fmla="*/ 203768 w 397742"/>
                    <a:gd name="connsiteY12" fmla="*/ 106698 h 152387"/>
                    <a:gd name="connsiteX13" fmla="*/ 219008 w 397742"/>
                    <a:gd name="connsiteY13" fmla="*/ 137693 h 152387"/>
                    <a:gd name="connsiteX14" fmla="*/ 298133 w 397742"/>
                    <a:gd name="connsiteY14" fmla="*/ 136102 h 152387"/>
                    <a:gd name="connsiteX15" fmla="*/ 306753 w 397742"/>
                    <a:gd name="connsiteY15" fmla="*/ 125682 h 152387"/>
                    <a:gd name="connsiteX16" fmla="*/ 376799 w 397742"/>
                    <a:gd name="connsiteY16" fmla="*/ 108822 h 152387"/>
                    <a:gd name="connsiteX17" fmla="*/ 382248 w 397742"/>
                    <a:gd name="connsiteY17" fmla="*/ 21434 h 152387"/>
                    <a:gd name="connsiteX18" fmla="*/ 378847 w 397742"/>
                    <a:gd name="connsiteY18" fmla="*/ 17878 h 152387"/>
                    <a:gd name="connsiteX19" fmla="*/ 282645 w 397742"/>
                    <a:gd name="connsiteY19" fmla="*/ 19783 h 152387"/>
                    <a:gd name="connsiteX20" fmla="*/ 258013 w 397742"/>
                    <a:gd name="connsiteY20" fmla="*/ 19783 h 152387"/>
                    <a:gd name="connsiteX21" fmla="*/ 176174 w 397742"/>
                    <a:gd name="connsiteY21" fmla="*/ 19783 h 1523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97742" h="152387">
                      <a:moveTo>
                        <a:pt x="172174" y="23707"/>
                      </a:moveTo>
                      <a:cubicBezTo>
                        <a:pt x="165240" y="30115"/>
                        <a:pt x="154543" y="30115"/>
                        <a:pt x="147609" y="23707"/>
                      </a:cubicBezTo>
                      <a:cubicBezTo>
                        <a:pt x="132951" y="9984"/>
                        <a:pt x="113547" y="2474"/>
                        <a:pt x="93469" y="2752"/>
                      </a:cubicBezTo>
                      <a:lnTo>
                        <a:pt x="86392" y="2895"/>
                      </a:lnTo>
                      <a:cubicBezTo>
                        <a:pt x="40019" y="1683"/>
                        <a:pt x="1395" y="38195"/>
                        <a:pt x="0" y="84562"/>
                      </a:cubicBezTo>
                      <a:lnTo>
                        <a:pt x="0" y="95268"/>
                      </a:lnTo>
                      <a:lnTo>
                        <a:pt x="38672" y="95268"/>
                      </a:lnTo>
                      <a:lnTo>
                        <a:pt x="38672" y="89096"/>
                      </a:lnTo>
                      <a:cubicBezTo>
                        <a:pt x="38270" y="68211"/>
                        <a:pt x="54615" y="50825"/>
                        <a:pt x="75486" y="49939"/>
                      </a:cubicBezTo>
                      <a:lnTo>
                        <a:pt x="80734" y="49548"/>
                      </a:lnTo>
                      <a:cubicBezTo>
                        <a:pt x="96612" y="47561"/>
                        <a:pt x="112558" y="52689"/>
                        <a:pt x="124301" y="63560"/>
                      </a:cubicBezTo>
                      <a:lnTo>
                        <a:pt x="151705" y="89525"/>
                      </a:lnTo>
                      <a:cubicBezTo>
                        <a:pt x="165732" y="102554"/>
                        <a:pt x="184741" y="108824"/>
                        <a:pt x="203768" y="106698"/>
                      </a:cubicBezTo>
                      <a:cubicBezTo>
                        <a:pt x="204921" y="118536"/>
                        <a:pt x="210338" y="129552"/>
                        <a:pt x="219008" y="137693"/>
                      </a:cubicBezTo>
                      <a:cubicBezTo>
                        <a:pt x="241761" y="157881"/>
                        <a:pt x="276210" y="157188"/>
                        <a:pt x="298133" y="136102"/>
                      </a:cubicBezTo>
                      <a:cubicBezTo>
                        <a:pt x="301415" y="132988"/>
                        <a:pt x="304309" y="129490"/>
                        <a:pt x="306753" y="125682"/>
                      </a:cubicBezTo>
                      <a:cubicBezTo>
                        <a:pt x="331440" y="132864"/>
                        <a:pt x="358084" y="126450"/>
                        <a:pt x="376799" y="108822"/>
                      </a:cubicBezTo>
                      <a:cubicBezTo>
                        <a:pt x="402435" y="86196"/>
                        <a:pt x="404874" y="47071"/>
                        <a:pt x="382248" y="21434"/>
                      </a:cubicBezTo>
                      <a:cubicBezTo>
                        <a:pt x="381162" y="20205"/>
                        <a:pt x="380028" y="19018"/>
                        <a:pt x="378847" y="17878"/>
                      </a:cubicBezTo>
                      <a:cubicBezTo>
                        <a:pt x="351191" y="-6673"/>
                        <a:pt x="309308" y="-5843"/>
                        <a:pt x="282645" y="19783"/>
                      </a:cubicBezTo>
                      <a:cubicBezTo>
                        <a:pt x="275647" y="26092"/>
                        <a:pt x="265011" y="26092"/>
                        <a:pt x="258013" y="19783"/>
                      </a:cubicBezTo>
                      <a:cubicBezTo>
                        <a:pt x="234912" y="-1570"/>
                        <a:pt x="199275" y="-1570"/>
                        <a:pt x="176174" y="1978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8404CD9A-2780-350E-2BCE-4E61E82B21BE}"/>
                  </a:ext>
                </a:extLst>
              </p:cNvPr>
              <p:cNvSpPr txBox="1"/>
              <p:nvPr/>
            </p:nvSpPr>
            <p:spPr>
              <a:xfrm>
                <a:off x="5090160" y="3350916"/>
                <a:ext cx="2057400" cy="457200"/>
              </a:xfrm>
              <a:prstGeom prst="trapezoid">
                <a:avLst>
                  <a:gd name="adj" fmla="val 35969"/>
                </a:avLst>
              </a:prstGeom>
              <a:solidFill>
                <a:schemeClr val="accent2"/>
              </a:solidFill>
            </p:spPr>
            <p:txBody>
              <a:bodyPr wrap="square" lIns="0" tIns="91440" rIns="0" bIns="91440" rtlCol="0" anchor="ctr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bg1"/>
                    </a:solidFill>
                  </a:rPr>
                  <a:t>Manufacturing</a:t>
                </a:r>
              </a:p>
            </p:txBody>
          </p:sp>
        </p:grp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2F5E365C-FF01-91A3-0ED8-665E166F025B}"/>
                </a:ext>
              </a:extLst>
            </p:cNvPr>
            <p:cNvSpPr txBox="1"/>
            <p:nvPr/>
          </p:nvSpPr>
          <p:spPr>
            <a:xfrm>
              <a:off x="5065618" y="4663440"/>
              <a:ext cx="2057400" cy="124649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2"/>
              </a:solidFill>
            </a:ln>
          </p:spPr>
          <p:txBody>
            <a:bodyPr wrap="square" lIns="91440" tIns="182880" rIns="0" bIns="182880" rtlCol="0">
              <a:spAutoFit/>
            </a:bodyPr>
            <a:lstStyle/>
            <a:p>
              <a:pPr marL="171450" indent="-171450">
                <a:spcAft>
                  <a:spcPts val="900"/>
                </a:spcAft>
                <a:buClr>
                  <a:schemeClr val="accent2"/>
                </a:buClr>
                <a:buFont typeface="Helvetica" pitchFamily="2" charset="0"/>
                <a:buChar char="●"/>
              </a:pPr>
              <a:r>
                <a:rPr lang="en-US" sz="1400" dirty="0">
                  <a:solidFill>
                    <a:schemeClr val="accent1"/>
                  </a:solidFill>
                </a:rPr>
                <a:t>Quality Control</a:t>
              </a:r>
            </a:p>
            <a:p>
              <a:pPr marL="171450" indent="-171450">
                <a:spcAft>
                  <a:spcPts val="900"/>
                </a:spcAft>
                <a:buClr>
                  <a:schemeClr val="accent2"/>
                </a:buClr>
                <a:buFont typeface="Helvetica" pitchFamily="2" charset="0"/>
                <a:buChar char="●"/>
              </a:pPr>
              <a:r>
                <a:rPr lang="en-US" sz="1400" dirty="0">
                  <a:solidFill>
                    <a:schemeClr val="accent1"/>
                  </a:solidFill>
                </a:rPr>
                <a:t>Maintenance Planning</a:t>
              </a:r>
            </a:p>
            <a:p>
              <a:pPr marL="171450" indent="-171450">
                <a:spcAft>
                  <a:spcPts val="900"/>
                </a:spcAft>
                <a:buClr>
                  <a:schemeClr val="accent2"/>
                </a:buClr>
                <a:buFont typeface="Helvetica" pitchFamily="2" charset="0"/>
                <a:buChar char="●"/>
              </a:pPr>
              <a:r>
                <a:rPr lang="en-US" sz="1400" dirty="0">
                  <a:solidFill>
                    <a:schemeClr val="accent1"/>
                  </a:solidFill>
                </a:rPr>
                <a:t>Assembly Line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2A91B87-A287-D5F2-0C77-CFD12738EBEB}"/>
              </a:ext>
            </a:extLst>
          </p:cNvPr>
          <p:cNvGrpSpPr/>
          <p:nvPr/>
        </p:nvGrpSpPr>
        <p:grpSpPr>
          <a:xfrm>
            <a:off x="7243493" y="2703953"/>
            <a:ext cx="2057400" cy="2483983"/>
            <a:chOff x="7074408" y="2644539"/>
            <a:chExt cx="2057400" cy="2483983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E5945D34-5E1D-1E34-D057-34DD19410F4D}"/>
                </a:ext>
              </a:extLst>
            </p:cNvPr>
            <p:cNvGrpSpPr/>
            <p:nvPr/>
          </p:nvGrpSpPr>
          <p:grpSpPr>
            <a:xfrm>
              <a:off x="7074408" y="2644539"/>
              <a:ext cx="2057400" cy="1163577"/>
              <a:chOff x="7010400" y="2644539"/>
              <a:chExt cx="2057400" cy="1163577"/>
            </a:xfrm>
          </p:grpSpPr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2312A408-5331-E07D-8CCD-55D474E2881A}"/>
                  </a:ext>
                </a:extLst>
              </p:cNvPr>
              <p:cNvSpPr/>
              <p:nvPr/>
            </p:nvSpPr>
            <p:spPr>
              <a:xfrm>
                <a:off x="7598899" y="2644539"/>
                <a:ext cx="834682" cy="554034"/>
              </a:xfrm>
              <a:custGeom>
                <a:avLst/>
                <a:gdLst>
                  <a:gd name="connsiteX0" fmla="*/ 833730 w 834682"/>
                  <a:gd name="connsiteY0" fmla="*/ 437829 h 554034"/>
                  <a:gd name="connsiteX1" fmla="*/ 805155 w 834682"/>
                  <a:gd name="connsiteY1" fmla="*/ 129219 h 554034"/>
                  <a:gd name="connsiteX2" fmla="*/ 786105 w 834682"/>
                  <a:gd name="connsiteY2" fmla="*/ 112074 h 554034"/>
                  <a:gd name="connsiteX3" fmla="*/ 771818 w 834682"/>
                  <a:gd name="connsiteY3" fmla="*/ 112074 h 554034"/>
                  <a:gd name="connsiteX4" fmla="*/ 767055 w 834682"/>
                  <a:gd name="connsiteY4" fmla="*/ 56829 h 554034"/>
                  <a:gd name="connsiteX5" fmla="*/ 749910 w 834682"/>
                  <a:gd name="connsiteY5" fmla="*/ 55877 h 554034"/>
                  <a:gd name="connsiteX6" fmla="*/ 708000 w 834682"/>
                  <a:gd name="connsiteY6" fmla="*/ 56829 h 554034"/>
                  <a:gd name="connsiteX7" fmla="*/ 703238 w 834682"/>
                  <a:gd name="connsiteY7" fmla="*/ 5394 h 554034"/>
                  <a:gd name="connsiteX8" fmla="*/ 688950 w 834682"/>
                  <a:gd name="connsiteY8" fmla="*/ 2537 h 554034"/>
                  <a:gd name="connsiteX9" fmla="*/ 416535 w 834682"/>
                  <a:gd name="connsiteY9" fmla="*/ 93977 h 554034"/>
                  <a:gd name="connsiteX10" fmla="*/ 144120 w 834682"/>
                  <a:gd name="connsiteY10" fmla="*/ 2537 h 554034"/>
                  <a:gd name="connsiteX11" fmla="*/ 129833 w 834682"/>
                  <a:gd name="connsiteY11" fmla="*/ 5394 h 554034"/>
                  <a:gd name="connsiteX12" fmla="*/ 125070 w 834682"/>
                  <a:gd name="connsiteY12" fmla="*/ 56829 h 554034"/>
                  <a:gd name="connsiteX13" fmla="*/ 83160 w 834682"/>
                  <a:gd name="connsiteY13" fmla="*/ 55877 h 554034"/>
                  <a:gd name="connsiteX14" fmla="*/ 66968 w 834682"/>
                  <a:gd name="connsiteY14" fmla="*/ 56829 h 554034"/>
                  <a:gd name="connsiteX15" fmla="*/ 62205 w 834682"/>
                  <a:gd name="connsiteY15" fmla="*/ 112074 h 554034"/>
                  <a:gd name="connsiteX16" fmla="*/ 47918 w 834682"/>
                  <a:gd name="connsiteY16" fmla="*/ 112074 h 554034"/>
                  <a:gd name="connsiteX17" fmla="*/ 28868 w 834682"/>
                  <a:gd name="connsiteY17" fmla="*/ 129219 h 554034"/>
                  <a:gd name="connsiteX18" fmla="*/ 293 w 834682"/>
                  <a:gd name="connsiteY18" fmla="*/ 437829 h 554034"/>
                  <a:gd name="connsiteX19" fmla="*/ 16485 w 834682"/>
                  <a:gd name="connsiteY19" fmla="*/ 458784 h 554034"/>
                  <a:gd name="connsiteX20" fmla="*/ 19343 w 834682"/>
                  <a:gd name="connsiteY20" fmla="*/ 458784 h 554034"/>
                  <a:gd name="connsiteX21" fmla="*/ 372720 w 834682"/>
                  <a:gd name="connsiteY21" fmla="*/ 547367 h 554034"/>
                  <a:gd name="connsiteX22" fmla="*/ 393675 w 834682"/>
                  <a:gd name="connsiteY22" fmla="*/ 554034 h 554034"/>
                  <a:gd name="connsiteX23" fmla="*/ 441300 w 834682"/>
                  <a:gd name="connsiteY23" fmla="*/ 554034 h 554034"/>
                  <a:gd name="connsiteX24" fmla="*/ 461303 w 834682"/>
                  <a:gd name="connsiteY24" fmla="*/ 548319 h 554034"/>
                  <a:gd name="connsiteX25" fmla="*/ 814680 w 834682"/>
                  <a:gd name="connsiteY25" fmla="*/ 459737 h 554034"/>
                  <a:gd name="connsiteX26" fmla="*/ 834683 w 834682"/>
                  <a:gd name="connsiteY26" fmla="*/ 441639 h 554034"/>
                  <a:gd name="connsiteX27" fmla="*/ 833730 w 834682"/>
                  <a:gd name="connsiteY27" fmla="*/ 437829 h 554034"/>
                  <a:gd name="connsiteX28" fmla="*/ 435585 w 834682"/>
                  <a:gd name="connsiteY28" fmla="*/ 128267 h 554034"/>
                  <a:gd name="connsiteX29" fmla="*/ 667995 w 834682"/>
                  <a:gd name="connsiteY29" fmla="*/ 37779 h 554034"/>
                  <a:gd name="connsiteX30" fmla="*/ 693713 w 834682"/>
                  <a:gd name="connsiteY30" fmla="*/ 333054 h 554034"/>
                  <a:gd name="connsiteX31" fmla="*/ 435585 w 834682"/>
                  <a:gd name="connsiteY31" fmla="*/ 454022 h 554034"/>
                  <a:gd name="connsiteX32" fmla="*/ 435585 w 834682"/>
                  <a:gd name="connsiteY32" fmla="*/ 128267 h 554034"/>
                  <a:gd name="connsiteX33" fmla="*/ 165075 w 834682"/>
                  <a:gd name="connsiteY33" fmla="*/ 38732 h 554034"/>
                  <a:gd name="connsiteX34" fmla="*/ 397485 w 834682"/>
                  <a:gd name="connsiteY34" fmla="*/ 129219 h 554034"/>
                  <a:gd name="connsiteX35" fmla="*/ 397485 w 834682"/>
                  <a:gd name="connsiteY35" fmla="*/ 454974 h 554034"/>
                  <a:gd name="connsiteX36" fmla="*/ 139358 w 834682"/>
                  <a:gd name="connsiteY36" fmla="*/ 334007 h 554034"/>
                  <a:gd name="connsiteX37" fmla="*/ 165075 w 834682"/>
                  <a:gd name="connsiteY37" fmla="*/ 38732 h 554034"/>
                  <a:gd name="connsiteX38" fmla="*/ 73635 w 834682"/>
                  <a:gd name="connsiteY38" fmla="*/ 391157 h 554034"/>
                  <a:gd name="connsiteX39" fmla="*/ 102210 w 834682"/>
                  <a:gd name="connsiteY39" fmla="*/ 93024 h 554034"/>
                  <a:gd name="connsiteX40" fmla="*/ 122213 w 834682"/>
                  <a:gd name="connsiteY40" fmla="*/ 93977 h 554034"/>
                  <a:gd name="connsiteX41" fmla="*/ 98400 w 834682"/>
                  <a:gd name="connsiteY41" fmla="*/ 366392 h 554034"/>
                  <a:gd name="connsiteX42" fmla="*/ 116498 w 834682"/>
                  <a:gd name="connsiteY42" fmla="*/ 368297 h 554034"/>
                  <a:gd name="connsiteX43" fmla="*/ 391770 w 834682"/>
                  <a:gd name="connsiteY43" fmla="*/ 500694 h 554034"/>
                  <a:gd name="connsiteX44" fmla="*/ 391770 w 834682"/>
                  <a:gd name="connsiteY44" fmla="*/ 500694 h 554034"/>
                  <a:gd name="connsiteX45" fmla="*/ 73635 w 834682"/>
                  <a:gd name="connsiteY45" fmla="*/ 391157 h 554034"/>
                  <a:gd name="connsiteX46" fmla="*/ 441300 w 834682"/>
                  <a:gd name="connsiteY46" fmla="*/ 502599 h 554034"/>
                  <a:gd name="connsiteX47" fmla="*/ 441300 w 834682"/>
                  <a:gd name="connsiteY47" fmla="*/ 502599 h 554034"/>
                  <a:gd name="connsiteX48" fmla="*/ 716573 w 834682"/>
                  <a:gd name="connsiteY48" fmla="*/ 368297 h 554034"/>
                  <a:gd name="connsiteX49" fmla="*/ 734670 w 834682"/>
                  <a:gd name="connsiteY49" fmla="*/ 366392 h 554034"/>
                  <a:gd name="connsiteX50" fmla="*/ 710858 w 834682"/>
                  <a:gd name="connsiteY50" fmla="*/ 93977 h 554034"/>
                  <a:gd name="connsiteX51" fmla="*/ 730860 w 834682"/>
                  <a:gd name="connsiteY51" fmla="*/ 93024 h 554034"/>
                  <a:gd name="connsiteX52" fmla="*/ 759435 w 834682"/>
                  <a:gd name="connsiteY52" fmla="*/ 391157 h 554034"/>
                  <a:gd name="connsiteX53" fmla="*/ 441300 w 834682"/>
                  <a:gd name="connsiteY53" fmla="*/ 502599 h 55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834682" h="554034">
                    <a:moveTo>
                      <a:pt x="833730" y="437829"/>
                    </a:moveTo>
                    <a:lnTo>
                      <a:pt x="805155" y="129219"/>
                    </a:lnTo>
                    <a:cubicBezTo>
                      <a:pt x="804203" y="119694"/>
                      <a:pt x="795630" y="112074"/>
                      <a:pt x="786105" y="112074"/>
                    </a:cubicBezTo>
                    <a:cubicBezTo>
                      <a:pt x="782295" y="112074"/>
                      <a:pt x="776580" y="112074"/>
                      <a:pt x="771818" y="112074"/>
                    </a:cubicBezTo>
                    <a:lnTo>
                      <a:pt x="767055" y="56829"/>
                    </a:lnTo>
                    <a:lnTo>
                      <a:pt x="749910" y="55877"/>
                    </a:lnTo>
                    <a:cubicBezTo>
                      <a:pt x="735623" y="54924"/>
                      <a:pt x="721335" y="55877"/>
                      <a:pt x="708000" y="56829"/>
                    </a:cubicBezTo>
                    <a:lnTo>
                      <a:pt x="703238" y="5394"/>
                    </a:lnTo>
                    <a:lnTo>
                      <a:pt x="688950" y="2537"/>
                    </a:lnTo>
                    <a:cubicBezTo>
                      <a:pt x="588938" y="-9846"/>
                      <a:pt x="488925" y="23492"/>
                      <a:pt x="416535" y="93977"/>
                    </a:cubicBezTo>
                    <a:cubicBezTo>
                      <a:pt x="344145" y="23492"/>
                      <a:pt x="244133" y="-9846"/>
                      <a:pt x="144120" y="2537"/>
                    </a:cubicBezTo>
                    <a:lnTo>
                      <a:pt x="129833" y="5394"/>
                    </a:lnTo>
                    <a:lnTo>
                      <a:pt x="125070" y="56829"/>
                    </a:lnTo>
                    <a:cubicBezTo>
                      <a:pt x="110783" y="55877"/>
                      <a:pt x="97448" y="54924"/>
                      <a:pt x="83160" y="55877"/>
                    </a:cubicBezTo>
                    <a:lnTo>
                      <a:pt x="66968" y="56829"/>
                    </a:lnTo>
                    <a:lnTo>
                      <a:pt x="62205" y="112074"/>
                    </a:lnTo>
                    <a:cubicBezTo>
                      <a:pt x="56490" y="112074"/>
                      <a:pt x="51728" y="112074"/>
                      <a:pt x="47918" y="112074"/>
                    </a:cubicBezTo>
                    <a:cubicBezTo>
                      <a:pt x="38393" y="112074"/>
                      <a:pt x="29820" y="119694"/>
                      <a:pt x="28868" y="129219"/>
                    </a:cubicBezTo>
                    <a:lnTo>
                      <a:pt x="293" y="437829"/>
                    </a:lnTo>
                    <a:cubicBezTo>
                      <a:pt x="-1612" y="448307"/>
                      <a:pt x="6008" y="457832"/>
                      <a:pt x="16485" y="458784"/>
                    </a:cubicBezTo>
                    <a:cubicBezTo>
                      <a:pt x="17438" y="458784"/>
                      <a:pt x="18390" y="458784"/>
                      <a:pt x="19343" y="458784"/>
                    </a:cubicBezTo>
                    <a:cubicBezTo>
                      <a:pt x="77445" y="456879"/>
                      <a:pt x="240323" y="460689"/>
                      <a:pt x="372720" y="547367"/>
                    </a:cubicBezTo>
                    <a:cubicBezTo>
                      <a:pt x="379388" y="551177"/>
                      <a:pt x="386055" y="554034"/>
                      <a:pt x="393675" y="554034"/>
                    </a:cubicBezTo>
                    <a:lnTo>
                      <a:pt x="441300" y="554034"/>
                    </a:lnTo>
                    <a:cubicBezTo>
                      <a:pt x="448920" y="554034"/>
                      <a:pt x="455588" y="552129"/>
                      <a:pt x="461303" y="548319"/>
                    </a:cubicBezTo>
                    <a:cubicBezTo>
                      <a:pt x="600368" y="461642"/>
                      <a:pt x="758483" y="457832"/>
                      <a:pt x="814680" y="459737"/>
                    </a:cubicBezTo>
                    <a:cubicBezTo>
                      <a:pt x="825158" y="459737"/>
                      <a:pt x="833730" y="452117"/>
                      <a:pt x="834683" y="441639"/>
                    </a:cubicBezTo>
                    <a:cubicBezTo>
                      <a:pt x="833730" y="438782"/>
                      <a:pt x="833730" y="438782"/>
                      <a:pt x="833730" y="437829"/>
                    </a:cubicBezTo>
                    <a:close/>
                    <a:moveTo>
                      <a:pt x="435585" y="128267"/>
                    </a:moveTo>
                    <a:cubicBezTo>
                      <a:pt x="496545" y="65402"/>
                      <a:pt x="581318" y="33017"/>
                      <a:pt x="667995" y="37779"/>
                    </a:cubicBezTo>
                    <a:lnTo>
                      <a:pt x="693713" y="333054"/>
                    </a:lnTo>
                    <a:cubicBezTo>
                      <a:pt x="648945" y="341627"/>
                      <a:pt x="532740" y="370202"/>
                      <a:pt x="435585" y="454022"/>
                    </a:cubicBezTo>
                    <a:lnTo>
                      <a:pt x="435585" y="128267"/>
                    </a:lnTo>
                    <a:close/>
                    <a:moveTo>
                      <a:pt x="165075" y="38732"/>
                    </a:moveTo>
                    <a:cubicBezTo>
                      <a:pt x="251753" y="33969"/>
                      <a:pt x="336525" y="66354"/>
                      <a:pt x="397485" y="129219"/>
                    </a:cubicBezTo>
                    <a:lnTo>
                      <a:pt x="397485" y="454974"/>
                    </a:lnTo>
                    <a:cubicBezTo>
                      <a:pt x="300330" y="371154"/>
                      <a:pt x="184125" y="342579"/>
                      <a:pt x="139358" y="334007"/>
                    </a:cubicBezTo>
                    <a:lnTo>
                      <a:pt x="165075" y="38732"/>
                    </a:lnTo>
                    <a:close/>
                    <a:moveTo>
                      <a:pt x="73635" y="391157"/>
                    </a:moveTo>
                    <a:lnTo>
                      <a:pt x="102210" y="93024"/>
                    </a:lnTo>
                    <a:cubicBezTo>
                      <a:pt x="107925" y="93024"/>
                      <a:pt x="114593" y="93977"/>
                      <a:pt x="122213" y="93977"/>
                    </a:cubicBezTo>
                    <a:lnTo>
                      <a:pt x="98400" y="366392"/>
                    </a:lnTo>
                    <a:lnTo>
                      <a:pt x="116498" y="368297"/>
                    </a:lnTo>
                    <a:cubicBezTo>
                      <a:pt x="118403" y="368297"/>
                      <a:pt x="279375" y="389252"/>
                      <a:pt x="391770" y="500694"/>
                    </a:cubicBezTo>
                    <a:lnTo>
                      <a:pt x="391770" y="500694"/>
                    </a:lnTo>
                    <a:cubicBezTo>
                      <a:pt x="266993" y="405444"/>
                      <a:pt x="127928" y="393062"/>
                      <a:pt x="73635" y="391157"/>
                    </a:cubicBezTo>
                    <a:close/>
                    <a:moveTo>
                      <a:pt x="441300" y="502599"/>
                    </a:moveTo>
                    <a:lnTo>
                      <a:pt x="441300" y="502599"/>
                    </a:lnTo>
                    <a:cubicBezTo>
                      <a:pt x="555600" y="390204"/>
                      <a:pt x="715620" y="368297"/>
                      <a:pt x="716573" y="368297"/>
                    </a:cubicBezTo>
                    <a:lnTo>
                      <a:pt x="734670" y="366392"/>
                    </a:lnTo>
                    <a:lnTo>
                      <a:pt x="710858" y="93977"/>
                    </a:lnTo>
                    <a:cubicBezTo>
                      <a:pt x="718478" y="93024"/>
                      <a:pt x="725145" y="93024"/>
                      <a:pt x="730860" y="93024"/>
                    </a:cubicBezTo>
                    <a:lnTo>
                      <a:pt x="759435" y="391157"/>
                    </a:lnTo>
                    <a:cubicBezTo>
                      <a:pt x="705143" y="393062"/>
                      <a:pt x="566078" y="406397"/>
                      <a:pt x="441300" y="50259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A1732270-D339-EE26-AD43-89DB23B9D20B}"/>
                  </a:ext>
                </a:extLst>
              </p:cNvPr>
              <p:cNvSpPr txBox="1"/>
              <p:nvPr/>
            </p:nvSpPr>
            <p:spPr>
              <a:xfrm>
                <a:off x="7010400" y="3350916"/>
                <a:ext cx="2057400" cy="457200"/>
              </a:xfrm>
              <a:prstGeom prst="trapezoid">
                <a:avLst>
                  <a:gd name="adj" fmla="val 35969"/>
                </a:avLst>
              </a:prstGeom>
              <a:solidFill>
                <a:schemeClr val="accent3"/>
              </a:solidFill>
            </p:spPr>
            <p:txBody>
              <a:bodyPr wrap="square" lIns="0" tIns="91440" rIns="0" bIns="91440" rtlCol="0" anchor="ctr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bg1"/>
                    </a:solidFill>
                  </a:rPr>
                  <a:t>Publishing</a:t>
                </a:r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214FD78F-1B3B-13A8-3280-20C56F441252}"/>
                </a:ext>
              </a:extLst>
            </p:cNvPr>
            <p:cNvSpPr txBox="1"/>
            <p:nvPr/>
          </p:nvSpPr>
          <p:spPr>
            <a:xfrm>
              <a:off x="7074408" y="3882027"/>
              <a:ext cx="2057400" cy="124649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accent3"/>
              </a:solidFill>
            </a:ln>
          </p:spPr>
          <p:txBody>
            <a:bodyPr wrap="square" lIns="91440" tIns="182880" rIns="0" bIns="182880" rtlCol="0">
              <a:spAutoFit/>
            </a:bodyPr>
            <a:lstStyle/>
            <a:p>
              <a:pPr marL="171450" indent="-171450">
                <a:spcAft>
                  <a:spcPts val="900"/>
                </a:spcAft>
                <a:buClr>
                  <a:schemeClr val="accent3"/>
                </a:buClr>
                <a:buFont typeface="Helvetica" pitchFamily="2" charset="0"/>
                <a:buChar char="●"/>
              </a:pPr>
              <a:r>
                <a:rPr lang="en-US" sz="1400" dirty="0">
                  <a:solidFill>
                    <a:schemeClr val="accent1"/>
                  </a:solidFill>
                </a:rPr>
                <a:t>Background Research</a:t>
              </a:r>
            </a:p>
            <a:p>
              <a:pPr marL="171450" indent="-171450">
                <a:spcAft>
                  <a:spcPts val="900"/>
                </a:spcAft>
                <a:buClr>
                  <a:schemeClr val="accent3"/>
                </a:buClr>
                <a:buFont typeface="Helvetica" pitchFamily="2" charset="0"/>
                <a:buChar char="●"/>
              </a:pPr>
              <a:r>
                <a:rPr lang="en-US" sz="1400" dirty="0">
                  <a:solidFill>
                    <a:schemeClr val="accent1"/>
                  </a:solidFill>
                </a:rPr>
                <a:t>Content Creation</a:t>
              </a:r>
            </a:p>
            <a:p>
              <a:pPr marL="171450" indent="-171450">
                <a:spcAft>
                  <a:spcPts val="900"/>
                </a:spcAft>
                <a:buClr>
                  <a:schemeClr val="accent3"/>
                </a:buClr>
                <a:buFont typeface="Helvetica" pitchFamily="2" charset="0"/>
                <a:buChar char="●"/>
              </a:pPr>
              <a:r>
                <a:rPr lang="en-US" sz="1400" dirty="0">
                  <a:solidFill>
                    <a:schemeClr val="accent1"/>
                  </a:solidFill>
                </a:rPr>
                <a:t>Proofreading/Editing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8912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17436F8-4C3E-4BFA-B2F9-BC26FB017A8D}"/>
              </a:ext>
            </a:extLst>
          </p:cNvPr>
          <p:cNvGrpSpPr/>
          <p:nvPr/>
        </p:nvGrpSpPr>
        <p:grpSpPr>
          <a:xfrm>
            <a:off x="3164189" y="2514600"/>
            <a:ext cx="5866944" cy="3410713"/>
            <a:chOff x="3164189" y="2514600"/>
            <a:chExt cx="5866944" cy="341071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0C2E6F0-26C9-AD79-496B-12E5D6B7C8BD}"/>
                </a:ext>
              </a:extLst>
            </p:cNvPr>
            <p:cNvSpPr/>
            <p:nvPr/>
          </p:nvSpPr>
          <p:spPr>
            <a:xfrm>
              <a:off x="6105053" y="2514600"/>
              <a:ext cx="2926080" cy="341071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6EC7C22-1D25-B0F5-6BD0-BC88F450BE4A}"/>
                </a:ext>
              </a:extLst>
            </p:cNvPr>
            <p:cNvSpPr/>
            <p:nvPr/>
          </p:nvSpPr>
          <p:spPr>
            <a:xfrm>
              <a:off x="3164189" y="2514601"/>
              <a:ext cx="2926080" cy="341071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7662F6A-51F0-929C-C3DD-3DCBFB1DF028}"/>
              </a:ext>
            </a:extLst>
          </p:cNvPr>
          <p:cNvSpPr txBox="1"/>
          <p:nvPr/>
        </p:nvSpPr>
        <p:spPr>
          <a:xfrm>
            <a:off x="711200" y="1062706"/>
            <a:ext cx="107696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3754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3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Conversational AI Agents vs Chatbots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C92AA7-F5B9-A4AF-5184-8806FC8D99B2}"/>
              </a:ext>
            </a:extLst>
          </p:cNvPr>
          <p:cNvSpPr txBox="1"/>
          <p:nvPr/>
        </p:nvSpPr>
        <p:spPr>
          <a:xfrm>
            <a:off x="711200" y="1597223"/>
            <a:ext cx="107696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3754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3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Despite </a:t>
            </a:r>
            <a:r>
              <a:rPr lang="en-US" sz="2000" dirty="0">
                <a:solidFill>
                  <a:srgbClr val="002366"/>
                </a:solidFill>
                <a:latin typeface="Arial" panose="020B0604020202020204"/>
              </a:rPr>
              <a:t>Often Being Conflated,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3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They’re Not The Same!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785E43C-E77A-A486-77D7-16059B27A41D}"/>
              </a:ext>
            </a:extLst>
          </p:cNvPr>
          <p:cNvSpPr txBox="1"/>
          <p:nvPr/>
        </p:nvSpPr>
        <p:spPr>
          <a:xfrm>
            <a:off x="3254718" y="2822904"/>
            <a:ext cx="2834640" cy="2862322"/>
          </a:xfrm>
          <a:prstGeom prst="rect">
            <a:avLst/>
          </a:prstGeom>
          <a:noFill/>
        </p:spPr>
        <p:txBody>
          <a:bodyPr wrap="square" lIns="0" tIns="0" rIns="274320" bIns="0" rtlCol="0">
            <a:spAutoFit/>
          </a:bodyPr>
          <a:lstStyle/>
          <a:p>
            <a:pPr marR="0" lvl="0" algn="r" defTabSz="13754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BE10"/>
              </a:buClr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Interact primarily through spoken language</a:t>
            </a:r>
          </a:p>
          <a:p>
            <a:pPr marR="0" lvl="0" algn="r" defTabSz="13754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BE10"/>
              </a:buClr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Understand and generate speech like a human</a:t>
            </a:r>
          </a:p>
          <a:p>
            <a:pPr marR="0" lvl="0" algn="r" defTabSz="13754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BE10"/>
              </a:buClr>
              <a:buSzTx/>
              <a:tabLst/>
              <a:defRPr/>
            </a:pPr>
            <a:r>
              <a:rPr lang="en-US" sz="1400" dirty="0">
                <a:solidFill>
                  <a:schemeClr val="bg2"/>
                </a:solidFill>
                <a:latin typeface="Arial" panose="020B0604020202020204"/>
              </a:rPr>
              <a:t>Able to interpret context, inference and intent</a:t>
            </a:r>
          </a:p>
          <a:p>
            <a:pPr marR="0" lvl="0" algn="r" defTabSz="13754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BE10"/>
              </a:buClr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Not scripted</a:t>
            </a:r>
          </a:p>
          <a:p>
            <a:pPr marR="0" lvl="0" algn="r" defTabSz="13754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BE10"/>
              </a:buClr>
              <a:buSzTx/>
              <a:tabLst/>
              <a:defRPr/>
            </a:pPr>
            <a:r>
              <a:rPr lang="en-US" sz="1400" dirty="0">
                <a:solidFill>
                  <a:schemeClr val="bg2"/>
                </a:solidFill>
                <a:latin typeface="Arial" panose="020B0604020202020204"/>
              </a:rPr>
              <a:t>Not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reliant on pattern matching to knowledgebase</a:t>
            </a:r>
          </a:p>
        </p:txBody>
      </p:sp>
      <p:pic>
        <p:nvPicPr>
          <p:cNvPr id="4" name="Picture 3" descr="A yellow outline of a head with a brain and a chip in the middle&#10;&#10;Description automatically generated">
            <a:extLst>
              <a:ext uri="{FF2B5EF4-FFF2-40B4-BE49-F238E27FC236}">
                <a16:creationId xmlns:a16="http://schemas.microsoft.com/office/drawing/2014/main" id="{DDC18A26-CE0C-54EE-AA65-FFD00804A2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03" t="-947" r="50830" b="947"/>
          <a:stretch/>
        </p:blipFill>
        <p:spPr>
          <a:xfrm>
            <a:off x="868809" y="2865826"/>
            <a:ext cx="2048963" cy="235315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4618416-9DFA-06D1-4C46-3C8101D13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7959" y="2936312"/>
            <a:ext cx="2162841" cy="216284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74236C0-E06B-1063-85CD-B2505A0FC55C}"/>
              </a:ext>
            </a:extLst>
          </p:cNvPr>
          <p:cNvSpPr txBox="1"/>
          <p:nvPr/>
        </p:nvSpPr>
        <p:spPr>
          <a:xfrm>
            <a:off x="6098411" y="2822903"/>
            <a:ext cx="2834640" cy="2862322"/>
          </a:xfrm>
          <a:prstGeom prst="rect">
            <a:avLst/>
          </a:prstGeom>
          <a:noFill/>
        </p:spPr>
        <p:txBody>
          <a:bodyPr wrap="square" lIns="274320" tIns="0" rIns="0" bIns="0" rtlCol="0">
            <a:spAutoFit/>
          </a:bodyPr>
          <a:lstStyle/>
          <a:p>
            <a:pPr marR="0" lvl="0" algn="l" defTabSz="13754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BE10"/>
              </a:buClr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Interact primarily through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tex</a:t>
            </a:r>
            <a:r>
              <a:rPr lang="en-US" sz="1400" dirty="0">
                <a:solidFill>
                  <a:schemeClr val="bg2"/>
                </a:solidFill>
                <a:latin typeface="Arial" panose="020B0604020202020204"/>
              </a:rPr>
              <a:t>t-based communication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l" defTabSz="13754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BE10"/>
              </a:buClr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 not understand nor generate speech like a human</a:t>
            </a:r>
          </a:p>
          <a:p>
            <a:pPr marR="0" lvl="0" algn="l" defTabSz="13754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BE10"/>
              </a:buClr>
              <a:buSzTx/>
              <a:tabLst/>
              <a:defRPr/>
            </a:pPr>
            <a:r>
              <a:rPr lang="en-US" sz="1400" dirty="0">
                <a:solidFill>
                  <a:schemeClr val="bg2"/>
                </a:solidFill>
                <a:latin typeface="Arial" panose="020B0604020202020204"/>
              </a:rPr>
              <a:t>Unable to interpret context, inference and intent</a:t>
            </a:r>
          </a:p>
          <a:p>
            <a:pPr marR="0" lvl="0" algn="l" defTabSz="13754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BE10"/>
              </a:buClr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Heavily scripted</a:t>
            </a:r>
          </a:p>
          <a:p>
            <a:pPr marR="0" lvl="0" algn="l" defTabSz="13754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BE10"/>
              </a:buClr>
              <a:buSzTx/>
              <a:tabLst/>
              <a:defRPr/>
            </a:pPr>
            <a:r>
              <a:rPr lang="en-US" sz="1400" dirty="0">
                <a:solidFill>
                  <a:schemeClr val="bg2"/>
                </a:solidFill>
                <a:latin typeface="Arial" panose="020B0604020202020204"/>
              </a:rPr>
              <a:t>Reliant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pattern matching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knowledgebase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BAE9641-A4A4-C84A-8ED6-574FAFB1091D}"/>
              </a:ext>
            </a:extLst>
          </p:cNvPr>
          <p:cNvCxnSpPr>
            <a:cxnSpLocks/>
          </p:cNvCxnSpPr>
          <p:nvPr/>
        </p:nvCxnSpPr>
        <p:spPr>
          <a:xfrm>
            <a:off x="3347523" y="3383986"/>
            <a:ext cx="54864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3018672-4270-7100-6154-6BA4782D00EA}"/>
              </a:ext>
            </a:extLst>
          </p:cNvPr>
          <p:cNvCxnSpPr>
            <a:cxnSpLocks/>
          </p:cNvCxnSpPr>
          <p:nvPr/>
        </p:nvCxnSpPr>
        <p:spPr>
          <a:xfrm>
            <a:off x="3347523" y="4024066"/>
            <a:ext cx="54864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1B72622-B47A-CDE7-2376-CD7C3656DAF2}"/>
              </a:ext>
            </a:extLst>
          </p:cNvPr>
          <p:cNvCxnSpPr>
            <a:cxnSpLocks/>
          </p:cNvCxnSpPr>
          <p:nvPr/>
        </p:nvCxnSpPr>
        <p:spPr>
          <a:xfrm>
            <a:off x="3347523" y="4664146"/>
            <a:ext cx="54864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4C5FFB6-2D1E-33C8-771B-FFAFAC1C29C6}"/>
              </a:ext>
            </a:extLst>
          </p:cNvPr>
          <p:cNvCxnSpPr>
            <a:cxnSpLocks/>
          </p:cNvCxnSpPr>
          <p:nvPr/>
        </p:nvCxnSpPr>
        <p:spPr>
          <a:xfrm>
            <a:off x="3347523" y="5123823"/>
            <a:ext cx="54864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514EADC6-6159-F881-105A-B8C9C3DB5DA0}"/>
              </a:ext>
            </a:extLst>
          </p:cNvPr>
          <p:cNvGrpSpPr/>
          <p:nvPr/>
        </p:nvGrpSpPr>
        <p:grpSpPr>
          <a:xfrm>
            <a:off x="1369028" y="2514600"/>
            <a:ext cx="9457705" cy="3657600"/>
            <a:chOff x="1213343" y="2386237"/>
            <a:chExt cx="9457705" cy="3291841"/>
          </a:xfrm>
          <a:solidFill>
            <a:schemeClr val="accent5"/>
          </a:solidFill>
        </p:grpSpPr>
        <p:sp>
          <p:nvSpPr>
            <p:cNvPr id="7" name="Arrow: Bent-Up 6">
              <a:extLst>
                <a:ext uri="{FF2B5EF4-FFF2-40B4-BE49-F238E27FC236}">
                  <a16:creationId xmlns:a16="http://schemas.microsoft.com/office/drawing/2014/main" id="{01F4E323-D885-BDAA-D5C1-7641FB491ED0}"/>
                </a:ext>
              </a:extLst>
            </p:cNvPr>
            <p:cNvSpPr/>
            <p:nvPr/>
          </p:nvSpPr>
          <p:spPr>
            <a:xfrm rot="16200000" flipH="1">
              <a:off x="1944863" y="1654717"/>
              <a:ext cx="3291840" cy="4754880"/>
            </a:xfrm>
            <a:prstGeom prst="bentUpArrow">
              <a:avLst>
                <a:gd name="adj1" fmla="val 1917"/>
                <a:gd name="adj2" fmla="val 6254"/>
                <a:gd name="adj3" fmla="val 25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row: Bent-Up 7">
              <a:extLst>
                <a:ext uri="{FF2B5EF4-FFF2-40B4-BE49-F238E27FC236}">
                  <a16:creationId xmlns:a16="http://schemas.microsoft.com/office/drawing/2014/main" id="{9331CFA8-0EC9-614C-A1DB-3B844519A139}"/>
                </a:ext>
              </a:extLst>
            </p:cNvPr>
            <p:cNvSpPr/>
            <p:nvPr/>
          </p:nvSpPr>
          <p:spPr>
            <a:xfrm rot="5400000">
              <a:off x="6647688" y="1654718"/>
              <a:ext cx="3291840" cy="4754880"/>
            </a:xfrm>
            <a:prstGeom prst="bentUpArrow">
              <a:avLst>
                <a:gd name="adj1" fmla="val 1917"/>
                <a:gd name="adj2" fmla="val 6254"/>
                <a:gd name="adj3" fmla="val 25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76983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4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002366"/>
      </a:accent1>
      <a:accent2>
        <a:srgbClr val="31BFAD"/>
      </a:accent2>
      <a:accent3>
        <a:srgbClr val="1C75BC"/>
      </a:accent3>
      <a:accent4>
        <a:srgbClr val="FFBE10"/>
      </a:accent4>
      <a:accent5>
        <a:srgbClr val="BE382C"/>
      </a:accent5>
      <a:accent6>
        <a:srgbClr val="633247"/>
      </a:accent6>
      <a:hlink>
        <a:srgbClr val="FFFFFF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49437</TotalTime>
  <Words>809</Words>
  <Application>Microsoft Office PowerPoint</Application>
  <PresentationFormat>Widescreen</PresentationFormat>
  <Paragraphs>145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Helvetica</vt:lpstr>
      <vt:lpstr>Book Antiqua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dfdfdfdfd</dc:title>
  <dc:creator>joye@outbound.ai</dc:creator>
  <cp:lastModifiedBy>Joy Efron</cp:lastModifiedBy>
  <cp:revision>9345</cp:revision>
  <dcterms:created xsi:type="dcterms:W3CDTF">2014-09-03T19:30:44Z</dcterms:created>
  <dcterms:modified xsi:type="dcterms:W3CDTF">2023-08-25T15:28:11Z</dcterms:modified>
</cp:coreProperties>
</file>