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Slab"/>
      <p:regular r:id="rId29"/>
      <p:bold r:id="rId30"/>
    </p:embeddedFont>
    <p:embeddedFont>
      <p:font typeface="Roboto"/>
      <p:regular r:id="rId31"/>
      <p:bold r:id="rId32"/>
      <p:italic r:id="rId33"/>
      <p:boldItalic r:id="rId34"/>
    </p:embeddedFont>
    <p:embeddedFont>
      <p:font typeface="Roboto Medium"/>
      <p:regular r:id="rId35"/>
      <p:bold r:id="rId36"/>
      <p:italic r:id="rId37"/>
      <p:boldItalic r:id="rId38"/>
    </p:embeddedFont>
    <p:embeddedFont>
      <p:font typeface="Roboto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20" Type="http://schemas.openxmlformats.org/officeDocument/2006/relationships/slide" Target="slides/slide15.xml"/><Relationship Id="rId42" Type="http://schemas.openxmlformats.org/officeDocument/2006/relationships/font" Target="fonts/RobotoLight-boldItalic.fntdata"/><Relationship Id="rId41" Type="http://schemas.openxmlformats.org/officeDocument/2006/relationships/font" Target="fonts/RobotoLight-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RobotoSlab-bold.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schemas.openxmlformats.org/officeDocument/2006/relationships/font" Target="fonts/RobotoLight-regular.fnt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901c0b8d4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901c0b8d4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7f3372327_0_1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7f3372327_0_1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8a98109f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8a98109f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PICTURES - </a:t>
            </a:r>
            <a:r>
              <a:rPr lang="en"/>
              <a:t>angry</a:t>
            </a:r>
            <a:r>
              <a:rPr lang="en"/>
              <a:t> customer and business (scrooge hugging money bag)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7901c0b8d4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7901c0b8d4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901c0b8d4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901c0b8d4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STOP THINKING YOU CAN JUST USE CHATGPT FOR BUSINESS PURPOSES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7f3372327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7f3372327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8bbb78053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8bbb78053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 </a:t>
            </a:r>
            <a:r>
              <a:rPr lang="en" sz="1200">
                <a:solidFill>
                  <a:schemeClr val="dk1"/>
                </a:solidFill>
                <a:latin typeface="Roboto Light"/>
                <a:ea typeface="Roboto Light"/>
                <a:cs typeface="Roboto Light"/>
                <a:sym typeface="Roboto Light"/>
              </a:rPr>
              <a:t>There is documented discrimination against African Americans in healthcare, in such instances as pain management. An AI model trained with existing data to predict painkiller dosages would inherently recommend lower dosage for African American patients, thus perpetuating and even strengthening the systemic bias already existent in the data.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2a. Epidemiological data on coronavirii would have shown a relatively low mortality rate…until 2020. An AI model trained on historical data on the mortality rate of coronavirii may underpredict the likelihood that future coronavirii could kill, based on its subjective rarity</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3. Performance degrades over time</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3a. Data drift - input data does not align with data model was trained on</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rPr lang="en" sz="1200">
                <a:solidFill>
                  <a:schemeClr val="dk1"/>
                </a:solidFill>
                <a:latin typeface="Roboto Light"/>
                <a:ea typeface="Roboto Light"/>
                <a:cs typeface="Roboto Light"/>
                <a:sym typeface="Roboto Light"/>
              </a:rPr>
              <a:t>3b. Concept drift - data the model was trained on is out of alignment with the world; housing prices, spam checkers, epidemiology post-pandemic</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7f3372327_0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7f3372327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also non-generative models, i.e. discriminative models.</a:t>
            </a:r>
            <a:endParaRPr/>
          </a:p>
          <a:p>
            <a:pPr indent="0" lvl="0" marL="0" rtl="0" algn="l">
              <a:spcBef>
                <a:spcPts val="0"/>
              </a:spcBef>
              <a:spcAft>
                <a:spcPts val="0"/>
              </a:spcAft>
              <a:buNone/>
            </a:pPr>
            <a:r>
              <a:rPr lang="en"/>
              <a:t>Buoy Health, random forest model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901c0b8d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901c0b8d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 Ad Algorithm, which is a linear predictive model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901c0b8d4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901c0b8d4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splitting for data extraction</a:t>
            </a:r>
            <a:endParaRPr/>
          </a:p>
          <a:p>
            <a:pPr indent="0" lvl="0" marL="0" rtl="0" algn="l">
              <a:spcBef>
                <a:spcPts val="0"/>
              </a:spcBef>
              <a:spcAft>
                <a:spcPts val="0"/>
              </a:spcAft>
              <a:buNone/>
            </a:pPr>
            <a:r>
              <a:rPr lang="en"/>
              <a:t>Chaining models</a:t>
            </a:r>
            <a:endParaRPr/>
          </a:p>
          <a:p>
            <a:pPr indent="0" lvl="0" marL="0" rtl="0" algn="l">
              <a:spcBef>
                <a:spcPts val="0"/>
              </a:spcBef>
              <a:spcAft>
                <a:spcPts val="0"/>
              </a:spcAft>
              <a:buNone/>
            </a:pPr>
            <a:r>
              <a:rPr lang="en"/>
              <a:t>Analytics!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901c0b8d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7901c0b8d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STOP THINKING YOU CAN JUST USE CHATGPT FOR BUSINESS PURPOSES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78bbb78053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78bbb78053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STOP THINKING YOU CAN JUST USE CHATGPT FOR BUSINESS PURPOSES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7901c0b8d4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7901c0b8d4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8a98109f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78a98109f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8005bfbf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78005bfb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traditional NLP products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ANimations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77f33723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77f337232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ChatGPT 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8005bfb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8005bfb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assuming we’ve all seen this tool before.</a:t>
            </a:r>
            <a:endParaRPr/>
          </a:p>
          <a:p>
            <a:pPr indent="0" lvl="0" marL="0" rtl="0" algn="l">
              <a:spcBef>
                <a:spcPts val="0"/>
              </a:spcBef>
              <a:spcAft>
                <a:spcPts val="0"/>
              </a:spcAft>
              <a:buNone/>
            </a:pPr>
            <a:r>
              <a:rPr lang="en"/>
              <a:t>How many of you work at </a:t>
            </a:r>
            <a:r>
              <a:rPr lang="en"/>
              <a:t>companies that are discussing making this part of your product strategy?</a:t>
            </a:r>
            <a:endParaRPr/>
          </a:p>
          <a:p>
            <a:pPr indent="0" lvl="0" marL="0" rtl="0" algn="l">
              <a:spcBef>
                <a:spcPts val="0"/>
              </a:spcBef>
              <a:spcAft>
                <a:spcPts val="0"/>
              </a:spcAft>
              <a:buNone/>
            </a:pPr>
            <a:r>
              <a:rPr lang="en"/>
              <a:t>How many of you think that’s a great idea?</a:t>
            </a:r>
            <a:endParaRPr/>
          </a:p>
          <a:p>
            <a:pPr indent="0" lvl="0" marL="0" rtl="0" algn="l">
              <a:spcBef>
                <a:spcPts val="0"/>
              </a:spcBef>
              <a:spcAft>
                <a:spcPts val="0"/>
              </a:spcAft>
              <a:buNone/>
            </a:pPr>
            <a:r>
              <a:rPr lang="en"/>
              <a:t>When we look at this, we see a product that OpenAI has put together for one single purpose: to train their AI models. Because that is their main goal, they don’t have to care about the things most other businesses do: repeatability, reportability, transparency, etc. Everything here, from the pre-programmed stochasticity (randomness - OpenAI calls this “temperature”) to the opacity of the training and model responses, is all in service of their models.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901c0b8d4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7901c0b8d4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901c0b8d4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901c0b8d4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901c0b8d4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901c0b8d4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7f3372327_0_1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7f3372327_0_1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 vectors - means it’s GREAT at composing text based content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901c0b8d4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901c0b8d4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7f3372327_0_1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77f3372327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Cut this apart into animations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slide v2">
  <p:cSld name="TITLE_1_2_1">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nvSpPr>
        <p:spPr>
          <a:xfrm>
            <a:off x="8675663" y="190500"/>
            <a:ext cx="230700" cy="123900"/>
          </a:xfrm>
          <a:prstGeom prst="rect">
            <a:avLst/>
          </a:prstGeom>
          <a:noFill/>
          <a:ln>
            <a:noFill/>
          </a:ln>
        </p:spPr>
        <p:txBody>
          <a:bodyPr anchorCtr="0" anchor="t" bIns="19050" lIns="19050" spcFirstLastPara="1" rIns="19050" wrap="square" tIns="19050">
            <a:noAutofit/>
          </a:bodyPr>
          <a:lstStyle/>
          <a:p>
            <a:pPr indent="0" lvl="0" marL="0" rtl="0" algn="r">
              <a:spcBef>
                <a:spcPts val="0"/>
              </a:spcBef>
              <a:spcAft>
                <a:spcPts val="0"/>
              </a:spcAft>
              <a:buNone/>
            </a:pPr>
            <a:fld id="{00000000-1234-1234-1234-123412341234}" type="slidenum">
              <a:rPr lang="en" sz="500">
                <a:solidFill>
                  <a:srgbClr val="233746"/>
                </a:solidFill>
                <a:latin typeface="Roboto"/>
                <a:ea typeface="Roboto"/>
                <a:cs typeface="Roboto"/>
                <a:sym typeface="Roboto"/>
              </a:rPr>
              <a:t>‹#›</a:t>
            </a:fld>
            <a:endParaRPr sz="500">
              <a:solidFill>
                <a:srgbClr val="233746"/>
              </a:solidFill>
              <a:latin typeface="Roboto"/>
              <a:ea typeface="Roboto"/>
              <a:cs typeface="Roboto"/>
              <a:sym typeface="Roboto"/>
            </a:endParaRPr>
          </a:p>
        </p:txBody>
      </p:sp>
      <p:sp>
        <p:nvSpPr>
          <p:cNvPr id="52" name="Google Shape;52;p13"/>
          <p:cNvSpPr txBox="1"/>
          <p:nvPr/>
        </p:nvSpPr>
        <p:spPr>
          <a:xfrm>
            <a:off x="161900" y="161925"/>
            <a:ext cx="775800" cy="2055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Clr>
                <a:srgbClr val="FFFFFF"/>
              </a:buClr>
              <a:buSzPts val="500"/>
              <a:buFont typeface="Arial"/>
              <a:buNone/>
            </a:pPr>
            <a:r>
              <a:rPr lang="en" sz="500">
                <a:solidFill>
                  <a:srgbClr val="233746"/>
                </a:solidFill>
                <a:latin typeface="Roboto Medium"/>
                <a:ea typeface="Roboto Medium"/>
                <a:cs typeface="Roboto Medium"/>
                <a:sym typeface="Roboto Medium"/>
              </a:rPr>
              <a:t>HiRoad</a:t>
            </a:r>
            <a:endParaRPr sz="500">
              <a:solidFill>
                <a:srgbClr val="233746"/>
              </a:solidFill>
              <a:latin typeface="Roboto Medium"/>
              <a:ea typeface="Roboto Medium"/>
              <a:cs typeface="Roboto Medium"/>
              <a:sym typeface="Roboto Medium"/>
            </a:endParaRPr>
          </a:p>
        </p:txBody>
      </p:sp>
      <p:sp>
        <p:nvSpPr>
          <p:cNvPr id="53" name="Google Shape;53;p13"/>
          <p:cNvSpPr txBox="1"/>
          <p:nvPr/>
        </p:nvSpPr>
        <p:spPr>
          <a:xfrm>
            <a:off x="1905050" y="161925"/>
            <a:ext cx="1524000" cy="2055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Clr>
                <a:srgbClr val="FFFFFF"/>
              </a:buClr>
              <a:buSzPts val="500"/>
              <a:buFont typeface="Arial"/>
              <a:buNone/>
            </a:pPr>
            <a:r>
              <a:rPr b="1" lang="en" sz="500">
                <a:solidFill>
                  <a:srgbClr val="233746"/>
                </a:solidFill>
                <a:latin typeface="Roboto"/>
                <a:ea typeface="Roboto"/>
                <a:cs typeface="Roboto"/>
                <a:sym typeface="Roboto"/>
              </a:rPr>
              <a:t>HiRoad trade secret information</a:t>
            </a:r>
            <a:br>
              <a:rPr b="1" lang="en" sz="500">
                <a:solidFill>
                  <a:srgbClr val="233746"/>
                </a:solidFill>
                <a:latin typeface="Roboto"/>
                <a:ea typeface="Roboto"/>
                <a:cs typeface="Roboto"/>
                <a:sym typeface="Roboto"/>
              </a:rPr>
            </a:br>
            <a:r>
              <a:rPr lang="en" sz="500">
                <a:solidFill>
                  <a:srgbClr val="233746"/>
                </a:solidFill>
                <a:latin typeface="Roboto Light"/>
                <a:ea typeface="Roboto Light"/>
                <a:cs typeface="Roboto Light"/>
                <a:sym typeface="Roboto Light"/>
              </a:rPr>
              <a:t>Distribution on a business need-to-know basis only.</a:t>
            </a:r>
            <a:endParaRPr b="1" sz="500">
              <a:solidFill>
                <a:srgbClr val="233746"/>
              </a:solidFill>
              <a:latin typeface="Roboto"/>
              <a:ea typeface="Roboto"/>
              <a:cs typeface="Roboto"/>
              <a:sym typeface="Roboto"/>
            </a:endParaRPr>
          </a:p>
          <a:p>
            <a:pPr indent="0" lvl="0" marL="0" marR="0" rtl="0" algn="l">
              <a:lnSpc>
                <a:spcPct val="115000"/>
              </a:lnSpc>
              <a:spcBef>
                <a:spcPts val="0"/>
              </a:spcBef>
              <a:spcAft>
                <a:spcPts val="0"/>
              </a:spcAft>
              <a:buClr>
                <a:srgbClr val="FFFFFF"/>
              </a:buClr>
              <a:buSzPts val="500"/>
              <a:buFont typeface="Arial"/>
              <a:buNone/>
            </a:pPr>
            <a:r>
              <a:t/>
            </a:r>
            <a:endParaRPr b="1" sz="500">
              <a:solidFill>
                <a:srgbClr val="233746"/>
              </a:solidFill>
              <a:latin typeface="Roboto"/>
              <a:ea typeface="Roboto"/>
              <a:cs typeface="Roboto"/>
              <a:sym typeface="Roboto"/>
            </a:endParaRPr>
          </a:p>
        </p:txBody>
      </p:sp>
      <p:sp>
        <p:nvSpPr>
          <p:cNvPr id="54" name="Google Shape;54;p13"/>
          <p:cNvSpPr txBox="1"/>
          <p:nvPr>
            <p:ph idx="1" type="subTitle"/>
          </p:nvPr>
        </p:nvSpPr>
        <p:spPr>
          <a:xfrm>
            <a:off x="945750" y="161925"/>
            <a:ext cx="815400" cy="201300"/>
          </a:xfrm>
          <a:prstGeom prst="rect">
            <a:avLst/>
          </a:prstGeom>
        </p:spPr>
        <p:txBody>
          <a:bodyPr anchorCtr="0" anchor="t" bIns="18275" lIns="18275" spcFirstLastPara="1" rIns="18275" wrap="square" tIns="18275">
            <a:normAutofit/>
          </a:bodyPr>
          <a:lstStyle>
            <a:lvl1pPr indent="0" lvl="0" marL="0" marR="0" rtl="0" algn="l">
              <a:lnSpc>
                <a:spcPct val="115000"/>
              </a:lnSpc>
              <a:spcBef>
                <a:spcPts val="0"/>
              </a:spcBef>
              <a:spcAft>
                <a:spcPts val="0"/>
              </a:spcAft>
              <a:buNone/>
              <a:defRPr sz="500">
                <a:solidFill>
                  <a:srgbClr val="233746"/>
                </a:solidFill>
                <a:latin typeface="Roboto Medium"/>
                <a:ea typeface="Roboto Medium"/>
                <a:cs typeface="Roboto Medium"/>
                <a:sym typeface="Roboto Medium"/>
              </a:defRPr>
            </a:lvl1pPr>
            <a:lvl2pPr lvl="1" rtl="0" algn="ctr">
              <a:lnSpc>
                <a:spcPct val="100000"/>
              </a:lnSpc>
              <a:spcBef>
                <a:spcPts val="0"/>
              </a:spcBef>
              <a:spcAft>
                <a:spcPts val="0"/>
              </a:spcAft>
              <a:buClr>
                <a:srgbClr val="233746"/>
              </a:buClr>
              <a:buSzPts val="2800"/>
              <a:buNone/>
              <a:defRPr sz="2800">
                <a:solidFill>
                  <a:srgbClr val="233746"/>
                </a:solidFill>
              </a:defRPr>
            </a:lvl2pPr>
            <a:lvl3pPr lvl="2" rtl="0" algn="ctr">
              <a:lnSpc>
                <a:spcPct val="100000"/>
              </a:lnSpc>
              <a:spcBef>
                <a:spcPts val="0"/>
              </a:spcBef>
              <a:spcAft>
                <a:spcPts val="0"/>
              </a:spcAft>
              <a:buClr>
                <a:srgbClr val="233746"/>
              </a:buClr>
              <a:buSzPts val="2800"/>
              <a:buNone/>
              <a:defRPr sz="2800">
                <a:solidFill>
                  <a:srgbClr val="233746"/>
                </a:solidFill>
              </a:defRPr>
            </a:lvl3pPr>
            <a:lvl4pPr lvl="3" rtl="0" algn="ctr">
              <a:lnSpc>
                <a:spcPct val="100000"/>
              </a:lnSpc>
              <a:spcBef>
                <a:spcPts val="0"/>
              </a:spcBef>
              <a:spcAft>
                <a:spcPts val="0"/>
              </a:spcAft>
              <a:buClr>
                <a:srgbClr val="233746"/>
              </a:buClr>
              <a:buSzPts val="2800"/>
              <a:buNone/>
              <a:defRPr sz="2800">
                <a:solidFill>
                  <a:srgbClr val="233746"/>
                </a:solidFill>
              </a:defRPr>
            </a:lvl4pPr>
            <a:lvl5pPr lvl="4" rtl="0" algn="ctr">
              <a:lnSpc>
                <a:spcPct val="100000"/>
              </a:lnSpc>
              <a:spcBef>
                <a:spcPts val="0"/>
              </a:spcBef>
              <a:spcAft>
                <a:spcPts val="0"/>
              </a:spcAft>
              <a:buClr>
                <a:srgbClr val="233746"/>
              </a:buClr>
              <a:buSzPts val="2800"/>
              <a:buNone/>
              <a:defRPr sz="2800">
                <a:solidFill>
                  <a:srgbClr val="233746"/>
                </a:solidFill>
              </a:defRPr>
            </a:lvl5pPr>
            <a:lvl6pPr lvl="5" rtl="0" algn="ctr">
              <a:lnSpc>
                <a:spcPct val="100000"/>
              </a:lnSpc>
              <a:spcBef>
                <a:spcPts val="0"/>
              </a:spcBef>
              <a:spcAft>
                <a:spcPts val="0"/>
              </a:spcAft>
              <a:buClr>
                <a:srgbClr val="233746"/>
              </a:buClr>
              <a:buSzPts val="2800"/>
              <a:buNone/>
              <a:defRPr sz="2800">
                <a:solidFill>
                  <a:srgbClr val="233746"/>
                </a:solidFill>
              </a:defRPr>
            </a:lvl6pPr>
            <a:lvl7pPr lvl="6" rtl="0" algn="ctr">
              <a:lnSpc>
                <a:spcPct val="100000"/>
              </a:lnSpc>
              <a:spcBef>
                <a:spcPts val="0"/>
              </a:spcBef>
              <a:spcAft>
                <a:spcPts val="0"/>
              </a:spcAft>
              <a:buClr>
                <a:srgbClr val="233746"/>
              </a:buClr>
              <a:buSzPts val="2800"/>
              <a:buNone/>
              <a:defRPr sz="2800">
                <a:solidFill>
                  <a:srgbClr val="233746"/>
                </a:solidFill>
              </a:defRPr>
            </a:lvl7pPr>
            <a:lvl8pPr lvl="7" rtl="0" algn="ctr">
              <a:lnSpc>
                <a:spcPct val="100000"/>
              </a:lnSpc>
              <a:spcBef>
                <a:spcPts val="0"/>
              </a:spcBef>
              <a:spcAft>
                <a:spcPts val="0"/>
              </a:spcAft>
              <a:buClr>
                <a:srgbClr val="233746"/>
              </a:buClr>
              <a:buSzPts val="2800"/>
              <a:buNone/>
              <a:defRPr sz="2800">
                <a:solidFill>
                  <a:srgbClr val="233746"/>
                </a:solidFill>
              </a:defRPr>
            </a:lvl8pPr>
            <a:lvl9pPr lvl="8" rtl="0" algn="ctr">
              <a:lnSpc>
                <a:spcPct val="100000"/>
              </a:lnSpc>
              <a:spcBef>
                <a:spcPts val="0"/>
              </a:spcBef>
              <a:spcAft>
                <a:spcPts val="0"/>
              </a:spcAft>
              <a:buClr>
                <a:srgbClr val="233746"/>
              </a:buClr>
              <a:buSzPts val="2800"/>
              <a:buNone/>
              <a:defRPr sz="2800">
                <a:solidFill>
                  <a:srgbClr val="233746"/>
                </a:solidFill>
              </a:defRPr>
            </a:lvl9pPr>
          </a:lstStyle>
          <a:p/>
        </p:txBody>
      </p:sp>
      <p:sp>
        <p:nvSpPr>
          <p:cNvPr id="55" name="Google Shape;55;p13"/>
          <p:cNvSpPr txBox="1"/>
          <p:nvPr>
            <p:ph type="ctrTitle"/>
          </p:nvPr>
        </p:nvSpPr>
        <p:spPr>
          <a:xfrm>
            <a:off x="373350" y="734700"/>
            <a:ext cx="7659600" cy="3212700"/>
          </a:xfrm>
          <a:prstGeom prst="rect">
            <a:avLst/>
          </a:prstGeom>
          <a:noFill/>
          <a:ln>
            <a:noFill/>
          </a:ln>
        </p:spPr>
        <p:txBody>
          <a:bodyPr anchorCtr="0" anchor="t" bIns="0" lIns="0" spcFirstLastPara="1" rIns="0" wrap="square" tIns="0">
            <a:normAutofit/>
          </a:bodyPr>
          <a:lstStyle>
            <a:lvl1pPr indent="0" lvl="0" marL="0" marR="0" rtl="0">
              <a:lnSpc>
                <a:spcPct val="115000"/>
              </a:lnSpc>
              <a:spcBef>
                <a:spcPts val="0"/>
              </a:spcBef>
              <a:spcAft>
                <a:spcPts val="0"/>
              </a:spcAft>
              <a:buNone/>
              <a:defRPr b="1" sz="2700">
                <a:solidFill>
                  <a:srgbClr val="233746"/>
                </a:solidFill>
                <a:latin typeface="Roboto Slab"/>
                <a:ea typeface="Roboto Slab"/>
                <a:cs typeface="Roboto Slab"/>
                <a:sym typeface="Roboto Slab"/>
              </a:defRPr>
            </a:lvl1pPr>
            <a:lvl2pPr lvl="1" rtl="0" algn="ctr">
              <a:lnSpc>
                <a:spcPct val="100000"/>
              </a:lnSpc>
              <a:spcBef>
                <a:spcPts val="0"/>
              </a:spcBef>
              <a:spcAft>
                <a:spcPts val="0"/>
              </a:spcAft>
              <a:buClr>
                <a:srgbClr val="233746"/>
              </a:buClr>
              <a:buSzPts val="5200"/>
              <a:buNone/>
              <a:defRPr sz="5200">
                <a:solidFill>
                  <a:srgbClr val="233746"/>
                </a:solidFill>
              </a:defRPr>
            </a:lvl2pPr>
            <a:lvl3pPr lvl="2" rtl="0" algn="ctr">
              <a:lnSpc>
                <a:spcPct val="100000"/>
              </a:lnSpc>
              <a:spcBef>
                <a:spcPts val="0"/>
              </a:spcBef>
              <a:spcAft>
                <a:spcPts val="0"/>
              </a:spcAft>
              <a:buClr>
                <a:srgbClr val="233746"/>
              </a:buClr>
              <a:buSzPts val="5200"/>
              <a:buNone/>
              <a:defRPr sz="5200">
                <a:solidFill>
                  <a:srgbClr val="233746"/>
                </a:solidFill>
              </a:defRPr>
            </a:lvl3pPr>
            <a:lvl4pPr lvl="3" rtl="0" algn="ctr">
              <a:lnSpc>
                <a:spcPct val="100000"/>
              </a:lnSpc>
              <a:spcBef>
                <a:spcPts val="0"/>
              </a:spcBef>
              <a:spcAft>
                <a:spcPts val="0"/>
              </a:spcAft>
              <a:buClr>
                <a:srgbClr val="233746"/>
              </a:buClr>
              <a:buSzPts val="5200"/>
              <a:buNone/>
              <a:defRPr sz="5200">
                <a:solidFill>
                  <a:srgbClr val="233746"/>
                </a:solidFill>
              </a:defRPr>
            </a:lvl4pPr>
            <a:lvl5pPr lvl="4" rtl="0" algn="ctr">
              <a:lnSpc>
                <a:spcPct val="100000"/>
              </a:lnSpc>
              <a:spcBef>
                <a:spcPts val="0"/>
              </a:spcBef>
              <a:spcAft>
                <a:spcPts val="0"/>
              </a:spcAft>
              <a:buClr>
                <a:srgbClr val="233746"/>
              </a:buClr>
              <a:buSzPts val="5200"/>
              <a:buNone/>
              <a:defRPr sz="5200">
                <a:solidFill>
                  <a:srgbClr val="233746"/>
                </a:solidFill>
              </a:defRPr>
            </a:lvl5pPr>
            <a:lvl6pPr lvl="5" rtl="0" algn="ctr">
              <a:lnSpc>
                <a:spcPct val="100000"/>
              </a:lnSpc>
              <a:spcBef>
                <a:spcPts val="0"/>
              </a:spcBef>
              <a:spcAft>
                <a:spcPts val="0"/>
              </a:spcAft>
              <a:buClr>
                <a:srgbClr val="233746"/>
              </a:buClr>
              <a:buSzPts val="5200"/>
              <a:buNone/>
              <a:defRPr sz="5200">
                <a:solidFill>
                  <a:srgbClr val="233746"/>
                </a:solidFill>
              </a:defRPr>
            </a:lvl6pPr>
            <a:lvl7pPr lvl="6" rtl="0" algn="ctr">
              <a:lnSpc>
                <a:spcPct val="100000"/>
              </a:lnSpc>
              <a:spcBef>
                <a:spcPts val="0"/>
              </a:spcBef>
              <a:spcAft>
                <a:spcPts val="0"/>
              </a:spcAft>
              <a:buClr>
                <a:srgbClr val="233746"/>
              </a:buClr>
              <a:buSzPts val="5200"/>
              <a:buNone/>
              <a:defRPr sz="5200">
                <a:solidFill>
                  <a:srgbClr val="233746"/>
                </a:solidFill>
              </a:defRPr>
            </a:lvl7pPr>
            <a:lvl8pPr lvl="7" rtl="0" algn="ctr">
              <a:lnSpc>
                <a:spcPct val="100000"/>
              </a:lnSpc>
              <a:spcBef>
                <a:spcPts val="0"/>
              </a:spcBef>
              <a:spcAft>
                <a:spcPts val="0"/>
              </a:spcAft>
              <a:buClr>
                <a:srgbClr val="233746"/>
              </a:buClr>
              <a:buSzPts val="5200"/>
              <a:buNone/>
              <a:defRPr sz="5200">
                <a:solidFill>
                  <a:srgbClr val="233746"/>
                </a:solidFill>
              </a:defRPr>
            </a:lvl8pPr>
            <a:lvl9pPr lvl="8" rtl="0" algn="ctr">
              <a:lnSpc>
                <a:spcPct val="100000"/>
              </a:lnSpc>
              <a:spcBef>
                <a:spcPts val="0"/>
              </a:spcBef>
              <a:spcAft>
                <a:spcPts val="0"/>
              </a:spcAft>
              <a:buClr>
                <a:srgbClr val="233746"/>
              </a:buClr>
              <a:buSzPts val="5200"/>
              <a:buNone/>
              <a:defRPr sz="5200">
                <a:solidFill>
                  <a:srgbClr val="233746"/>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5.jp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6.png"/><Relationship Id="rId7"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hyperlink" Target="http://www.youtube.com/watch?v=9CS7j5I6aOc" TargetMode="External"/><Relationship Id="rId5"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0" y="-96200"/>
            <a:ext cx="9144001" cy="5239699"/>
          </a:xfrm>
          <a:prstGeom prst="rect">
            <a:avLst/>
          </a:prstGeom>
          <a:noFill/>
          <a:ln>
            <a:noFill/>
          </a:ln>
        </p:spPr>
      </p:pic>
      <p:sp>
        <p:nvSpPr>
          <p:cNvPr id="63" name="Google Shape;63;p14"/>
          <p:cNvSpPr/>
          <p:nvPr/>
        </p:nvSpPr>
        <p:spPr>
          <a:xfrm>
            <a:off x="-2075" y="-96975"/>
            <a:ext cx="3546600" cy="5240400"/>
          </a:xfrm>
          <a:prstGeom prst="rect">
            <a:avLst/>
          </a:prstGeom>
          <a:gradFill>
            <a:gsLst>
              <a:gs pos="0">
                <a:srgbClr val="51AB2A"/>
              </a:gs>
              <a:gs pos="100000">
                <a:srgbClr val="203E1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type="ctrTitle"/>
          </p:nvPr>
        </p:nvSpPr>
        <p:spPr>
          <a:xfrm>
            <a:off x="311708" y="1427925"/>
            <a:ext cx="8520600" cy="2052600"/>
          </a:xfrm>
          <a:prstGeom prst="rect">
            <a:avLst/>
          </a:prstGeom>
          <a:ln>
            <a:noFill/>
          </a:ln>
        </p:spPr>
        <p:txBody>
          <a:bodyPr anchorCtr="0" anchor="ctr" bIns="91425" lIns="91425" spcFirstLastPara="1" rIns="91425" wrap="square" tIns="91425">
            <a:normAutofit/>
          </a:bodyPr>
          <a:lstStyle/>
          <a:p>
            <a:pPr indent="0" lvl="0" marL="0" rtl="0" algn="ctr">
              <a:spcBef>
                <a:spcPts val="0"/>
              </a:spcBef>
              <a:spcAft>
                <a:spcPts val="0"/>
              </a:spcAft>
              <a:buNone/>
            </a:pPr>
            <a:r>
              <a:rPr lang="en" sz="4200">
                <a:solidFill>
                  <a:schemeClr val="lt1"/>
                </a:solidFill>
                <a:latin typeface="Verdana"/>
                <a:ea typeface="Verdana"/>
                <a:cs typeface="Verdana"/>
                <a:sym typeface="Verdana"/>
              </a:rPr>
              <a:t>AI Literacy for Product and UX</a:t>
            </a:r>
            <a:endParaRPr sz="4200">
              <a:solidFill>
                <a:schemeClr val="lt1"/>
              </a:solidFill>
              <a:latin typeface="Verdana"/>
              <a:ea typeface="Verdana"/>
              <a:cs typeface="Verdana"/>
              <a:sym typeface="Verdana"/>
            </a:endParaRPr>
          </a:p>
        </p:txBody>
      </p:sp>
      <p:sp>
        <p:nvSpPr>
          <p:cNvPr id="65" name="Google Shape;65;p14"/>
          <p:cNvSpPr txBox="1"/>
          <p:nvPr>
            <p:ph idx="1" type="subTitle"/>
          </p:nvPr>
        </p:nvSpPr>
        <p:spPr>
          <a:xfrm>
            <a:off x="4878425" y="3931050"/>
            <a:ext cx="4180200" cy="1023600"/>
          </a:xfrm>
          <a:prstGeom prst="rect">
            <a:avLst/>
          </a:prstGeom>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852"/>
              <a:buNone/>
            </a:pPr>
            <a:r>
              <a:rPr lang="en" sz="1600">
                <a:solidFill>
                  <a:schemeClr val="lt2"/>
                </a:solidFill>
                <a:latin typeface="Verdana"/>
                <a:ea typeface="Verdana"/>
                <a:cs typeface="Verdana"/>
                <a:sym typeface="Verdana"/>
              </a:rPr>
              <a:t>Eugenia Hu </a:t>
            </a:r>
            <a:endParaRPr sz="1600">
              <a:solidFill>
                <a:schemeClr val="lt2"/>
              </a:solidFill>
              <a:latin typeface="Verdana"/>
              <a:ea typeface="Verdana"/>
              <a:cs typeface="Verdana"/>
              <a:sym typeface="Verdana"/>
            </a:endParaRPr>
          </a:p>
          <a:p>
            <a:pPr indent="0" lvl="0" marL="0" rtl="0" algn="l">
              <a:lnSpc>
                <a:spcPct val="115000"/>
              </a:lnSpc>
              <a:spcBef>
                <a:spcPts val="0"/>
              </a:spcBef>
              <a:spcAft>
                <a:spcPts val="0"/>
              </a:spcAft>
              <a:buSzPts val="852"/>
              <a:buNone/>
            </a:pPr>
            <a:r>
              <a:rPr lang="en" sz="1600">
                <a:solidFill>
                  <a:schemeClr val="lt2"/>
                </a:solidFill>
                <a:latin typeface="Verdana"/>
                <a:ea typeface="Verdana"/>
                <a:cs typeface="Verdana"/>
                <a:sym typeface="Verdana"/>
              </a:rPr>
              <a:t>Senior Product Manager - Chatbots/AI</a:t>
            </a:r>
            <a:endParaRPr sz="1600">
              <a:solidFill>
                <a:schemeClr val="lt2"/>
              </a:solidFill>
              <a:latin typeface="Verdana"/>
              <a:ea typeface="Verdana"/>
              <a:cs typeface="Verdana"/>
              <a:sym typeface="Verdana"/>
            </a:endParaRPr>
          </a:p>
          <a:p>
            <a:pPr indent="0" lvl="0" marL="0" rtl="0" algn="l">
              <a:lnSpc>
                <a:spcPct val="115000"/>
              </a:lnSpc>
              <a:spcBef>
                <a:spcPts val="0"/>
              </a:spcBef>
              <a:spcAft>
                <a:spcPts val="0"/>
              </a:spcAft>
              <a:buSzPts val="852"/>
              <a:buNone/>
            </a:pPr>
            <a:r>
              <a:rPr lang="en" sz="1600">
                <a:solidFill>
                  <a:schemeClr val="lt2"/>
                </a:solidFill>
                <a:latin typeface="Verdana"/>
                <a:ea typeface="Verdana"/>
                <a:cs typeface="Verdana"/>
                <a:sym typeface="Verdana"/>
              </a:rPr>
              <a:t>Blue Owl, A State Farm® company</a:t>
            </a:r>
            <a:endParaRPr sz="1600">
              <a:solidFill>
                <a:schemeClr val="lt2"/>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2" name="Google Shape;16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Ultron - Ultron added a new photo." id="163" name="Google Shape;163;p23"/>
          <p:cNvPicPr preferRelativeResize="0"/>
          <p:nvPr/>
        </p:nvPicPr>
        <p:blipFill>
          <a:blip r:embed="rId3">
            <a:alphaModFix/>
          </a:blip>
          <a:stretch>
            <a:fillRect/>
          </a:stretch>
        </p:blipFill>
        <p:spPr>
          <a:xfrm>
            <a:off x="311700" y="76200"/>
            <a:ext cx="3848100" cy="4991100"/>
          </a:xfrm>
          <a:prstGeom prst="rect">
            <a:avLst/>
          </a:prstGeom>
          <a:noFill/>
          <a:ln>
            <a:noFill/>
          </a:ln>
        </p:spPr>
      </p:pic>
      <p:pic>
        <p:nvPicPr>
          <p:cNvPr descr="AI Weirdness" id="164" name="Google Shape;164;p23"/>
          <p:cNvPicPr preferRelativeResize="0"/>
          <p:nvPr/>
        </p:nvPicPr>
        <p:blipFill>
          <a:blip r:embed="rId4">
            <a:alphaModFix/>
          </a:blip>
          <a:stretch>
            <a:fillRect/>
          </a:stretch>
        </p:blipFill>
        <p:spPr>
          <a:xfrm>
            <a:off x="4159800" y="76200"/>
            <a:ext cx="4991100" cy="4792125"/>
          </a:xfrm>
          <a:prstGeom prst="rect">
            <a:avLst/>
          </a:prstGeom>
          <a:noFill/>
          <a:ln>
            <a:noFill/>
          </a:ln>
        </p:spPr>
      </p:pic>
      <p:sp>
        <p:nvSpPr>
          <p:cNvPr id="165" name="Google Shape;165;p23"/>
          <p:cNvSpPr txBox="1"/>
          <p:nvPr/>
        </p:nvSpPr>
        <p:spPr>
          <a:xfrm>
            <a:off x="4850100" y="4568875"/>
            <a:ext cx="430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Verdana"/>
                <a:ea typeface="Verdana"/>
                <a:cs typeface="Verdana"/>
                <a:sym typeface="Verdana"/>
              </a:rPr>
              <a:t>(Janelle Shane, AI Weirdness blog)</a:t>
            </a:r>
            <a:endParaRPr>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AI Weirdness" id="170" name="Google Shape;170;p24"/>
          <p:cNvPicPr preferRelativeResize="0"/>
          <p:nvPr/>
        </p:nvPicPr>
        <p:blipFill>
          <a:blip r:embed="rId3">
            <a:alphaModFix/>
          </a:blip>
          <a:stretch>
            <a:fillRect/>
          </a:stretch>
        </p:blipFill>
        <p:spPr>
          <a:xfrm>
            <a:off x="2590325" y="0"/>
            <a:ext cx="3598399" cy="3454950"/>
          </a:xfrm>
          <a:prstGeom prst="rect">
            <a:avLst/>
          </a:prstGeom>
          <a:noFill/>
          <a:ln>
            <a:noFill/>
          </a:ln>
        </p:spPr>
      </p:pic>
      <p:cxnSp>
        <p:nvCxnSpPr>
          <p:cNvPr id="171" name="Google Shape;171;p24"/>
          <p:cNvCxnSpPr>
            <a:stCxn id="170" idx="1"/>
            <a:endCxn id="172" idx="0"/>
          </p:cNvCxnSpPr>
          <p:nvPr/>
        </p:nvCxnSpPr>
        <p:spPr>
          <a:xfrm flipH="1">
            <a:off x="1444625" y="1727475"/>
            <a:ext cx="1145700" cy="999300"/>
          </a:xfrm>
          <a:prstGeom prst="curvedConnector2">
            <a:avLst/>
          </a:prstGeom>
          <a:noFill/>
          <a:ln cap="flat" cmpd="sng" w="9525">
            <a:solidFill>
              <a:schemeClr val="dk2"/>
            </a:solidFill>
            <a:prstDash val="solid"/>
            <a:round/>
            <a:headEnd len="med" w="med" type="none"/>
            <a:tailEnd len="med" w="med" type="none"/>
          </a:ln>
        </p:spPr>
      </p:cxnSp>
      <p:cxnSp>
        <p:nvCxnSpPr>
          <p:cNvPr id="173" name="Google Shape;173;p24"/>
          <p:cNvCxnSpPr>
            <a:stCxn id="170" idx="3"/>
            <a:endCxn id="174" idx="0"/>
          </p:cNvCxnSpPr>
          <p:nvPr/>
        </p:nvCxnSpPr>
        <p:spPr>
          <a:xfrm>
            <a:off x="6188724" y="1727475"/>
            <a:ext cx="1379400" cy="1082100"/>
          </a:xfrm>
          <a:prstGeom prst="curvedConnector2">
            <a:avLst/>
          </a:prstGeom>
          <a:noFill/>
          <a:ln cap="flat" cmpd="sng" w="9525">
            <a:solidFill>
              <a:schemeClr val="dk2"/>
            </a:solidFill>
            <a:prstDash val="solid"/>
            <a:round/>
            <a:headEnd len="med" w="med" type="none"/>
            <a:tailEnd len="med" w="med" type="none"/>
          </a:ln>
        </p:spPr>
      </p:cxnSp>
      <p:pic>
        <p:nvPicPr>
          <p:cNvPr id="172" name="Google Shape;172;p24"/>
          <p:cNvPicPr preferRelativeResize="0"/>
          <p:nvPr/>
        </p:nvPicPr>
        <p:blipFill>
          <a:blip r:embed="rId4">
            <a:alphaModFix/>
          </a:blip>
          <a:stretch>
            <a:fillRect/>
          </a:stretch>
        </p:blipFill>
        <p:spPr>
          <a:xfrm>
            <a:off x="403100" y="2726775"/>
            <a:ext cx="2083049" cy="2111923"/>
          </a:xfrm>
          <a:prstGeom prst="rect">
            <a:avLst/>
          </a:prstGeom>
          <a:noFill/>
          <a:ln>
            <a:noFill/>
          </a:ln>
        </p:spPr>
      </p:pic>
      <p:pic>
        <p:nvPicPr>
          <p:cNvPr descr="How rich is Scrooge McDuck? - Everygeek" id="174" name="Google Shape;174;p24"/>
          <p:cNvPicPr preferRelativeResize="0"/>
          <p:nvPr/>
        </p:nvPicPr>
        <p:blipFill rotWithShape="1">
          <a:blip r:embed="rId5">
            <a:alphaModFix/>
          </a:blip>
          <a:srcRect b="0" l="29051" r="8658" t="11956"/>
          <a:stretch/>
        </p:blipFill>
        <p:spPr>
          <a:xfrm>
            <a:off x="6292900" y="2809658"/>
            <a:ext cx="2550276" cy="20290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5"/>
          <p:cNvPicPr preferRelativeResize="0"/>
          <p:nvPr/>
        </p:nvPicPr>
        <p:blipFill>
          <a:blip r:embed="rId3">
            <a:alphaModFix/>
          </a:blip>
          <a:stretch>
            <a:fillRect/>
          </a:stretch>
        </p:blipFill>
        <p:spPr>
          <a:xfrm>
            <a:off x="0" y="-96200"/>
            <a:ext cx="9144001" cy="5239699"/>
          </a:xfrm>
          <a:prstGeom prst="rect">
            <a:avLst/>
          </a:prstGeom>
          <a:noFill/>
          <a:ln>
            <a:noFill/>
          </a:ln>
        </p:spPr>
      </p:pic>
      <p:sp>
        <p:nvSpPr>
          <p:cNvPr id="180" name="Google Shape;180;p25"/>
          <p:cNvSpPr txBox="1"/>
          <p:nvPr/>
        </p:nvSpPr>
        <p:spPr>
          <a:xfrm>
            <a:off x="2789400" y="1648200"/>
            <a:ext cx="3565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FFFFFF"/>
                </a:solidFill>
                <a:latin typeface="Impact"/>
                <a:ea typeface="Impact"/>
                <a:cs typeface="Impact"/>
                <a:sym typeface="Impact"/>
              </a:rPr>
              <a:t>Your Job as Product/UX</a:t>
            </a:r>
            <a:endParaRPr sz="3600">
              <a:solidFill>
                <a:srgbClr val="FFFFFF"/>
              </a:solidFill>
              <a:latin typeface="Impact"/>
              <a:ea typeface="Impact"/>
              <a:cs typeface="Impact"/>
              <a:sym typeface="Impac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6"/>
          <p:cNvPicPr preferRelativeResize="0"/>
          <p:nvPr/>
        </p:nvPicPr>
        <p:blipFill>
          <a:blip r:embed="rId3">
            <a:alphaModFix/>
          </a:blip>
          <a:stretch>
            <a:fillRect/>
          </a:stretch>
        </p:blipFill>
        <p:spPr>
          <a:xfrm>
            <a:off x="0" y="-96200"/>
            <a:ext cx="9144001" cy="5239699"/>
          </a:xfrm>
          <a:prstGeom prst="rect">
            <a:avLst/>
          </a:prstGeom>
          <a:noFill/>
          <a:ln>
            <a:noFill/>
          </a:ln>
        </p:spPr>
      </p:pic>
      <p:grpSp>
        <p:nvGrpSpPr>
          <p:cNvPr id="186" name="Google Shape;186;p26"/>
          <p:cNvGrpSpPr/>
          <p:nvPr/>
        </p:nvGrpSpPr>
        <p:grpSpPr>
          <a:xfrm>
            <a:off x="1235805" y="1770296"/>
            <a:ext cx="6580200" cy="2727600"/>
            <a:chOff x="1235805" y="1770296"/>
            <a:chExt cx="6580200" cy="2727600"/>
          </a:xfrm>
        </p:grpSpPr>
        <p:sp>
          <p:nvSpPr>
            <p:cNvPr id="187" name="Google Shape;187;p26"/>
            <p:cNvSpPr/>
            <p:nvPr/>
          </p:nvSpPr>
          <p:spPr>
            <a:xfrm rot="4550065">
              <a:off x="3870924" y="-178039"/>
              <a:ext cx="547962" cy="5862270"/>
            </a:xfrm>
            <a:prstGeom prst="moon">
              <a:avLst>
                <a:gd fmla="val 50000"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rot="4550065">
              <a:off x="4023324" y="-25639"/>
              <a:ext cx="547962" cy="5862270"/>
            </a:xfrm>
            <a:prstGeom prst="moon">
              <a:avLst>
                <a:gd fmla="val 50000"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4550065">
              <a:off x="4175724" y="126761"/>
              <a:ext cx="547962" cy="5862270"/>
            </a:xfrm>
            <a:prstGeom prst="moon">
              <a:avLst>
                <a:gd fmla="val 50000" name="adj"/>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rot="4550065">
              <a:off x="4328124" y="279161"/>
              <a:ext cx="547962" cy="5862270"/>
            </a:xfrm>
            <a:prstGeom prst="moon">
              <a:avLst>
                <a:gd fmla="val 50000"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rot="4550065">
              <a:off x="4480524" y="431561"/>
              <a:ext cx="547962" cy="5862270"/>
            </a:xfrm>
            <a:prstGeom prst="mo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rot="4550065">
              <a:off x="4632924" y="583961"/>
              <a:ext cx="547962" cy="5862270"/>
            </a:xfrm>
            <a:prstGeom prst="moon">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3" name="Google Shape;193;p26"/>
          <p:cNvPicPr preferRelativeResize="0"/>
          <p:nvPr/>
        </p:nvPicPr>
        <p:blipFill>
          <a:blip r:embed="rId4">
            <a:alphaModFix/>
          </a:blip>
          <a:stretch>
            <a:fillRect/>
          </a:stretch>
        </p:blipFill>
        <p:spPr>
          <a:xfrm>
            <a:off x="6074825" y="952500"/>
            <a:ext cx="2632376" cy="2632376"/>
          </a:xfrm>
          <a:prstGeom prst="rect">
            <a:avLst/>
          </a:prstGeom>
          <a:noFill/>
          <a:ln>
            <a:noFill/>
          </a:ln>
        </p:spPr>
      </p:pic>
      <p:sp>
        <p:nvSpPr>
          <p:cNvPr id="194" name="Google Shape;194;p26"/>
          <p:cNvSpPr txBox="1"/>
          <p:nvPr/>
        </p:nvSpPr>
        <p:spPr>
          <a:xfrm>
            <a:off x="1781750" y="1770300"/>
            <a:ext cx="7071600" cy="692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Impact"/>
                <a:ea typeface="Impact"/>
                <a:cs typeface="Impact"/>
                <a:sym typeface="Impact"/>
              </a:rPr>
              <a:t>EVALUATE THE OUTPUT!!!</a:t>
            </a:r>
            <a:endParaRPr sz="3300">
              <a:solidFill>
                <a:schemeClr val="lt1"/>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Null Hypothesis: What Is It and How Is It Used in Investing?" id="199" name="Google Shape;199;p27"/>
          <p:cNvPicPr preferRelativeResize="0"/>
          <p:nvPr/>
        </p:nvPicPr>
        <p:blipFill>
          <a:blip r:embed="rId3">
            <a:alphaModFix/>
          </a:blip>
          <a:stretch>
            <a:fillRect/>
          </a:stretch>
        </p:blipFill>
        <p:spPr>
          <a:xfrm>
            <a:off x="193713" y="99775"/>
            <a:ext cx="8756582" cy="5043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Verdana"/>
                <a:ea typeface="Verdana"/>
                <a:cs typeface="Verdana"/>
                <a:sym typeface="Verdana"/>
              </a:rPr>
              <a:t>Beware Human Mistakes!</a:t>
            </a:r>
            <a:endParaRPr>
              <a:latin typeface="Verdana"/>
              <a:ea typeface="Verdana"/>
              <a:cs typeface="Verdana"/>
              <a:sym typeface="Verdana"/>
            </a:endParaRPr>
          </a:p>
        </p:txBody>
      </p:sp>
      <p:pic>
        <p:nvPicPr>
          <p:cNvPr descr="Confirmation bias: don't fool yourself | by Georg Horn | Varia Blog | Medium" id="205" name="Google Shape;205;p28"/>
          <p:cNvPicPr preferRelativeResize="0"/>
          <p:nvPr/>
        </p:nvPicPr>
        <p:blipFill rotWithShape="1">
          <a:blip r:embed="rId3">
            <a:alphaModFix/>
          </a:blip>
          <a:srcRect b="0" l="14345" r="13748" t="0"/>
          <a:stretch/>
        </p:blipFill>
        <p:spPr>
          <a:xfrm>
            <a:off x="3223100" y="1757100"/>
            <a:ext cx="2953726" cy="2860550"/>
          </a:xfrm>
          <a:prstGeom prst="rect">
            <a:avLst/>
          </a:prstGeom>
          <a:noFill/>
          <a:ln>
            <a:noFill/>
          </a:ln>
        </p:spPr>
      </p:pic>
      <p:pic>
        <p:nvPicPr>
          <p:cNvPr id="206" name="Google Shape;206;p28"/>
          <p:cNvPicPr preferRelativeResize="0"/>
          <p:nvPr/>
        </p:nvPicPr>
        <p:blipFill>
          <a:blip r:embed="rId4">
            <a:alphaModFix/>
          </a:blip>
          <a:stretch>
            <a:fillRect/>
          </a:stretch>
        </p:blipFill>
        <p:spPr>
          <a:xfrm>
            <a:off x="633450" y="1757100"/>
            <a:ext cx="2018250" cy="2691000"/>
          </a:xfrm>
          <a:prstGeom prst="rect">
            <a:avLst/>
          </a:prstGeom>
          <a:noFill/>
          <a:ln>
            <a:noFill/>
          </a:ln>
        </p:spPr>
      </p:pic>
      <p:pic>
        <p:nvPicPr>
          <p:cNvPr id="207" name="Google Shape;207;p28"/>
          <p:cNvPicPr preferRelativeResize="0"/>
          <p:nvPr/>
        </p:nvPicPr>
        <p:blipFill>
          <a:blip r:embed="rId5">
            <a:alphaModFix/>
          </a:blip>
          <a:stretch>
            <a:fillRect/>
          </a:stretch>
        </p:blipFill>
        <p:spPr>
          <a:xfrm>
            <a:off x="6665525" y="1751700"/>
            <a:ext cx="2326076" cy="2280909"/>
          </a:xfrm>
          <a:prstGeom prst="rect">
            <a:avLst/>
          </a:prstGeom>
          <a:noFill/>
          <a:ln>
            <a:noFill/>
          </a:ln>
        </p:spPr>
      </p:pic>
      <p:sp>
        <p:nvSpPr>
          <p:cNvPr id="208" name="Google Shape;208;p28"/>
          <p:cNvSpPr txBox="1"/>
          <p:nvPr/>
        </p:nvSpPr>
        <p:spPr>
          <a:xfrm>
            <a:off x="569775" y="1351500"/>
            <a:ext cx="21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Verdana"/>
                <a:ea typeface="Verdana"/>
                <a:cs typeface="Verdana"/>
                <a:sym typeface="Verdana"/>
              </a:rPr>
              <a:t>Garbage in, garbage out</a:t>
            </a:r>
            <a:endParaRPr>
              <a:latin typeface="Verdana"/>
              <a:ea typeface="Verdana"/>
              <a:cs typeface="Verdana"/>
              <a:sym typeface="Verdana"/>
            </a:endParaRPr>
          </a:p>
        </p:txBody>
      </p:sp>
      <p:sp>
        <p:nvSpPr>
          <p:cNvPr id="209" name="Google Shape;209;p28"/>
          <p:cNvSpPr txBox="1"/>
          <p:nvPr/>
        </p:nvSpPr>
        <p:spPr>
          <a:xfrm>
            <a:off x="3848550" y="1351500"/>
            <a:ext cx="21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Verdana"/>
                <a:ea typeface="Verdana"/>
                <a:cs typeface="Verdana"/>
                <a:sym typeface="Verdana"/>
              </a:rPr>
              <a:t>Confirmation Bias</a:t>
            </a:r>
            <a:endParaRPr>
              <a:latin typeface="Verdana"/>
              <a:ea typeface="Verdana"/>
              <a:cs typeface="Verdana"/>
              <a:sym typeface="Verdana"/>
            </a:endParaRPr>
          </a:p>
        </p:txBody>
      </p:sp>
      <p:sp>
        <p:nvSpPr>
          <p:cNvPr id="210" name="Google Shape;210;p28"/>
          <p:cNvSpPr txBox="1"/>
          <p:nvPr/>
        </p:nvSpPr>
        <p:spPr>
          <a:xfrm>
            <a:off x="6894125" y="1351500"/>
            <a:ext cx="21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Verdana"/>
                <a:ea typeface="Verdana"/>
                <a:cs typeface="Verdana"/>
                <a:sym typeface="Verdana"/>
              </a:rPr>
              <a:t>Anthropomorphisms</a:t>
            </a:r>
            <a:endParaRPr>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9"/>
          <p:cNvPicPr preferRelativeResize="0"/>
          <p:nvPr/>
        </p:nvPicPr>
        <p:blipFill>
          <a:blip r:embed="rId3">
            <a:alphaModFix/>
          </a:blip>
          <a:stretch>
            <a:fillRect/>
          </a:stretch>
        </p:blipFill>
        <p:spPr>
          <a:xfrm>
            <a:off x="423675" y="1809325"/>
            <a:ext cx="1644551" cy="1644551"/>
          </a:xfrm>
          <a:prstGeom prst="rect">
            <a:avLst/>
          </a:prstGeom>
          <a:noFill/>
          <a:ln>
            <a:noFill/>
          </a:ln>
        </p:spPr>
      </p:pic>
      <p:sp>
        <p:nvSpPr>
          <p:cNvPr id="216" name="Google Shape;216;p29"/>
          <p:cNvSpPr/>
          <p:nvPr/>
        </p:nvSpPr>
        <p:spPr>
          <a:xfrm>
            <a:off x="1298875" y="1184800"/>
            <a:ext cx="1253400" cy="7779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29"/>
          <p:cNvPicPr preferRelativeResize="0"/>
          <p:nvPr/>
        </p:nvPicPr>
        <p:blipFill>
          <a:blip r:embed="rId4">
            <a:alphaModFix/>
          </a:blip>
          <a:stretch>
            <a:fillRect/>
          </a:stretch>
        </p:blipFill>
        <p:spPr>
          <a:xfrm>
            <a:off x="1369837" y="1317149"/>
            <a:ext cx="513225" cy="513225"/>
          </a:xfrm>
          <a:prstGeom prst="rect">
            <a:avLst/>
          </a:prstGeom>
          <a:noFill/>
          <a:ln>
            <a:noFill/>
          </a:ln>
        </p:spPr>
      </p:pic>
      <p:pic>
        <p:nvPicPr>
          <p:cNvPr id="218" name="Google Shape;218;p29"/>
          <p:cNvPicPr preferRelativeResize="0"/>
          <p:nvPr/>
        </p:nvPicPr>
        <p:blipFill>
          <a:blip r:embed="rId5">
            <a:alphaModFix/>
          </a:blip>
          <a:stretch>
            <a:fillRect/>
          </a:stretch>
        </p:blipFill>
        <p:spPr>
          <a:xfrm flipH="1" rot="-9991898">
            <a:off x="1814325" y="1150613"/>
            <a:ext cx="669225" cy="669225"/>
          </a:xfrm>
          <a:prstGeom prst="rect">
            <a:avLst/>
          </a:prstGeom>
          <a:noFill/>
          <a:ln>
            <a:noFill/>
          </a:ln>
        </p:spPr>
      </p:pic>
      <p:sp>
        <p:nvSpPr>
          <p:cNvPr id="219" name="Google Shape;219;p29"/>
          <p:cNvSpPr/>
          <p:nvPr/>
        </p:nvSpPr>
        <p:spPr>
          <a:xfrm>
            <a:off x="6814675" y="1858800"/>
            <a:ext cx="1545600" cy="1545600"/>
          </a:xfrm>
          <a:prstGeom prst="ellipse">
            <a:avLst/>
          </a:prstGeom>
          <a:solidFill>
            <a:srgbClr val="FF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300">
                <a:solidFill>
                  <a:schemeClr val="lt1"/>
                </a:solidFill>
                <a:latin typeface="Impact"/>
                <a:ea typeface="Impact"/>
                <a:cs typeface="Impact"/>
                <a:sym typeface="Impact"/>
              </a:rPr>
              <a:t>911</a:t>
            </a:r>
            <a:endParaRPr sz="5300">
              <a:solidFill>
                <a:schemeClr val="lt1"/>
              </a:solidFill>
              <a:latin typeface="Impact"/>
              <a:ea typeface="Impact"/>
              <a:cs typeface="Impact"/>
              <a:sym typeface="Impact"/>
            </a:endParaRPr>
          </a:p>
        </p:txBody>
      </p:sp>
      <p:sp>
        <p:nvSpPr>
          <p:cNvPr id="220" name="Google Shape;220;p29"/>
          <p:cNvSpPr/>
          <p:nvPr/>
        </p:nvSpPr>
        <p:spPr>
          <a:xfrm>
            <a:off x="2303725" y="253302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5903563" y="253302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Need a Buoy? Buoy Health Launches the Future of Personalized Care with a  Digital Health Marketplace" id="222" name="Google Shape;222;p29"/>
          <p:cNvPicPr preferRelativeResize="0"/>
          <p:nvPr/>
        </p:nvPicPr>
        <p:blipFill>
          <a:blip r:embed="rId6">
            <a:alphaModFix/>
          </a:blip>
          <a:stretch>
            <a:fillRect/>
          </a:stretch>
        </p:blipFill>
        <p:spPr>
          <a:xfrm>
            <a:off x="3204274" y="926447"/>
            <a:ext cx="2299888" cy="1209303"/>
          </a:xfrm>
          <a:prstGeom prst="rect">
            <a:avLst/>
          </a:prstGeom>
          <a:noFill/>
          <a:ln>
            <a:noFill/>
          </a:ln>
        </p:spPr>
      </p:pic>
      <p:sp>
        <p:nvSpPr>
          <p:cNvPr id="223" name="Google Shape;223;p29"/>
          <p:cNvSpPr txBox="1"/>
          <p:nvPr/>
        </p:nvSpPr>
        <p:spPr>
          <a:xfrm>
            <a:off x="542600" y="515900"/>
            <a:ext cx="512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Verdana"/>
              <a:ea typeface="Verdana"/>
              <a:cs typeface="Verdana"/>
              <a:sym typeface="Verdana"/>
            </a:endParaRPr>
          </a:p>
        </p:txBody>
      </p:sp>
      <p:pic>
        <p:nvPicPr>
          <p:cNvPr id="224" name="Google Shape;224;p29"/>
          <p:cNvPicPr preferRelativeResize="0"/>
          <p:nvPr/>
        </p:nvPicPr>
        <p:blipFill>
          <a:blip r:embed="rId7">
            <a:alphaModFix/>
          </a:blip>
          <a:stretch>
            <a:fillRect/>
          </a:stretch>
        </p:blipFill>
        <p:spPr>
          <a:xfrm>
            <a:off x="3291150" y="1909075"/>
            <a:ext cx="2012698" cy="20126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0"/>
          <p:cNvPicPr preferRelativeResize="0"/>
          <p:nvPr/>
        </p:nvPicPr>
        <p:blipFill>
          <a:blip r:embed="rId3">
            <a:alphaModFix/>
          </a:blip>
          <a:stretch>
            <a:fillRect/>
          </a:stretch>
        </p:blipFill>
        <p:spPr>
          <a:xfrm>
            <a:off x="349325" y="2173500"/>
            <a:ext cx="1644551" cy="1644551"/>
          </a:xfrm>
          <a:prstGeom prst="rect">
            <a:avLst/>
          </a:prstGeom>
          <a:noFill/>
          <a:ln>
            <a:noFill/>
          </a:ln>
        </p:spPr>
      </p:pic>
      <p:pic>
        <p:nvPicPr>
          <p:cNvPr id="230" name="Google Shape;230;p30"/>
          <p:cNvPicPr preferRelativeResize="0"/>
          <p:nvPr/>
        </p:nvPicPr>
        <p:blipFill>
          <a:blip r:embed="rId4">
            <a:alphaModFix/>
          </a:blip>
          <a:stretch>
            <a:fillRect/>
          </a:stretch>
        </p:blipFill>
        <p:spPr>
          <a:xfrm>
            <a:off x="2856129" y="2330875"/>
            <a:ext cx="1329776" cy="1329776"/>
          </a:xfrm>
          <a:prstGeom prst="rect">
            <a:avLst/>
          </a:prstGeom>
          <a:noFill/>
          <a:ln>
            <a:noFill/>
          </a:ln>
        </p:spPr>
      </p:pic>
      <p:sp>
        <p:nvSpPr>
          <p:cNvPr id="231" name="Google Shape;231;p30"/>
          <p:cNvSpPr/>
          <p:nvPr/>
        </p:nvSpPr>
        <p:spPr>
          <a:xfrm>
            <a:off x="1224525" y="1499513"/>
            <a:ext cx="1253400" cy="7779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0"/>
          <p:cNvPicPr preferRelativeResize="0"/>
          <p:nvPr/>
        </p:nvPicPr>
        <p:blipFill>
          <a:blip r:embed="rId5">
            <a:alphaModFix/>
          </a:blip>
          <a:stretch>
            <a:fillRect/>
          </a:stretch>
        </p:blipFill>
        <p:spPr>
          <a:xfrm>
            <a:off x="1649538" y="1566026"/>
            <a:ext cx="403374" cy="644900"/>
          </a:xfrm>
          <a:prstGeom prst="rect">
            <a:avLst/>
          </a:prstGeom>
          <a:noFill/>
          <a:ln>
            <a:noFill/>
          </a:ln>
        </p:spPr>
      </p:pic>
      <p:sp>
        <p:nvSpPr>
          <p:cNvPr id="233" name="Google Shape;233;p30"/>
          <p:cNvSpPr/>
          <p:nvPr/>
        </p:nvSpPr>
        <p:spPr>
          <a:xfrm>
            <a:off x="2168338" y="273912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30"/>
          <p:cNvPicPr preferRelativeResize="0"/>
          <p:nvPr/>
        </p:nvPicPr>
        <p:blipFill>
          <a:blip r:embed="rId6">
            <a:alphaModFix/>
          </a:blip>
          <a:stretch>
            <a:fillRect/>
          </a:stretch>
        </p:blipFill>
        <p:spPr>
          <a:xfrm>
            <a:off x="5048150" y="2520136"/>
            <a:ext cx="951250" cy="951250"/>
          </a:xfrm>
          <a:prstGeom prst="rect">
            <a:avLst/>
          </a:prstGeom>
          <a:noFill/>
          <a:ln>
            <a:noFill/>
          </a:ln>
        </p:spPr>
      </p:pic>
      <p:sp>
        <p:nvSpPr>
          <p:cNvPr id="235" name="Google Shape;235;p30"/>
          <p:cNvSpPr/>
          <p:nvPr/>
        </p:nvSpPr>
        <p:spPr>
          <a:xfrm>
            <a:off x="6387988" y="273912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4278163" y="273912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REI Logo, symbol, meaning, history, PNG, brand" id="237" name="Google Shape;237;p30"/>
          <p:cNvPicPr preferRelativeResize="0"/>
          <p:nvPr/>
        </p:nvPicPr>
        <p:blipFill>
          <a:blip r:embed="rId7">
            <a:alphaModFix/>
          </a:blip>
          <a:stretch>
            <a:fillRect/>
          </a:stretch>
        </p:blipFill>
        <p:spPr>
          <a:xfrm>
            <a:off x="7075765" y="2462975"/>
            <a:ext cx="1890984" cy="106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1"/>
          <p:cNvPicPr preferRelativeResize="0"/>
          <p:nvPr/>
        </p:nvPicPr>
        <p:blipFill>
          <a:blip r:embed="rId3">
            <a:alphaModFix/>
          </a:blip>
          <a:stretch>
            <a:fillRect/>
          </a:stretch>
        </p:blipFill>
        <p:spPr>
          <a:xfrm>
            <a:off x="0" y="-96200"/>
            <a:ext cx="9144001" cy="5239699"/>
          </a:xfrm>
          <a:prstGeom prst="rect">
            <a:avLst/>
          </a:prstGeom>
          <a:noFill/>
          <a:ln>
            <a:noFill/>
          </a:ln>
        </p:spPr>
      </p:pic>
      <p:pic>
        <p:nvPicPr>
          <p:cNvPr id="243" name="Google Shape;243;p31" title="Mind blown / Mind explosion">
            <a:hlinkClick r:id="rId4"/>
          </p:cNvPr>
          <p:cNvPicPr preferRelativeResize="0"/>
          <p:nvPr/>
        </p:nvPicPr>
        <p:blipFill>
          <a:blip r:embed="rId5">
            <a:alphaModFix/>
          </a:blip>
          <a:stretch>
            <a:fillRect/>
          </a:stretch>
        </p:blipFill>
        <p:spPr>
          <a:xfrm>
            <a:off x="2158513" y="1065150"/>
            <a:ext cx="4826975" cy="271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2"/>
          <p:cNvPicPr preferRelativeResize="0"/>
          <p:nvPr/>
        </p:nvPicPr>
        <p:blipFill>
          <a:blip r:embed="rId3">
            <a:alphaModFix/>
          </a:blip>
          <a:stretch>
            <a:fillRect/>
          </a:stretch>
        </p:blipFill>
        <p:spPr>
          <a:xfrm>
            <a:off x="0" y="-96200"/>
            <a:ext cx="9144001" cy="5239699"/>
          </a:xfrm>
          <a:prstGeom prst="rect">
            <a:avLst/>
          </a:prstGeom>
          <a:noFill/>
          <a:ln>
            <a:noFill/>
          </a:ln>
        </p:spPr>
      </p:pic>
      <p:grpSp>
        <p:nvGrpSpPr>
          <p:cNvPr id="249" name="Google Shape;249;p32"/>
          <p:cNvGrpSpPr/>
          <p:nvPr/>
        </p:nvGrpSpPr>
        <p:grpSpPr>
          <a:xfrm>
            <a:off x="1235805" y="1770296"/>
            <a:ext cx="6580200" cy="2727600"/>
            <a:chOff x="1235805" y="1770296"/>
            <a:chExt cx="6580200" cy="2727600"/>
          </a:xfrm>
        </p:grpSpPr>
        <p:sp>
          <p:nvSpPr>
            <p:cNvPr id="250" name="Google Shape;250;p32"/>
            <p:cNvSpPr/>
            <p:nvPr/>
          </p:nvSpPr>
          <p:spPr>
            <a:xfrm rot="4550065">
              <a:off x="3870924" y="-178039"/>
              <a:ext cx="547962" cy="5862270"/>
            </a:xfrm>
            <a:prstGeom prst="moon">
              <a:avLst>
                <a:gd fmla="val 50000"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2"/>
            <p:cNvSpPr/>
            <p:nvPr/>
          </p:nvSpPr>
          <p:spPr>
            <a:xfrm rot="4550065">
              <a:off x="4023324" y="-25639"/>
              <a:ext cx="547962" cy="5862270"/>
            </a:xfrm>
            <a:prstGeom prst="moon">
              <a:avLst>
                <a:gd fmla="val 50000"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2"/>
            <p:cNvSpPr/>
            <p:nvPr/>
          </p:nvSpPr>
          <p:spPr>
            <a:xfrm rot="4550065">
              <a:off x="4175724" y="126761"/>
              <a:ext cx="547962" cy="5862270"/>
            </a:xfrm>
            <a:prstGeom prst="moon">
              <a:avLst>
                <a:gd fmla="val 50000" name="adj"/>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2"/>
            <p:cNvSpPr/>
            <p:nvPr/>
          </p:nvSpPr>
          <p:spPr>
            <a:xfrm rot="4550065">
              <a:off x="4328124" y="279161"/>
              <a:ext cx="547962" cy="5862270"/>
            </a:xfrm>
            <a:prstGeom prst="moon">
              <a:avLst>
                <a:gd fmla="val 50000"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p:nvPr/>
          </p:nvSpPr>
          <p:spPr>
            <a:xfrm rot="4550065">
              <a:off x="4480524" y="431561"/>
              <a:ext cx="547962" cy="5862270"/>
            </a:xfrm>
            <a:prstGeom prst="mo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2"/>
            <p:cNvSpPr/>
            <p:nvPr/>
          </p:nvSpPr>
          <p:spPr>
            <a:xfrm rot="4550065">
              <a:off x="4632924" y="583961"/>
              <a:ext cx="547962" cy="5862270"/>
            </a:xfrm>
            <a:prstGeom prst="moon">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6" name="Google Shape;256;p32"/>
          <p:cNvPicPr preferRelativeResize="0"/>
          <p:nvPr/>
        </p:nvPicPr>
        <p:blipFill>
          <a:blip r:embed="rId4">
            <a:alphaModFix/>
          </a:blip>
          <a:stretch>
            <a:fillRect/>
          </a:stretch>
        </p:blipFill>
        <p:spPr>
          <a:xfrm>
            <a:off x="6074825" y="952500"/>
            <a:ext cx="2632376" cy="2632376"/>
          </a:xfrm>
          <a:prstGeom prst="rect">
            <a:avLst/>
          </a:prstGeom>
          <a:noFill/>
          <a:ln>
            <a:noFill/>
          </a:ln>
        </p:spPr>
      </p:pic>
      <p:sp>
        <p:nvSpPr>
          <p:cNvPr id="257" name="Google Shape;257;p32"/>
          <p:cNvSpPr txBox="1"/>
          <p:nvPr/>
        </p:nvSpPr>
        <p:spPr>
          <a:xfrm>
            <a:off x="990100" y="1770300"/>
            <a:ext cx="7071600" cy="120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Impact"/>
                <a:ea typeface="Impact"/>
                <a:cs typeface="Impact"/>
                <a:sym typeface="Impact"/>
              </a:rPr>
              <a:t>Stop thinking you can just use  </a:t>
            </a:r>
            <a:endParaRPr sz="3300">
              <a:solidFill>
                <a:schemeClr val="lt1"/>
              </a:solidFill>
              <a:latin typeface="Impact"/>
              <a:ea typeface="Impact"/>
              <a:cs typeface="Impact"/>
              <a:sym typeface="Impact"/>
            </a:endParaRPr>
          </a:p>
          <a:p>
            <a:pPr indent="0" lvl="0" marL="0" rtl="0" algn="l">
              <a:spcBef>
                <a:spcPts val="0"/>
              </a:spcBef>
              <a:spcAft>
                <a:spcPts val="0"/>
              </a:spcAft>
              <a:buNone/>
            </a:pPr>
            <a:r>
              <a:rPr lang="en" sz="3300">
                <a:solidFill>
                  <a:schemeClr val="lt1"/>
                </a:solidFill>
                <a:latin typeface="Impact"/>
                <a:ea typeface="Impact"/>
                <a:cs typeface="Impact"/>
                <a:sym typeface="Impact"/>
              </a:rPr>
              <a:t>ChatGPT for business purposes</a:t>
            </a:r>
            <a:endParaRPr sz="3300">
              <a:solidFill>
                <a:schemeClr val="lt1"/>
              </a:solidFill>
              <a:latin typeface="Impact"/>
              <a:ea typeface="Impact"/>
              <a:cs typeface="Impact"/>
              <a:sym typeface="Impact"/>
            </a:endParaRPr>
          </a:p>
        </p:txBody>
      </p:sp>
      <p:sp>
        <p:nvSpPr>
          <p:cNvPr id="258" name="Google Shape;258;p32"/>
          <p:cNvSpPr txBox="1"/>
          <p:nvPr/>
        </p:nvSpPr>
        <p:spPr>
          <a:xfrm>
            <a:off x="257575" y="112700"/>
            <a:ext cx="4452000" cy="10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Verdana"/>
                <a:ea typeface="Verdana"/>
                <a:cs typeface="Verdana"/>
                <a:sym typeface="Verdana"/>
              </a:rPr>
              <a:t>Eugenia Hu</a:t>
            </a:r>
            <a:endParaRPr>
              <a:solidFill>
                <a:schemeClr val="lt1"/>
              </a:solidFill>
              <a:latin typeface="Verdana"/>
              <a:ea typeface="Verdana"/>
              <a:cs typeface="Verdana"/>
              <a:sym typeface="Verdana"/>
            </a:endParaRPr>
          </a:p>
          <a:p>
            <a:pPr indent="0" lvl="0" marL="0" rtl="0" algn="l">
              <a:spcBef>
                <a:spcPts val="0"/>
              </a:spcBef>
              <a:spcAft>
                <a:spcPts val="0"/>
              </a:spcAft>
              <a:buNone/>
            </a:pPr>
            <a:r>
              <a:rPr lang="en">
                <a:solidFill>
                  <a:schemeClr val="lt1"/>
                </a:solidFill>
                <a:latin typeface="Verdana"/>
                <a:ea typeface="Verdana"/>
                <a:cs typeface="Verdana"/>
                <a:sym typeface="Verdana"/>
              </a:rPr>
              <a:t>eugenia.hu@blueowl.xyz</a:t>
            </a:r>
            <a:endParaRPr>
              <a:solidFill>
                <a:schemeClr val="lt1"/>
              </a:solidFill>
              <a:latin typeface="Verdana"/>
              <a:ea typeface="Verdana"/>
              <a:cs typeface="Verdana"/>
              <a:sym typeface="Verdana"/>
            </a:endParaRPr>
          </a:p>
          <a:p>
            <a:pPr indent="0" lvl="0" marL="0" rtl="0" algn="l">
              <a:spcBef>
                <a:spcPts val="0"/>
              </a:spcBef>
              <a:spcAft>
                <a:spcPts val="0"/>
              </a:spcAft>
              <a:buNone/>
            </a:pPr>
            <a:r>
              <a:rPr lang="en">
                <a:solidFill>
                  <a:schemeClr val="lt1"/>
                </a:solidFill>
                <a:latin typeface="Verdana"/>
                <a:ea typeface="Verdana"/>
                <a:cs typeface="Verdana"/>
                <a:sym typeface="Verdana"/>
              </a:rPr>
              <a:t>eugeniayuenjin@gmail.com</a:t>
            </a:r>
            <a:endParaRPr>
              <a:solidFill>
                <a:schemeClr val="lt1"/>
              </a:solidFill>
              <a:latin typeface="Verdana"/>
              <a:ea typeface="Verdana"/>
              <a:cs typeface="Verdana"/>
              <a:sym typeface="Verdana"/>
            </a:endParaRPr>
          </a:p>
          <a:p>
            <a:pPr indent="0" lvl="0" marL="0" rtl="0" algn="l">
              <a:spcBef>
                <a:spcPts val="0"/>
              </a:spcBef>
              <a:spcAft>
                <a:spcPts val="0"/>
              </a:spcAft>
              <a:buNone/>
            </a:pPr>
            <a:r>
              <a:rPr lang="en">
                <a:solidFill>
                  <a:schemeClr val="lt1"/>
                </a:solidFill>
                <a:latin typeface="Verdana"/>
                <a:ea typeface="Verdana"/>
                <a:cs typeface="Verdana"/>
                <a:sym typeface="Verdana"/>
              </a:rPr>
              <a:t>linkedin.com/in/eugenia-hu-65b23961/</a:t>
            </a:r>
            <a:endParaRPr>
              <a:solidFill>
                <a:schemeClr val="lt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1000"/>
                                        <p:tgtEl>
                                          <p:spTgt spid="2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96200"/>
            <a:ext cx="9144001" cy="5239699"/>
          </a:xfrm>
          <a:prstGeom prst="rect">
            <a:avLst/>
          </a:prstGeom>
          <a:noFill/>
          <a:ln>
            <a:noFill/>
          </a:ln>
        </p:spPr>
      </p:pic>
      <p:grpSp>
        <p:nvGrpSpPr>
          <p:cNvPr id="71" name="Google Shape;71;p15"/>
          <p:cNvGrpSpPr/>
          <p:nvPr/>
        </p:nvGrpSpPr>
        <p:grpSpPr>
          <a:xfrm>
            <a:off x="1235805" y="1770296"/>
            <a:ext cx="6580200" cy="2727600"/>
            <a:chOff x="1235805" y="1770296"/>
            <a:chExt cx="6580200" cy="2727600"/>
          </a:xfrm>
        </p:grpSpPr>
        <p:sp>
          <p:nvSpPr>
            <p:cNvPr id="72" name="Google Shape;72;p15"/>
            <p:cNvSpPr/>
            <p:nvPr/>
          </p:nvSpPr>
          <p:spPr>
            <a:xfrm rot="4550065">
              <a:off x="3870924" y="-178039"/>
              <a:ext cx="547962" cy="5862270"/>
            </a:xfrm>
            <a:prstGeom prst="moon">
              <a:avLst>
                <a:gd fmla="val 50000"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4550065">
              <a:off x="4023324" y="-25639"/>
              <a:ext cx="547962" cy="5862270"/>
            </a:xfrm>
            <a:prstGeom prst="moon">
              <a:avLst>
                <a:gd fmla="val 50000"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4550065">
              <a:off x="4175724" y="126761"/>
              <a:ext cx="547962" cy="5862270"/>
            </a:xfrm>
            <a:prstGeom prst="moon">
              <a:avLst>
                <a:gd fmla="val 50000" name="adj"/>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rot="4550065">
              <a:off x="4328124" y="279161"/>
              <a:ext cx="547962" cy="5862270"/>
            </a:xfrm>
            <a:prstGeom prst="moon">
              <a:avLst>
                <a:gd fmla="val 50000"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rot="4550065">
              <a:off x="4480524" y="431561"/>
              <a:ext cx="547962" cy="5862270"/>
            </a:xfrm>
            <a:prstGeom prst="mo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4550065">
              <a:off x="4632924" y="583961"/>
              <a:ext cx="547962" cy="5862270"/>
            </a:xfrm>
            <a:prstGeom prst="moon">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8" name="Google Shape;78;p15"/>
          <p:cNvPicPr preferRelativeResize="0"/>
          <p:nvPr/>
        </p:nvPicPr>
        <p:blipFill>
          <a:blip r:embed="rId4">
            <a:alphaModFix/>
          </a:blip>
          <a:stretch>
            <a:fillRect/>
          </a:stretch>
        </p:blipFill>
        <p:spPr>
          <a:xfrm>
            <a:off x="6074825" y="952500"/>
            <a:ext cx="2632376" cy="2632376"/>
          </a:xfrm>
          <a:prstGeom prst="rect">
            <a:avLst/>
          </a:prstGeom>
          <a:noFill/>
          <a:ln>
            <a:noFill/>
          </a:ln>
        </p:spPr>
      </p:pic>
      <p:sp>
        <p:nvSpPr>
          <p:cNvPr id="79" name="Google Shape;79;p15"/>
          <p:cNvSpPr txBox="1"/>
          <p:nvPr/>
        </p:nvSpPr>
        <p:spPr>
          <a:xfrm>
            <a:off x="990100" y="1770300"/>
            <a:ext cx="7071600" cy="120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Impact"/>
                <a:ea typeface="Impact"/>
                <a:cs typeface="Impact"/>
                <a:sym typeface="Impact"/>
              </a:rPr>
              <a:t>Stop thinking you can just use  </a:t>
            </a:r>
            <a:endParaRPr sz="3300">
              <a:solidFill>
                <a:schemeClr val="lt1"/>
              </a:solidFill>
              <a:latin typeface="Impact"/>
              <a:ea typeface="Impact"/>
              <a:cs typeface="Impact"/>
              <a:sym typeface="Impact"/>
            </a:endParaRPr>
          </a:p>
          <a:p>
            <a:pPr indent="0" lvl="0" marL="0" rtl="0" algn="l">
              <a:spcBef>
                <a:spcPts val="0"/>
              </a:spcBef>
              <a:spcAft>
                <a:spcPts val="0"/>
              </a:spcAft>
              <a:buNone/>
            </a:pPr>
            <a:r>
              <a:rPr lang="en" sz="3300">
                <a:solidFill>
                  <a:schemeClr val="lt1"/>
                </a:solidFill>
                <a:latin typeface="Impact"/>
                <a:ea typeface="Impact"/>
                <a:cs typeface="Impact"/>
                <a:sym typeface="Impact"/>
              </a:rPr>
              <a:t>ChatGPT for business purposes</a:t>
            </a:r>
            <a:endParaRPr sz="3300">
              <a:solidFill>
                <a:schemeClr val="lt1"/>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2" name="Shape 262"/>
        <p:cNvGrpSpPr/>
        <p:nvPr/>
      </p:nvGrpSpPr>
      <p:grpSpPr>
        <a:xfrm>
          <a:off x="0" y="0"/>
          <a:ext cx="0" cy="0"/>
          <a:chOff x="0" y="0"/>
          <a:chExt cx="0" cy="0"/>
        </a:xfrm>
      </p:grpSpPr>
      <p:pic>
        <p:nvPicPr>
          <p:cNvPr id="263" name="Google Shape;263;p33"/>
          <p:cNvPicPr preferRelativeResize="0"/>
          <p:nvPr/>
        </p:nvPicPr>
        <p:blipFill>
          <a:blip r:embed="rId3">
            <a:alphaModFix/>
          </a:blip>
          <a:stretch>
            <a:fillRect/>
          </a:stretch>
        </p:blipFill>
        <p:spPr>
          <a:xfrm>
            <a:off x="0" y="-96200"/>
            <a:ext cx="9144001" cy="5239699"/>
          </a:xfrm>
          <a:prstGeom prst="rect">
            <a:avLst/>
          </a:prstGeom>
          <a:noFill/>
          <a:ln>
            <a:noFill/>
          </a:ln>
        </p:spPr>
      </p:pic>
      <p:sp>
        <p:nvSpPr>
          <p:cNvPr id="264" name="Google Shape;264;p33"/>
          <p:cNvSpPr txBox="1"/>
          <p:nvPr/>
        </p:nvSpPr>
        <p:spPr>
          <a:xfrm>
            <a:off x="2715150" y="2292200"/>
            <a:ext cx="3565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FFFFFF"/>
                </a:solidFill>
                <a:latin typeface="Impact"/>
                <a:ea typeface="Impact"/>
                <a:cs typeface="Impact"/>
                <a:sym typeface="Impact"/>
              </a:rPr>
              <a:t>APPENDIX</a:t>
            </a:r>
            <a:endParaRPr sz="3600">
              <a:solidFill>
                <a:srgbClr val="FFFFFF"/>
              </a:solidFill>
              <a:latin typeface="Impact"/>
              <a:ea typeface="Impact"/>
              <a:cs typeface="Impact"/>
              <a:sym typeface="Impac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8" name="Shape 268"/>
        <p:cNvGrpSpPr/>
        <p:nvPr/>
      </p:nvGrpSpPr>
      <p:grpSpPr>
        <a:xfrm>
          <a:off x="0" y="0"/>
          <a:ext cx="0" cy="0"/>
          <a:chOff x="0" y="0"/>
          <a:chExt cx="0" cy="0"/>
        </a:xfrm>
      </p:grpSpPr>
      <p:pic>
        <p:nvPicPr>
          <p:cNvPr id="269" name="Google Shape;269;p34"/>
          <p:cNvPicPr preferRelativeResize="0"/>
          <p:nvPr/>
        </p:nvPicPr>
        <p:blipFill>
          <a:blip r:embed="rId3">
            <a:alphaModFix/>
          </a:blip>
          <a:stretch>
            <a:fillRect/>
          </a:stretch>
        </p:blipFill>
        <p:spPr>
          <a:xfrm>
            <a:off x="637625" y="613025"/>
            <a:ext cx="2566825" cy="3820975"/>
          </a:xfrm>
          <a:prstGeom prst="rect">
            <a:avLst/>
          </a:prstGeom>
          <a:noFill/>
          <a:ln>
            <a:noFill/>
          </a:ln>
        </p:spPr>
      </p:pic>
      <p:pic>
        <p:nvPicPr>
          <p:cNvPr id="270" name="Google Shape;270;p34"/>
          <p:cNvPicPr preferRelativeResize="0"/>
          <p:nvPr/>
        </p:nvPicPr>
        <p:blipFill>
          <a:blip r:embed="rId4">
            <a:alphaModFix/>
          </a:blip>
          <a:stretch>
            <a:fillRect/>
          </a:stretch>
        </p:blipFill>
        <p:spPr>
          <a:xfrm>
            <a:off x="5153975" y="2769625"/>
            <a:ext cx="1609725" cy="1524000"/>
          </a:xfrm>
          <a:prstGeom prst="rect">
            <a:avLst/>
          </a:prstGeom>
          <a:noFill/>
          <a:ln>
            <a:noFill/>
          </a:ln>
        </p:spPr>
      </p:pic>
      <p:pic>
        <p:nvPicPr>
          <p:cNvPr id="271" name="Google Shape;271;p34"/>
          <p:cNvPicPr preferRelativeResize="0"/>
          <p:nvPr/>
        </p:nvPicPr>
        <p:blipFill>
          <a:blip r:embed="rId5">
            <a:alphaModFix/>
          </a:blip>
          <a:stretch>
            <a:fillRect/>
          </a:stretch>
        </p:blipFill>
        <p:spPr>
          <a:xfrm>
            <a:off x="4101550" y="828675"/>
            <a:ext cx="3460943" cy="1620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 name="Shape 275"/>
        <p:cNvGrpSpPr/>
        <p:nvPr/>
      </p:nvGrpSpPr>
      <p:grpSpPr>
        <a:xfrm>
          <a:off x="0" y="0"/>
          <a:ext cx="0" cy="0"/>
          <a:chOff x="0" y="0"/>
          <a:chExt cx="0" cy="0"/>
        </a:xfrm>
      </p:grpSpPr>
      <p:pic>
        <p:nvPicPr>
          <p:cNvPr id="276" name="Google Shape;276;p35"/>
          <p:cNvPicPr preferRelativeResize="0"/>
          <p:nvPr/>
        </p:nvPicPr>
        <p:blipFill>
          <a:blip r:embed="rId3">
            <a:alphaModFix/>
          </a:blip>
          <a:stretch>
            <a:fillRect/>
          </a:stretch>
        </p:blipFill>
        <p:spPr>
          <a:xfrm>
            <a:off x="1441868" y="0"/>
            <a:ext cx="6260266"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0" name="Shape 280"/>
        <p:cNvGrpSpPr/>
        <p:nvPr/>
      </p:nvGrpSpPr>
      <p:grpSpPr>
        <a:xfrm>
          <a:off x="0" y="0"/>
          <a:ext cx="0" cy="0"/>
          <a:chOff x="0" y="0"/>
          <a:chExt cx="0" cy="0"/>
        </a:xfrm>
      </p:grpSpPr>
      <p:pic>
        <p:nvPicPr>
          <p:cNvPr id="281" name="Google Shape;281;p36"/>
          <p:cNvPicPr preferRelativeResize="0"/>
          <p:nvPr/>
        </p:nvPicPr>
        <p:blipFill>
          <a:blip r:embed="rId3">
            <a:alphaModFix/>
          </a:blip>
          <a:stretch>
            <a:fillRect/>
          </a:stretch>
        </p:blipFill>
        <p:spPr>
          <a:xfrm>
            <a:off x="1703168" y="0"/>
            <a:ext cx="5855411" cy="5143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965500" y="0"/>
            <a:ext cx="6857999"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0" y="3498950"/>
            <a:ext cx="1644551" cy="1644551"/>
          </a:xfrm>
          <a:prstGeom prst="rect">
            <a:avLst/>
          </a:prstGeom>
          <a:noFill/>
          <a:ln>
            <a:noFill/>
          </a:ln>
        </p:spPr>
      </p:pic>
      <p:sp>
        <p:nvSpPr>
          <p:cNvPr id="90" name="Google Shape;90;p17"/>
          <p:cNvSpPr/>
          <p:nvPr/>
        </p:nvSpPr>
        <p:spPr>
          <a:xfrm>
            <a:off x="1342163" y="1985875"/>
            <a:ext cx="1416600" cy="1899600"/>
          </a:xfrm>
          <a:prstGeom prst="rect">
            <a:avLst/>
          </a:prstGeom>
          <a:solidFill>
            <a:srgbClr val="D9EAD3"/>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1427800" y="2146900"/>
            <a:ext cx="853500" cy="483000"/>
          </a:xfrm>
          <a:prstGeom prst="wedgeRoundRectCallout">
            <a:avLst>
              <a:gd fmla="val -20833" name="adj1"/>
              <a:gd fmla="val 62500" name="adj2"/>
              <a:gd fmla="val 0" name="adj3"/>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5238375" y="1396550"/>
            <a:ext cx="2688475" cy="2350400"/>
          </a:xfrm>
          <a:prstGeom prst="flowChartMagneticDisk">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5516413" y="2341050"/>
            <a:ext cx="957900" cy="8853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Impact"/>
                <a:ea typeface="Impact"/>
                <a:cs typeface="Impact"/>
                <a:sym typeface="Impact"/>
              </a:rPr>
              <a:t>?</a:t>
            </a:r>
            <a:endParaRPr sz="3300">
              <a:latin typeface="Impact"/>
              <a:ea typeface="Impact"/>
              <a:cs typeface="Impact"/>
              <a:sym typeface="Impact"/>
            </a:endParaRPr>
          </a:p>
        </p:txBody>
      </p:sp>
      <p:sp>
        <p:nvSpPr>
          <p:cNvPr id="94" name="Google Shape;94;p17"/>
          <p:cNvSpPr/>
          <p:nvPr/>
        </p:nvSpPr>
        <p:spPr>
          <a:xfrm>
            <a:off x="6690913" y="2341050"/>
            <a:ext cx="957900" cy="885300"/>
          </a:xfrm>
          <a:prstGeom prst="roundRect">
            <a:avLst>
              <a:gd fmla="val 16667" name="adj"/>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Impact"/>
                <a:ea typeface="Impact"/>
                <a:cs typeface="Impact"/>
                <a:sym typeface="Impact"/>
              </a:rPr>
              <a:t>!</a:t>
            </a:r>
            <a:endParaRPr sz="3300">
              <a:latin typeface="Impact"/>
              <a:ea typeface="Impact"/>
              <a:cs typeface="Impact"/>
              <a:sym typeface="Impact"/>
            </a:endParaRPr>
          </a:p>
        </p:txBody>
      </p:sp>
      <p:pic>
        <p:nvPicPr>
          <p:cNvPr id="95" name="Google Shape;95;p17"/>
          <p:cNvPicPr preferRelativeResize="0"/>
          <p:nvPr/>
        </p:nvPicPr>
        <p:blipFill>
          <a:blip r:embed="rId4">
            <a:alphaModFix/>
          </a:blip>
          <a:stretch>
            <a:fillRect/>
          </a:stretch>
        </p:blipFill>
        <p:spPr>
          <a:xfrm>
            <a:off x="7786825" y="0"/>
            <a:ext cx="1357175" cy="1357175"/>
          </a:xfrm>
          <a:prstGeom prst="rect">
            <a:avLst/>
          </a:prstGeom>
          <a:noFill/>
          <a:ln>
            <a:noFill/>
          </a:ln>
        </p:spPr>
      </p:pic>
      <p:sp>
        <p:nvSpPr>
          <p:cNvPr id="96" name="Google Shape;96;p17"/>
          <p:cNvSpPr/>
          <p:nvPr/>
        </p:nvSpPr>
        <p:spPr>
          <a:xfrm>
            <a:off x="3996588" y="209252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flipH="1">
            <a:off x="3814363" y="2961575"/>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flipH="1">
            <a:off x="1725025" y="2955650"/>
            <a:ext cx="957900" cy="543300"/>
          </a:xfrm>
          <a:prstGeom prst="wedgeRoundRectCallout">
            <a:avLst>
              <a:gd fmla="val -20833" name="adj1"/>
              <a:gd fmla="val 62500" name="adj2"/>
              <a:gd fmla="val 0" name="adj3"/>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0" y="3498950"/>
            <a:ext cx="1644551" cy="1644551"/>
          </a:xfrm>
          <a:prstGeom prst="rect">
            <a:avLst/>
          </a:prstGeom>
          <a:noFill/>
          <a:ln>
            <a:noFill/>
          </a:ln>
        </p:spPr>
      </p:pic>
      <p:sp>
        <p:nvSpPr>
          <p:cNvPr id="104" name="Google Shape;104;p18"/>
          <p:cNvSpPr/>
          <p:nvPr/>
        </p:nvSpPr>
        <p:spPr>
          <a:xfrm>
            <a:off x="1342163" y="1985875"/>
            <a:ext cx="1416600" cy="1899600"/>
          </a:xfrm>
          <a:prstGeom prst="rect">
            <a:avLst/>
          </a:prstGeom>
          <a:solidFill>
            <a:srgbClr val="D9EAD3"/>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1427800" y="2146900"/>
            <a:ext cx="853500" cy="483000"/>
          </a:xfrm>
          <a:prstGeom prst="wedgeRoundRectCallout">
            <a:avLst>
              <a:gd fmla="val -20833" name="adj1"/>
              <a:gd fmla="val 62500" name="adj2"/>
              <a:gd fmla="val 0" name="adj3"/>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3890638" y="1396550"/>
            <a:ext cx="2688475" cy="2350400"/>
          </a:xfrm>
          <a:prstGeom prst="flowChartMagneticDisk">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4168675" y="2341050"/>
            <a:ext cx="957900" cy="8853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Impact"/>
                <a:ea typeface="Impact"/>
                <a:cs typeface="Impact"/>
                <a:sym typeface="Impact"/>
              </a:rPr>
              <a:t>?</a:t>
            </a:r>
            <a:endParaRPr sz="3300">
              <a:latin typeface="Impact"/>
              <a:ea typeface="Impact"/>
              <a:cs typeface="Impact"/>
              <a:sym typeface="Impact"/>
            </a:endParaRPr>
          </a:p>
        </p:txBody>
      </p:sp>
      <p:sp>
        <p:nvSpPr>
          <p:cNvPr id="108" name="Google Shape;108;p18"/>
          <p:cNvSpPr/>
          <p:nvPr/>
        </p:nvSpPr>
        <p:spPr>
          <a:xfrm>
            <a:off x="5343175" y="2341050"/>
            <a:ext cx="957900" cy="885300"/>
          </a:xfrm>
          <a:prstGeom prst="roundRect">
            <a:avLst>
              <a:gd fmla="val 16667" name="adj"/>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Impact"/>
                <a:ea typeface="Impact"/>
                <a:cs typeface="Impact"/>
                <a:sym typeface="Impact"/>
              </a:rPr>
              <a:t>!</a:t>
            </a:r>
            <a:endParaRPr sz="3300">
              <a:latin typeface="Impact"/>
              <a:ea typeface="Impact"/>
              <a:cs typeface="Impact"/>
              <a:sym typeface="Impact"/>
            </a:endParaRPr>
          </a:p>
        </p:txBody>
      </p:sp>
      <p:pic>
        <p:nvPicPr>
          <p:cNvPr id="109" name="Google Shape;109;p18"/>
          <p:cNvPicPr preferRelativeResize="0"/>
          <p:nvPr/>
        </p:nvPicPr>
        <p:blipFill>
          <a:blip r:embed="rId4">
            <a:alphaModFix/>
          </a:blip>
          <a:stretch>
            <a:fillRect/>
          </a:stretch>
        </p:blipFill>
        <p:spPr>
          <a:xfrm>
            <a:off x="7786825" y="0"/>
            <a:ext cx="1357175" cy="1357175"/>
          </a:xfrm>
          <a:prstGeom prst="rect">
            <a:avLst/>
          </a:prstGeom>
          <a:noFill/>
          <a:ln>
            <a:noFill/>
          </a:ln>
        </p:spPr>
      </p:pic>
      <p:sp>
        <p:nvSpPr>
          <p:cNvPr id="110" name="Google Shape;110;p18"/>
          <p:cNvSpPr/>
          <p:nvPr/>
        </p:nvSpPr>
        <p:spPr>
          <a:xfrm>
            <a:off x="2920888" y="2131750"/>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flipH="1">
            <a:off x="2920888" y="3058150"/>
            <a:ext cx="513300" cy="513300"/>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flipH="1">
            <a:off x="1725025" y="2955650"/>
            <a:ext cx="957900" cy="543300"/>
          </a:xfrm>
          <a:prstGeom prst="wedgeRoundRectCallout">
            <a:avLst>
              <a:gd fmla="val -20833" name="adj1"/>
              <a:gd fmla="val 62500" name="adj2"/>
              <a:gd fmla="val 0" name="adj3"/>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8"/>
          <p:cNvPicPr preferRelativeResize="0"/>
          <p:nvPr/>
        </p:nvPicPr>
        <p:blipFill>
          <a:blip r:embed="rId5">
            <a:alphaModFix/>
          </a:blip>
          <a:stretch>
            <a:fillRect/>
          </a:stretch>
        </p:blipFill>
        <p:spPr>
          <a:xfrm>
            <a:off x="4591700" y="35375"/>
            <a:ext cx="1286399" cy="1286424"/>
          </a:xfrm>
          <a:prstGeom prst="rect">
            <a:avLst/>
          </a:prstGeom>
          <a:noFill/>
          <a:ln>
            <a:noFill/>
          </a:ln>
        </p:spPr>
      </p:pic>
      <p:sp>
        <p:nvSpPr>
          <p:cNvPr id="114" name="Google Shape;114;p18"/>
          <p:cNvSpPr/>
          <p:nvPr/>
        </p:nvSpPr>
        <p:spPr>
          <a:xfrm flipH="1" rot="-1870918">
            <a:off x="7017331" y="958391"/>
            <a:ext cx="513368" cy="513368"/>
          </a:xfrm>
          <a:prstGeom prst="rightArrow">
            <a:avLst>
              <a:gd fmla="val 50000" name="adj1"/>
              <a:gd fmla="val 50000" name="adj2"/>
            </a:avLst>
          </a:prstGeom>
          <a:solidFill>
            <a:srgbClr val="000000"/>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flipH="1" rot="8501430">
            <a:off x="6919670" y="1808062"/>
            <a:ext cx="1065156" cy="833186"/>
          </a:xfrm>
          <a:prstGeom prst="rightArrow">
            <a:avLst>
              <a:gd fmla="val 50000" name="adj1"/>
              <a:gd fmla="val 50000" name="adj2"/>
            </a:avLst>
          </a:prstGeom>
          <a:noFill/>
          <a:ln cap="flat" cmpd="sng" w="381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0" y="-96200"/>
            <a:ext cx="9144001" cy="5239699"/>
          </a:xfrm>
          <a:prstGeom prst="rect">
            <a:avLst/>
          </a:prstGeom>
          <a:noFill/>
          <a:ln>
            <a:noFill/>
          </a:ln>
        </p:spPr>
      </p:pic>
      <p:sp>
        <p:nvSpPr>
          <p:cNvPr id="121" name="Google Shape;121;p19"/>
          <p:cNvSpPr txBox="1"/>
          <p:nvPr/>
        </p:nvSpPr>
        <p:spPr>
          <a:xfrm>
            <a:off x="2789400" y="1648200"/>
            <a:ext cx="35652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FFFFFF"/>
                </a:solidFill>
                <a:latin typeface="Impact"/>
                <a:ea typeface="Impact"/>
                <a:cs typeface="Impact"/>
                <a:sym typeface="Impact"/>
              </a:rPr>
              <a:t>Generative AI Uses and Limitations</a:t>
            </a:r>
            <a:endParaRPr sz="3600">
              <a:solidFill>
                <a:srgbClr val="FFFFFF"/>
              </a:solidFill>
              <a:latin typeface="Impact"/>
              <a:ea typeface="Impact"/>
              <a:cs typeface="Impact"/>
              <a:sym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0"/>
          <p:cNvPicPr preferRelativeResize="0"/>
          <p:nvPr/>
        </p:nvPicPr>
        <p:blipFill rotWithShape="1">
          <a:blip r:embed="rId3">
            <a:alphaModFix/>
          </a:blip>
          <a:srcRect b="0" l="3660" r="0" t="3660"/>
          <a:stretch/>
        </p:blipFill>
        <p:spPr>
          <a:xfrm>
            <a:off x="1811475" y="14887"/>
            <a:ext cx="5120631" cy="5113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p:nvPr/>
        </p:nvSpPr>
        <p:spPr>
          <a:xfrm>
            <a:off x="4802550" y="196025"/>
            <a:ext cx="4165500" cy="22059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a:off x="478400" y="196025"/>
            <a:ext cx="4165500" cy="22059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p:nvPr/>
        </p:nvSpPr>
        <p:spPr>
          <a:xfrm>
            <a:off x="478400" y="2533300"/>
            <a:ext cx="4165500" cy="22059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4802550" y="2533300"/>
            <a:ext cx="4165500" cy="2205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a:off x="555000" y="341300"/>
            <a:ext cx="18012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School Assignment</a:t>
            </a:r>
            <a:endParaRPr sz="1800">
              <a:latin typeface="Verdana"/>
              <a:ea typeface="Verdana"/>
              <a:cs typeface="Verdana"/>
              <a:sym typeface="Verdana"/>
            </a:endParaRPr>
          </a:p>
        </p:txBody>
      </p:sp>
      <p:sp>
        <p:nvSpPr>
          <p:cNvPr id="136" name="Google Shape;136;p21"/>
          <p:cNvSpPr/>
          <p:nvPr/>
        </p:nvSpPr>
        <p:spPr>
          <a:xfrm>
            <a:off x="2174300" y="996025"/>
            <a:ext cx="14421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Marketing Copy</a:t>
            </a:r>
            <a:endParaRPr sz="1800">
              <a:latin typeface="Verdana"/>
              <a:ea typeface="Verdana"/>
              <a:cs typeface="Verdana"/>
              <a:sym typeface="Verdana"/>
            </a:endParaRPr>
          </a:p>
        </p:txBody>
      </p:sp>
      <p:sp>
        <p:nvSpPr>
          <p:cNvPr id="137" name="Google Shape;137;p21"/>
          <p:cNvSpPr/>
          <p:nvPr/>
        </p:nvSpPr>
        <p:spPr>
          <a:xfrm>
            <a:off x="585925" y="996025"/>
            <a:ext cx="14421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Newswire Reporting</a:t>
            </a:r>
            <a:endParaRPr sz="2000">
              <a:latin typeface="Verdana"/>
              <a:ea typeface="Verdana"/>
              <a:cs typeface="Verdana"/>
              <a:sym typeface="Verdana"/>
            </a:endParaRPr>
          </a:p>
        </p:txBody>
      </p:sp>
      <p:sp>
        <p:nvSpPr>
          <p:cNvPr id="138" name="Google Shape;138;p21"/>
          <p:cNvSpPr/>
          <p:nvPr/>
        </p:nvSpPr>
        <p:spPr>
          <a:xfrm>
            <a:off x="4848200" y="324500"/>
            <a:ext cx="18012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Investigative Journalism</a:t>
            </a:r>
            <a:endParaRPr sz="1800">
              <a:latin typeface="Verdana"/>
              <a:ea typeface="Verdana"/>
              <a:cs typeface="Verdana"/>
              <a:sym typeface="Verdana"/>
            </a:endParaRPr>
          </a:p>
        </p:txBody>
      </p:sp>
      <p:sp>
        <p:nvSpPr>
          <p:cNvPr id="139" name="Google Shape;139;p21"/>
          <p:cNvSpPr/>
          <p:nvPr/>
        </p:nvSpPr>
        <p:spPr>
          <a:xfrm>
            <a:off x="2498375" y="358100"/>
            <a:ext cx="16155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Nonfiction Educational</a:t>
            </a:r>
            <a:endParaRPr sz="1800">
              <a:latin typeface="Verdana"/>
              <a:ea typeface="Verdana"/>
              <a:cs typeface="Verdana"/>
              <a:sym typeface="Verdana"/>
            </a:endParaRPr>
          </a:p>
        </p:txBody>
      </p:sp>
      <p:sp>
        <p:nvSpPr>
          <p:cNvPr id="140" name="Google Shape;140;p21"/>
          <p:cNvSpPr/>
          <p:nvPr/>
        </p:nvSpPr>
        <p:spPr>
          <a:xfrm>
            <a:off x="1424125" y="2656950"/>
            <a:ext cx="18012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Nonfiction Biographies</a:t>
            </a:r>
            <a:endParaRPr sz="1800">
              <a:latin typeface="Verdana"/>
              <a:ea typeface="Verdana"/>
              <a:cs typeface="Verdana"/>
              <a:sym typeface="Verdana"/>
            </a:endParaRPr>
          </a:p>
        </p:txBody>
      </p:sp>
      <p:sp>
        <p:nvSpPr>
          <p:cNvPr id="141" name="Google Shape;141;p21"/>
          <p:cNvSpPr/>
          <p:nvPr/>
        </p:nvSpPr>
        <p:spPr>
          <a:xfrm>
            <a:off x="4848200" y="1667550"/>
            <a:ext cx="12936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Literary Critique</a:t>
            </a:r>
            <a:endParaRPr sz="1800">
              <a:latin typeface="Verdana"/>
              <a:ea typeface="Verdana"/>
              <a:cs typeface="Verdana"/>
              <a:sym typeface="Verdana"/>
            </a:endParaRPr>
          </a:p>
        </p:txBody>
      </p:sp>
      <p:sp>
        <p:nvSpPr>
          <p:cNvPr id="142" name="Google Shape;142;p21"/>
          <p:cNvSpPr/>
          <p:nvPr/>
        </p:nvSpPr>
        <p:spPr>
          <a:xfrm>
            <a:off x="4848200" y="996025"/>
            <a:ext cx="14730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Nonfiction Analysis</a:t>
            </a:r>
            <a:endParaRPr sz="1800">
              <a:latin typeface="Verdana"/>
              <a:ea typeface="Verdana"/>
              <a:cs typeface="Verdana"/>
              <a:sym typeface="Verdana"/>
            </a:endParaRPr>
          </a:p>
        </p:txBody>
      </p:sp>
      <p:sp>
        <p:nvSpPr>
          <p:cNvPr id="143" name="Google Shape;143;p21"/>
          <p:cNvSpPr/>
          <p:nvPr/>
        </p:nvSpPr>
        <p:spPr>
          <a:xfrm>
            <a:off x="3276025" y="2656950"/>
            <a:ext cx="12936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Verdana"/>
                <a:ea typeface="Verdana"/>
                <a:cs typeface="Verdana"/>
                <a:sym typeface="Verdana"/>
              </a:rPr>
              <a:t>Romance Novels</a:t>
            </a:r>
            <a:endParaRPr sz="1800">
              <a:latin typeface="Verdana"/>
              <a:ea typeface="Verdana"/>
              <a:cs typeface="Verdana"/>
              <a:sym typeface="Verdana"/>
            </a:endParaRPr>
          </a:p>
        </p:txBody>
      </p:sp>
      <p:sp>
        <p:nvSpPr>
          <p:cNvPr id="144" name="Google Shape;144;p21"/>
          <p:cNvSpPr/>
          <p:nvPr/>
        </p:nvSpPr>
        <p:spPr>
          <a:xfrm>
            <a:off x="3276025" y="3288300"/>
            <a:ext cx="12936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Verdana"/>
                <a:ea typeface="Verdana"/>
                <a:cs typeface="Verdana"/>
                <a:sym typeface="Verdana"/>
              </a:rPr>
              <a:t>Thrillers</a:t>
            </a:r>
            <a:endParaRPr sz="1800">
              <a:latin typeface="Verdana"/>
              <a:ea typeface="Verdana"/>
              <a:cs typeface="Verdana"/>
              <a:sym typeface="Verdana"/>
            </a:endParaRPr>
          </a:p>
        </p:txBody>
      </p:sp>
      <p:sp>
        <p:nvSpPr>
          <p:cNvPr id="145" name="Google Shape;145;p21"/>
          <p:cNvSpPr/>
          <p:nvPr/>
        </p:nvSpPr>
        <p:spPr>
          <a:xfrm>
            <a:off x="5993075" y="2615150"/>
            <a:ext cx="12936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Verdana"/>
                <a:ea typeface="Verdana"/>
                <a:cs typeface="Verdana"/>
                <a:sym typeface="Verdana"/>
              </a:rPr>
              <a:t>SF and Fantasy</a:t>
            </a:r>
            <a:endParaRPr sz="1800">
              <a:latin typeface="Verdana"/>
              <a:ea typeface="Verdana"/>
              <a:cs typeface="Verdana"/>
              <a:sym typeface="Verdana"/>
            </a:endParaRPr>
          </a:p>
        </p:txBody>
      </p:sp>
      <p:sp>
        <p:nvSpPr>
          <p:cNvPr id="146" name="Google Shape;146;p21"/>
          <p:cNvSpPr/>
          <p:nvPr/>
        </p:nvSpPr>
        <p:spPr>
          <a:xfrm>
            <a:off x="7356175" y="2615150"/>
            <a:ext cx="1473000" cy="54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Verdana"/>
                <a:ea typeface="Verdana"/>
                <a:cs typeface="Verdana"/>
                <a:sym typeface="Verdana"/>
              </a:rPr>
              <a:t>Structure Breakers</a:t>
            </a:r>
            <a:endParaRPr sz="1800">
              <a:latin typeface="Verdana"/>
              <a:ea typeface="Verdana"/>
              <a:cs typeface="Verdana"/>
              <a:sym typeface="Verdana"/>
            </a:endParaRPr>
          </a:p>
        </p:txBody>
      </p:sp>
      <p:sp>
        <p:nvSpPr>
          <p:cNvPr id="147" name="Google Shape;147;p21"/>
          <p:cNvSpPr txBox="1"/>
          <p:nvPr/>
        </p:nvSpPr>
        <p:spPr>
          <a:xfrm rot="-5400000">
            <a:off x="-559350" y="3681600"/>
            <a:ext cx="1595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Verdana"/>
                <a:ea typeface="Verdana"/>
                <a:cs typeface="Verdana"/>
                <a:sym typeface="Verdana"/>
              </a:rPr>
              <a:t>Coherence</a:t>
            </a:r>
            <a:endParaRPr sz="1900">
              <a:latin typeface="Verdana"/>
              <a:ea typeface="Verdana"/>
              <a:cs typeface="Verdana"/>
              <a:sym typeface="Verdana"/>
            </a:endParaRPr>
          </a:p>
        </p:txBody>
      </p:sp>
      <p:sp>
        <p:nvSpPr>
          <p:cNvPr id="148" name="Google Shape;148;p21"/>
          <p:cNvSpPr txBox="1"/>
          <p:nvPr/>
        </p:nvSpPr>
        <p:spPr>
          <a:xfrm>
            <a:off x="555000" y="4739200"/>
            <a:ext cx="1401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Verdana"/>
                <a:ea typeface="Verdana"/>
                <a:cs typeface="Verdana"/>
                <a:sym typeface="Verdana"/>
              </a:rPr>
              <a:t>Creativity</a:t>
            </a:r>
            <a:endParaRPr sz="1900">
              <a:latin typeface="Verdana"/>
              <a:ea typeface="Verdana"/>
              <a:cs typeface="Verdana"/>
              <a:sym typeface="Verdana"/>
            </a:endParaRPr>
          </a:p>
        </p:txBody>
      </p:sp>
      <p:cxnSp>
        <p:nvCxnSpPr>
          <p:cNvPr id="149" name="Google Shape;149;p21"/>
          <p:cNvCxnSpPr/>
          <p:nvPr/>
        </p:nvCxnSpPr>
        <p:spPr>
          <a:xfrm flipH="1" rot="10800000">
            <a:off x="274100" y="202350"/>
            <a:ext cx="14700" cy="31440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21"/>
          <p:cNvCxnSpPr>
            <a:stCxn id="148" idx="3"/>
          </p:cNvCxnSpPr>
          <p:nvPr/>
        </p:nvCxnSpPr>
        <p:spPr>
          <a:xfrm flipH="1" rot="10800000">
            <a:off x="1956900" y="4955800"/>
            <a:ext cx="7012800" cy="21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0404"/>
        </a:solidFill>
      </p:bgPr>
    </p:bg>
    <p:spTree>
      <p:nvGrpSpPr>
        <p:cNvPr id="154" name="Shape 154"/>
        <p:cNvGrpSpPr/>
        <p:nvPr/>
      </p:nvGrpSpPr>
      <p:grpSpPr>
        <a:xfrm>
          <a:off x="0" y="0"/>
          <a:ext cx="0" cy="0"/>
          <a:chOff x="0" y="0"/>
          <a:chExt cx="0" cy="0"/>
        </a:xfrm>
      </p:grpSpPr>
      <p:sp>
        <p:nvSpPr>
          <p:cNvPr id="155" name="Google Shape;155;p22"/>
          <p:cNvSpPr txBox="1"/>
          <p:nvPr>
            <p:ph idx="1" type="body"/>
          </p:nvPr>
        </p:nvSpPr>
        <p:spPr>
          <a:xfrm>
            <a:off x="482700" y="4302325"/>
            <a:ext cx="8061000" cy="79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solidFill>
                  <a:schemeClr val="lt2"/>
                </a:solidFill>
              </a:rPr>
              <a:t>Zhengde Wei et al, Implicit Perception of Differences between NLP‐Produced and Human‐Produced Language in the Mentalizing Network, </a:t>
            </a:r>
            <a:r>
              <a:rPr i="1" lang="en" sz="1400">
                <a:solidFill>
                  <a:schemeClr val="lt2"/>
                </a:solidFill>
              </a:rPr>
              <a:t>Advanced Science</a:t>
            </a:r>
            <a:r>
              <a:rPr lang="en" sz="1400">
                <a:solidFill>
                  <a:schemeClr val="lt2"/>
                </a:solidFill>
              </a:rPr>
              <a:t> (2023). </a:t>
            </a:r>
            <a:endParaRPr sz="2000">
              <a:solidFill>
                <a:schemeClr val="lt2"/>
              </a:solidFill>
            </a:endParaRPr>
          </a:p>
        </p:txBody>
      </p:sp>
      <p:pic>
        <p:nvPicPr>
          <p:cNvPr descr="Reveals the implicit perception in distinguishing human and NLP-produced language natural language processing (NLP)" id="156" name="Google Shape;156;p22"/>
          <p:cNvPicPr preferRelativeResize="0"/>
          <p:nvPr/>
        </p:nvPicPr>
        <p:blipFill rotWithShape="1">
          <a:blip r:embed="rId3">
            <a:alphaModFix/>
          </a:blip>
          <a:srcRect b="44088" l="0" r="1058" t="712"/>
          <a:stretch/>
        </p:blipFill>
        <p:spPr>
          <a:xfrm>
            <a:off x="944525" y="987350"/>
            <a:ext cx="7061875" cy="2374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