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Roboto" panose="02000000000000000000" pitchFamily="2" charset="0"/>
      <p:regular r:id="rId20"/>
      <p:bold r:id="rId21"/>
      <p:italic r:id="rId22"/>
      <p:boldItalic r:id="rId23"/>
    </p:embeddedFont>
    <p:embeddedFont>
      <p:font typeface="Roboto Light" panose="020F0302020204030204" pitchFamily="34" charset="0"/>
      <p:regular r:id="rId24"/>
      <p:bold r:id="rId25"/>
      <p:italic r:id="rId26"/>
      <p:boldItalic r:id="rId27"/>
    </p:embeddedFont>
    <p:embeddedFont>
      <p:font typeface="Roboto Medium" panose="020F050202020403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64">
          <p15:clr>
            <a:srgbClr val="A4A3A4"/>
          </p15:clr>
        </p15:guide>
        <p15:guide id="3" pos="39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504"/>
      </p:cViewPr>
      <p:guideLst>
        <p:guide orient="horz" pos="2160"/>
        <p:guide pos="264"/>
        <p:guide pos="39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7be995c9d5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Manipulation and Coercion, erosion of trust</a:t>
            </a:r>
            <a:endParaRPr/>
          </a:p>
        </p:txBody>
      </p:sp>
      <p:sp>
        <p:nvSpPr>
          <p:cNvPr id="112" name="Google Shape;112;g27be995c9d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7be995c9d5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Manipulation and Coercion, erosion of trust</a:t>
            </a:r>
            <a:endParaRPr/>
          </a:p>
        </p:txBody>
      </p:sp>
      <p:sp>
        <p:nvSpPr>
          <p:cNvPr id="194" name="Google Shape;194;g27be995c9d5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7bd9be7458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Manipulation and Coercion, erosion of trust</a:t>
            </a:r>
            <a:endParaRPr/>
          </a:p>
        </p:txBody>
      </p:sp>
      <p:sp>
        <p:nvSpPr>
          <p:cNvPr id="202" name="Google Shape;202;g27bd9be745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7be995c9d5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g27be995c9d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7b9db27ce2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g27b9db27ce2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7baeebd95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Voice deepfakes typically employ techniques like text-to-speech (TTS) synthesis and voice cloning to replicate a person's voice patterns and intonation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Video deepfakes are often associated with creating misleading or deceptive content, such as fake news, malicious impersonation, or altering historical footage.</a:t>
            </a:r>
            <a:endParaRPr/>
          </a:p>
        </p:txBody>
      </p:sp>
      <p:sp>
        <p:nvSpPr>
          <p:cNvPr id="147" name="Google Shape;147;g27baeebd95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7b9db27ce2_0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g27b9db27ce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7bd9be7458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" name="Google Shape;168;g27bd9be7458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7be995c9d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7" name="Google Shape;177;g27be995c9d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7bd9be7458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Manipulation and Coercion, erosion of trust</a:t>
            </a:r>
            <a:endParaRPr/>
          </a:p>
        </p:txBody>
      </p:sp>
      <p:sp>
        <p:nvSpPr>
          <p:cNvPr id="187" name="Google Shape;187;g27bd9be745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 1">
  <p:cSld name="3_Custom Layout 1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" descr="A group of people's faces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335280" y="2478088"/>
            <a:ext cx="11012170" cy="2879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Medium"/>
              <a:buNone/>
              <a:defRPr sz="6000" b="0" i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335280" y="5357813"/>
            <a:ext cx="1101217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3_Title Slide">
    <p:bg>
      <p:bgPr>
        <a:solidFill>
          <a:schemeClr val="accent2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466D"/>
              </a:buClr>
              <a:buSzPts val="6000"/>
              <a:buFont typeface="Roboto Medium"/>
              <a:buNone/>
              <a:defRPr sz="6000" b="0" i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8" name="Google Shape;68;p11" descr="Shape, rectangl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810" y="0"/>
            <a:ext cx="121793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1" descr="A picture containing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7413" y="5862181"/>
            <a:ext cx="1322128" cy="52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1" descr="A close up of a logo&#10;&#10;Description automatically generated"/>
          <p:cNvPicPr preferRelativeResize="0"/>
          <p:nvPr/>
        </p:nvPicPr>
        <p:blipFill rotWithShape="1">
          <a:blip r:embed="rId4">
            <a:alphaModFix amt="15000"/>
          </a:blip>
          <a:srcRect/>
          <a:stretch/>
        </p:blipFill>
        <p:spPr>
          <a:xfrm rot="-584222">
            <a:off x="7951308" y="-742188"/>
            <a:ext cx="6174130" cy="6174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2">
  <p:cSld name="1_Title and Content 2">
    <p:bg>
      <p:bgPr>
        <a:solidFill>
          <a:schemeClr val="accent6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2" descr="A close up of a logo&#10;&#10;Description automatically generated"/>
          <p:cNvPicPr preferRelativeResize="0"/>
          <p:nvPr/>
        </p:nvPicPr>
        <p:blipFill rotWithShape="1">
          <a:blip r:embed="rId2">
            <a:alphaModFix amt="15000"/>
          </a:blip>
          <a:srcRect/>
          <a:stretch/>
        </p:blipFill>
        <p:spPr>
          <a:xfrm rot="-584222">
            <a:off x="7951308" y="-742188"/>
            <a:ext cx="6174130" cy="617413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466D"/>
              </a:buClr>
              <a:buSzPts val="6000"/>
              <a:buFont typeface="Roboto Medium"/>
              <a:buNone/>
              <a:defRPr sz="6000" b="0" i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75" name="Google Shape;75;p12" descr="Shape, rectang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810" y="0"/>
            <a:ext cx="1217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4_Custom Layou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3" descr="A picture containing text,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2000"/>
            <a:ext cx="12192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3" descr="Background pattern&#10;&#10;Description automatically generated"/>
          <p:cNvPicPr preferRelativeResize="0"/>
          <p:nvPr/>
        </p:nvPicPr>
        <p:blipFill rotWithShape="1">
          <a:blip r:embed="rId2">
            <a:alphaModFix amt="64000"/>
          </a:blip>
          <a:srcRect/>
          <a:stretch/>
        </p:blipFill>
        <p:spPr>
          <a:xfrm>
            <a:off x="12700" y="0"/>
            <a:ext cx="12179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3"/>
          <p:cNvSpPr txBox="1">
            <a:spLocks noGrp="1"/>
          </p:cNvSpPr>
          <p:nvPr>
            <p:ph type="body" idx="1"/>
          </p:nvPr>
        </p:nvSpPr>
        <p:spPr>
          <a:xfrm>
            <a:off x="831850" y="535781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831850" y="247808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Medium"/>
              <a:buNone/>
              <a:defRPr sz="6000" b="0" i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title"/>
          </p:nvPr>
        </p:nvSpPr>
        <p:spPr>
          <a:xfrm>
            <a:off x="831850" y="247808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Medium"/>
              <a:buNone/>
              <a:defRPr sz="6000" b="0" i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831850" y="535781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4_Custom Layou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1850" y="247808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Medium"/>
              <a:buNone/>
              <a:defRPr sz="6000" b="0" i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1850" y="535781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accen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466D"/>
              </a:buClr>
              <a:buSzPts val="6000"/>
              <a:buFont typeface="Roboto Medium"/>
              <a:buNone/>
              <a:defRPr sz="6000" b="0" i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90" name="Google Shape;90;p16" descr="Shape, rectangl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 descr="A picture containing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7413" y="5862181"/>
            <a:ext cx="1322128" cy="52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 descr="A close up of a logo&#10;&#10;Description automatically generated"/>
          <p:cNvPicPr preferRelativeResize="0"/>
          <p:nvPr/>
        </p:nvPicPr>
        <p:blipFill rotWithShape="1">
          <a:blip r:embed="rId4">
            <a:alphaModFix amt="15000"/>
          </a:blip>
          <a:srcRect/>
          <a:stretch/>
        </p:blipFill>
        <p:spPr>
          <a:xfrm rot="-584222">
            <a:off x="7951308" y="-742188"/>
            <a:ext cx="6174130" cy="6174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206371" y="298720"/>
            <a:ext cx="11797841" cy="938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466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206371" y="1407200"/>
            <a:ext cx="628004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  <a:defRPr sz="2600"/>
            </a:lvl1pPr>
            <a:lvl2pPr marL="914400" lvl="1" indent="-355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body" idx="2"/>
          </p:nvPr>
        </p:nvSpPr>
        <p:spPr>
          <a:xfrm>
            <a:off x="5933440" y="1407200"/>
            <a:ext cx="607077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  <a:defRPr sz="2600">
                <a:solidFill>
                  <a:srgbClr val="595959"/>
                </a:solidFill>
              </a:defRPr>
            </a:lvl1pPr>
            <a:lvl2pPr marL="914400" lvl="1" indent="-355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595959"/>
                </a:solidFill>
              </a:defRPr>
            </a:lvl2pPr>
            <a:lvl3pPr marL="1371600" lvl="2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595959"/>
                </a:solidFill>
              </a:defRPr>
            </a:lvl3pPr>
            <a:lvl4pPr marL="1828800" lvl="3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595959"/>
                </a:solidFill>
              </a:defRPr>
            </a:lvl4pPr>
            <a:lvl5pPr marL="2286000" lvl="4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59595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ftr" idx="11"/>
          </p:nvPr>
        </p:nvSpPr>
        <p:spPr>
          <a:xfrm>
            <a:off x="703248" y="6267450"/>
            <a:ext cx="61953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ldNum" idx="12"/>
          </p:nvPr>
        </p:nvSpPr>
        <p:spPr>
          <a:xfrm>
            <a:off x="206371" y="6267450"/>
            <a:ext cx="476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9" name="Google Shape;99;p17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2074" y="5928537"/>
            <a:ext cx="2120348" cy="83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4_Custom Layout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831850" y="247808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Medium"/>
              <a:buNone/>
              <a:defRPr sz="6000" b="0" i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1"/>
          </p:nvPr>
        </p:nvSpPr>
        <p:spPr>
          <a:xfrm>
            <a:off x="831850" y="535781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4_Custom Layout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 descr="Background pattern&#10;&#10;Description automatically generated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831850" y="247808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Medium"/>
              <a:buNone/>
              <a:defRPr sz="6000" b="0" i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831850" y="535781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 2">
  <p:cSld name="3_Custom Layou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831850" y="247808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Medium"/>
              <a:buNone/>
              <a:defRPr sz="6000" b="0" i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831850" y="535781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6400" y="365126"/>
            <a:ext cx="11487789" cy="87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466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896288" y="6267450"/>
            <a:ext cx="61953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399411" y="6267450"/>
            <a:ext cx="476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" name="Google Shape;22;p3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2074" y="5928537"/>
            <a:ext cx="2120348" cy="836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06399" y="1371600"/>
            <a:ext cx="11487789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/>
              <a:buChar char="•"/>
              <a:defRPr sz="2600">
                <a:solidFill>
                  <a:srgbClr val="595959"/>
                </a:solidFill>
              </a:defRPr>
            </a:lvl1pPr>
            <a:lvl2pPr marL="914400" lvl="1" indent="-355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•"/>
              <a:defRPr sz="2000">
                <a:solidFill>
                  <a:srgbClr val="595959"/>
                </a:solidFill>
              </a:defRPr>
            </a:lvl2pPr>
            <a:lvl3pPr marL="1371600" lvl="2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>
                <a:solidFill>
                  <a:srgbClr val="595959"/>
                </a:solidFill>
              </a:defRPr>
            </a:lvl3pPr>
            <a:lvl4pPr marL="1828800" lvl="3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>
                <a:solidFill>
                  <a:srgbClr val="595959"/>
                </a:solidFill>
              </a:defRPr>
            </a:lvl4pPr>
            <a:lvl5pPr marL="2286000" lvl="4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>
                <a:solidFill>
                  <a:srgbClr val="59595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4" name="Google Shape;24;p3" descr="Icon&#10;&#10;Description automatically generated"/>
          <p:cNvPicPr preferRelativeResize="0"/>
          <p:nvPr/>
        </p:nvPicPr>
        <p:blipFill rotWithShape="1">
          <a:blip r:embed="rId3">
            <a:alphaModFix amt="11000"/>
          </a:blip>
          <a:srcRect/>
          <a:stretch/>
        </p:blipFill>
        <p:spPr>
          <a:xfrm>
            <a:off x="9330777" y="92613"/>
            <a:ext cx="2642942" cy="3201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3315" y="5962707"/>
            <a:ext cx="9788331" cy="141819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26720" y="203200"/>
            <a:ext cx="11470639" cy="866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466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426720" y="1264596"/>
            <a:ext cx="11470640" cy="449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/>
              <a:buChar char="•"/>
              <a:defRPr sz="2600">
                <a:solidFill>
                  <a:srgbClr val="595959"/>
                </a:solidFill>
              </a:defRPr>
            </a:lvl1pPr>
            <a:lvl2pPr marL="914400" lvl="1" indent="-355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•"/>
              <a:defRPr sz="2000">
                <a:solidFill>
                  <a:srgbClr val="595959"/>
                </a:solidFill>
              </a:defRPr>
            </a:lvl2pPr>
            <a:lvl3pPr marL="1371600" lvl="2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sz="1800">
                <a:solidFill>
                  <a:srgbClr val="595959"/>
                </a:solidFill>
              </a:defRPr>
            </a:lvl3pPr>
            <a:lvl4pPr marL="1828800" lvl="3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>
                <a:solidFill>
                  <a:srgbClr val="595959"/>
                </a:solidFill>
              </a:defRPr>
            </a:lvl4pPr>
            <a:lvl5pPr marL="2286000" lvl="4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>
                <a:solidFill>
                  <a:srgbClr val="59595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923597" y="6034224"/>
            <a:ext cx="61953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426720" y="6034224"/>
            <a:ext cx="476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" name="Google Shape;31;p4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7171" y="5967447"/>
            <a:ext cx="2120348" cy="83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4_Title and Content"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0" y="5918930"/>
            <a:ext cx="12179300" cy="93907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304800" y="365125"/>
            <a:ext cx="11663679" cy="77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466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784528" y="6267450"/>
            <a:ext cx="61953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287651" y="6267450"/>
            <a:ext cx="476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" name="Google Shape;37;p5" descr="A picture containing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4720" y="5988145"/>
            <a:ext cx="1912503" cy="75481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304800" y="1311078"/>
            <a:ext cx="11663680" cy="447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/>
              <a:buChar char="•"/>
              <a:defRPr sz="2600">
                <a:solidFill>
                  <a:srgbClr val="595959"/>
                </a:solidFill>
              </a:defRPr>
            </a:lvl1pPr>
            <a:lvl2pPr marL="914400" lvl="1" indent="-355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•"/>
              <a:defRPr sz="2000">
                <a:solidFill>
                  <a:srgbClr val="595959"/>
                </a:solidFill>
              </a:defRPr>
            </a:lvl2pPr>
            <a:lvl3pPr marL="1371600" lvl="2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>
                <a:solidFill>
                  <a:srgbClr val="595959"/>
                </a:solidFill>
              </a:defRPr>
            </a:lvl3pPr>
            <a:lvl4pPr marL="1828800" lvl="3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>
                <a:solidFill>
                  <a:srgbClr val="595959"/>
                </a:solidFill>
              </a:defRPr>
            </a:lvl4pPr>
            <a:lvl5pPr marL="2286000" lvl="4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>
                <a:solidFill>
                  <a:srgbClr val="59595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6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89351" y="5792350"/>
            <a:ext cx="2120348" cy="83685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6"/>
          <p:cNvSpPr txBox="1">
            <a:spLocks noGrp="1"/>
          </p:cNvSpPr>
          <p:nvPr>
            <p:ph type="ftr" idx="11"/>
          </p:nvPr>
        </p:nvSpPr>
        <p:spPr>
          <a:xfrm>
            <a:off x="923597" y="6034224"/>
            <a:ext cx="61953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426720" y="6034224"/>
            <a:ext cx="476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" name="Google Shape;4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065" y="-480295"/>
            <a:ext cx="11834108" cy="1418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737955" y="6299200"/>
            <a:ext cx="6195312" cy="374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241078" y="6299200"/>
            <a:ext cx="476999" cy="374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" name="Google Shape;47;p7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2074" y="5928537"/>
            <a:ext cx="2120348" cy="83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7" descr="Icon&#10;&#10;Description automatically generated"/>
          <p:cNvPicPr preferRelativeResize="0"/>
          <p:nvPr/>
        </p:nvPicPr>
        <p:blipFill rotWithShape="1">
          <a:blip r:embed="rId3">
            <a:alphaModFix amt="11000"/>
          </a:blip>
          <a:srcRect/>
          <a:stretch/>
        </p:blipFill>
        <p:spPr>
          <a:xfrm>
            <a:off x="6933267" y="92613"/>
            <a:ext cx="4986458" cy="6040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4_Title and Content 2"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06400" y="365126"/>
            <a:ext cx="11487789" cy="87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466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896288" y="6267450"/>
            <a:ext cx="61953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399411" y="6267450"/>
            <a:ext cx="476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3" name="Google Shape;53;p8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2074" y="5928537"/>
            <a:ext cx="2120348" cy="83685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8"/>
          <p:cNvSpPr txBox="1">
            <a:spLocks noGrp="1"/>
          </p:cNvSpPr>
          <p:nvPr>
            <p:ph type="body" idx="1"/>
          </p:nvPr>
        </p:nvSpPr>
        <p:spPr>
          <a:xfrm>
            <a:off x="406399" y="1371600"/>
            <a:ext cx="11487789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/>
              <a:buChar char="•"/>
              <a:defRPr sz="2600">
                <a:solidFill>
                  <a:srgbClr val="595959"/>
                </a:solidFill>
              </a:defRPr>
            </a:lvl1pPr>
            <a:lvl2pPr marL="914400" lvl="1" indent="-355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•"/>
              <a:defRPr sz="2000">
                <a:solidFill>
                  <a:srgbClr val="595959"/>
                </a:solidFill>
              </a:defRPr>
            </a:lvl2pPr>
            <a:lvl3pPr marL="1371600" lvl="2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>
                <a:solidFill>
                  <a:srgbClr val="595959"/>
                </a:solidFill>
              </a:defRPr>
            </a:lvl3pPr>
            <a:lvl4pPr marL="1828800" lvl="3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>
                <a:solidFill>
                  <a:srgbClr val="595959"/>
                </a:solidFill>
              </a:defRPr>
            </a:lvl4pPr>
            <a:lvl5pPr marL="2286000" lvl="4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>
                <a:solidFill>
                  <a:srgbClr val="595959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9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468547" y="365125"/>
            <a:ext cx="11268676" cy="891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Medium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468547" y="1400783"/>
            <a:ext cx="11268676" cy="425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35560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9" name="Google Shape;59;p9" descr="A picture containing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87152" y="5923719"/>
            <a:ext cx="2150071" cy="84858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923597" y="6228777"/>
            <a:ext cx="61953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426720" y="6228777"/>
            <a:ext cx="476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4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831850" y="247808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Medium"/>
              <a:buNone/>
              <a:defRPr sz="6000" b="0" i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1850" y="535781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60679" y="314326"/>
            <a:ext cx="11533509" cy="814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466D"/>
              </a:buClr>
              <a:buSzPts val="3600"/>
              <a:buFont typeface="Roboto Medium"/>
              <a:buNone/>
              <a:defRPr sz="3600" b="0" i="0" u="none" strike="noStrike" cap="none">
                <a:solidFill>
                  <a:srgbClr val="26466D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60680" y="1381328"/>
            <a:ext cx="11533508" cy="4591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56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ftr" idx="11"/>
          </p:nvPr>
        </p:nvSpPr>
        <p:spPr>
          <a:xfrm>
            <a:off x="845777" y="6228777"/>
            <a:ext cx="61953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348900" y="6228777"/>
            <a:ext cx="476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C8C8C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levenlabs.io/professional-voice-clonin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resemble.ai/neural-speech-watermarker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bmana@idrnd.net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bmana@idrnd.ne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717650" y="1762750"/>
            <a:ext cx="10157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21"/>
          <p:cNvSpPr txBox="1">
            <a:spLocks noGrp="1"/>
          </p:cNvSpPr>
          <p:nvPr>
            <p:ph type="title" idx="4294967295"/>
          </p:nvPr>
        </p:nvSpPr>
        <p:spPr>
          <a:xfrm>
            <a:off x="318125" y="206200"/>
            <a:ext cx="1067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466D"/>
              </a:buClr>
              <a:buSzPts val="3600"/>
              <a:buFont typeface="Roboto Medium"/>
              <a:buNone/>
            </a:pPr>
            <a:r>
              <a:rPr lang="en-US"/>
              <a:t>Detection and Prevention</a:t>
            </a:r>
            <a:endParaRPr/>
          </a:p>
        </p:txBody>
      </p:sp>
      <p:sp>
        <p:nvSpPr>
          <p:cNvPr id="116" name="Google Shape;116;p21"/>
          <p:cNvSpPr txBox="1"/>
          <p:nvPr/>
        </p:nvSpPr>
        <p:spPr>
          <a:xfrm>
            <a:off x="318131" y="6115189"/>
            <a:ext cx="477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AEABAB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100" b="0" i="0" u="none" strike="noStrike" cap="none">
              <a:solidFill>
                <a:srgbClr val="AEABA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21"/>
          <p:cNvSpPr txBox="1"/>
          <p:nvPr/>
        </p:nvSpPr>
        <p:spPr>
          <a:xfrm>
            <a:off x="921725" y="1608100"/>
            <a:ext cx="10503600" cy="4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accent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Watermark</a:t>
            </a:r>
            <a:endParaRPr sz="2200" b="1">
              <a:solidFill>
                <a:schemeClr val="accent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accent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 watermarker is a tool that adds a digital watermark to an audio clip which can be used to identify the source of the clip.</a:t>
            </a:r>
            <a:endParaRPr sz="2200">
              <a:solidFill>
                <a:schemeClr val="accent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Liveness</a:t>
            </a:r>
            <a:r>
              <a:rPr lang="en-US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component in voice biometric detection software. Synthetic voices are not real so need to be played back.</a:t>
            </a:r>
            <a:endParaRPr sz="22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Implementing </a:t>
            </a:r>
            <a:r>
              <a:rPr lang="en-US" sz="22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on-device solutions</a:t>
            </a:r>
            <a:r>
              <a:rPr lang="en-US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where voice is captured at a 16kHz sampling rate</a:t>
            </a:r>
            <a:endParaRPr sz="22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Transmitting the voice to servers in a lossless 16kHz format</a:t>
            </a:r>
            <a:endParaRPr sz="22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/>
          <p:nvPr/>
        </p:nvSpPr>
        <p:spPr>
          <a:xfrm>
            <a:off x="717650" y="1762750"/>
            <a:ext cx="10157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p30"/>
          <p:cNvSpPr txBox="1">
            <a:spLocks noGrp="1"/>
          </p:cNvSpPr>
          <p:nvPr>
            <p:ph type="title" idx="4294967295"/>
          </p:nvPr>
        </p:nvSpPr>
        <p:spPr>
          <a:xfrm>
            <a:off x="318125" y="206200"/>
            <a:ext cx="1067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466D"/>
              </a:buClr>
              <a:buSzPts val="3600"/>
              <a:buFont typeface="Roboto Medium"/>
              <a:buNone/>
            </a:pPr>
            <a:r>
              <a:rPr lang="en-US"/>
              <a:t>Detection and Prevention</a:t>
            </a:r>
            <a:endParaRPr/>
          </a:p>
        </p:txBody>
      </p:sp>
      <p:sp>
        <p:nvSpPr>
          <p:cNvPr id="198" name="Google Shape;198;p30"/>
          <p:cNvSpPr txBox="1"/>
          <p:nvPr/>
        </p:nvSpPr>
        <p:spPr>
          <a:xfrm>
            <a:off x="318131" y="6115189"/>
            <a:ext cx="477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AEABAB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100" b="0" i="0" u="none" strike="noStrike" cap="none">
              <a:solidFill>
                <a:srgbClr val="AEABA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30"/>
          <p:cNvSpPr txBox="1"/>
          <p:nvPr/>
        </p:nvSpPr>
        <p:spPr>
          <a:xfrm>
            <a:off x="948575" y="1716600"/>
            <a:ext cx="9599400" cy="3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27466D"/>
                </a:solidFill>
                <a:latin typeface="Roboto"/>
                <a:ea typeface="Roboto"/>
                <a:cs typeface="Roboto"/>
                <a:sym typeface="Roboto"/>
              </a:rPr>
              <a:t>Fast evolving ecosystem, multiple cloning engines launched just in 2023</a:t>
            </a:r>
            <a:endParaRPr sz="2300">
              <a:solidFill>
                <a:srgbClr val="27466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27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rgbClr val="27466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27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>
                <a:solidFill>
                  <a:srgbClr val="27466D"/>
                </a:solidFill>
                <a:latin typeface="Roboto"/>
                <a:ea typeface="Roboto"/>
                <a:cs typeface="Roboto"/>
                <a:sym typeface="Roboto"/>
              </a:rPr>
              <a:t>Examples of Platforms requiring voice consent</a:t>
            </a:r>
            <a:endParaRPr sz="2300">
              <a:solidFill>
                <a:srgbClr val="27466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12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Professional Voice Cloning from ElevenLabs</a:t>
            </a:r>
            <a:endParaRPr sz="2300" u="sng">
              <a:solidFill>
                <a:schemeClr val="hlink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4"/>
              </a:rPr>
              <a:t>Resemble.ai</a:t>
            </a:r>
            <a:endParaRPr sz="2300" u="sng">
              <a:solidFill>
                <a:schemeClr val="hlink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 u="sng">
              <a:solidFill>
                <a:schemeClr val="hlink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accent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Speech Classifier tools available to identified cloned audio free and paid</a:t>
            </a:r>
            <a:endParaRPr sz="2300">
              <a:solidFill>
                <a:schemeClr val="accent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accent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 txBox="1"/>
          <p:nvPr/>
        </p:nvSpPr>
        <p:spPr>
          <a:xfrm>
            <a:off x="717650" y="1762750"/>
            <a:ext cx="10157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31"/>
          <p:cNvSpPr txBox="1">
            <a:spLocks noGrp="1"/>
          </p:cNvSpPr>
          <p:nvPr>
            <p:ph type="title" idx="4294967295"/>
          </p:nvPr>
        </p:nvSpPr>
        <p:spPr>
          <a:xfrm>
            <a:off x="318125" y="206200"/>
            <a:ext cx="1067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466D"/>
              </a:buClr>
              <a:buSzPts val="3600"/>
              <a:buFont typeface="Roboto Medium"/>
              <a:buNone/>
            </a:pPr>
            <a:r>
              <a:rPr lang="en-US"/>
              <a:t>Detection and Prevention</a:t>
            </a:r>
            <a:endParaRPr/>
          </a:p>
        </p:txBody>
      </p:sp>
      <p:sp>
        <p:nvSpPr>
          <p:cNvPr id="206" name="Google Shape;206;p31"/>
          <p:cNvSpPr txBox="1"/>
          <p:nvPr/>
        </p:nvSpPr>
        <p:spPr>
          <a:xfrm>
            <a:off x="318131" y="6115189"/>
            <a:ext cx="477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AEABAB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100" b="0" i="0" u="none" strike="noStrike" cap="none">
              <a:solidFill>
                <a:srgbClr val="AEABA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p31"/>
          <p:cNvSpPr txBox="1"/>
          <p:nvPr/>
        </p:nvSpPr>
        <p:spPr>
          <a:xfrm>
            <a:off x="955450" y="1396475"/>
            <a:ext cx="9221400" cy="42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1">
                <a:solidFill>
                  <a:srgbClr val="27466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Watermark</a:t>
            </a:r>
            <a:endParaRPr sz="2200" b="1">
              <a:solidFill>
                <a:srgbClr val="27466D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rgbClr val="27466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 watermarker is a tool that adds a digital watermark to an audio clip which can be used to identify the source of the clip.</a:t>
            </a:r>
            <a:endParaRPr sz="2200">
              <a:solidFill>
                <a:srgbClr val="27466D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27466D"/>
                </a:solidFill>
                <a:latin typeface="Roboto"/>
                <a:ea typeface="Roboto"/>
                <a:cs typeface="Roboto"/>
                <a:sym typeface="Roboto"/>
              </a:rPr>
              <a:t>Liveness</a:t>
            </a:r>
            <a:r>
              <a:rPr lang="en-US" sz="2200">
                <a:solidFill>
                  <a:srgbClr val="27466D"/>
                </a:solidFill>
                <a:latin typeface="Roboto"/>
                <a:ea typeface="Roboto"/>
                <a:cs typeface="Roboto"/>
                <a:sym typeface="Roboto"/>
              </a:rPr>
              <a:t> component in voice biometric detection software. Synthetic voices are not real so need to be played back.</a:t>
            </a:r>
            <a:endParaRPr sz="2200">
              <a:solidFill>
                <a:srgbClr val="27466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>
              <a:solidFill>
                <a:srgbClr val="27466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Implementing </a:t>
            </a:r>
            <a:r>
              <a:rPr lang="en-US" sz="22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on-device solutions</a:t>
            </a:r>
            <a:r>
              <a:rPr lang="en-US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where voice is captured at a 16kHz sampling rate</a:t>
            </a:r>
            <a:endParaRPr sz="22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Transmitting</a:t>
            </a:r>
            <a:r>
              <a:rPr lang="en-US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the voice to </a:t>
            </a:r>
            <a:r>
              <a:rPr lang="en-US" sz="22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servers</a:t>
            </a:r>
            <a:r>
              <a:rPr lang="en-US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in a </a:t>
            </a:r>
            <a:r>
              <a:rPr lang="en-US" sz="22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lossless</a:t>
            </a:r>
            <a:r>
              <a:rPr lang="en-US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16kHz format</a:t>
            </a:r>
            <a:endParaRPr sz="24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 txBox="1">
            <a:spLocks noGrp="1"/>
          </p:cNvSpPr>
          <p:nvPr>
            <p:ph type="title"/>
          </p:nvPr>
        </p:nvSpPr>
        <p:spPr>
          <a:xfrm>
            <a:off x="406400" y="365126"/>
            <a:ext cx="11487900" cy="8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466D"/>
              </a:buClr>
              <a:buSzPts val="1800"/>
              <a:buNone/>
            </a:pPr>
            <a:r>
              <a:rPr lang="en-US">
                <a:solidFill>
                  <a:schemeClr val="accent1"/>
                </a:solidFill>
              </a:rPr>
              <a:t>Q&amp;A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13" name="Google Shape;213;p32"/>
          <p:cNvSpPr txBox="1">
            <a:spLocks noGrp="1"/>
          </p:cNvSpPr>
          <p:nvPr>
            <p:ph type="ftr" idx="11"/>
          </p:nvPr>
        </p:nvSpPr>
        <p:spPr>
          <a:xfrm>
            <a:off x="896288" y="6267450"/>
            <a:ext cx="6195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©2022 ID R&amp;D</a:t>
            </a:r>
            <a:endParaRPr/>
          </a:p>
        </p:txBody>
      </p:sp>
      <p:sp>
        <p:nvSpPr>
          <p:cNvPr id="214" name="Google Shape;214;p32"/>
          <p:cNvSpPr txBox="1"/>
          <p:nvPr/>
        </p:nvSpPr>
        <p:spPr>
          <a:xfrm>
            <a:off x="318131" y="6115189"/>
            <a:ext cx="477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AEABAB"/>
                </a:solidFill>
                <a:latin typeface="Roboto"/>
                <a:ea typeface="Roboto"/>
                <a:cs typeface="Roboto"/>
                <a:sym typeface="Roboto"/>
              </a:rPr>
              <a:t>12</a:t>
            </a:fld>
            <a:endParaRPr sz="1100" b="0" i="0" u="none" strike="noStrike" cap="none">
              <a:solidFill>
                <a:srgbClr val="AEABA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5" name="Google Shape;215;p32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9548" y="1543817"/>
            <a:ext cx="2860703" cy="2705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2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0866" y="1625854"/>
            <a:ext cx="2476388" cy="240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2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06826" y="1483646"/>
            <a:ext cx="4355100" cy="430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3"/>
          <p:cNvSpPr txBox="1">
            <a:spLocks noGrp="1"/>
          </p:cNvSpPr>
          <p:nvPr>
            <p:ph type="title" idx="4294967295"/>
          </p:nvPr>
        </p:nvSpPr>
        <p:spPr>
          <a:xfrm>
            <a:off x="318125" y="206200"/>
            <a:ext cx="1067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466D"/>
              </a:buClr>
              <a:buSzPts val="3600"/>
              <a:buFont typeface="Roboto Medium"/>
              <a:buNone/>
            </a:pPr>
            <a:r>
              <a:rPr lang="en-US"/>
              <a:t>Thank you for coming!</a:t>
            </a:r>
            <a:endParaRPr/>
          </a:p>
        </p:txBody>
      </p:sp>
      <p:sp>
        <p:nvSpPr>
          <p:cNvPr id="223" name="Google Shape;223;p33"/>
          <p:cNvSpPr txBox="1"/>
          <p:nvPr/>
        </p:nvSpPr>
        <p:spPr>
          <a:xfrm>
            <a:off x="318131" y="6115189"/>
            <a:ext cx="477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AEABAB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100" b="0" i="0" u="none" strike="noStrike" cap="none">
              <a:solidFill>
                <a:srgbClr val="AEABA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" name="Google Shape;224;p33"/>
          <p:cNvSpPr txBox="1"/>
          <p:nvPr/>
        </p:nvSpPr>
        <p:spPr>
          <a:xfrm>
            <a:off x="547400" y="1621775"/>
            <a:ext cx="8045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25" name="Google Shape;225;p33"/>
          <p:cNvSpPr txBox="1"/>
          <p:nvPr/>
        </p:nvSpPr>
        <p:spPr>
          <a:xfrm>
            <a:off x="1588950" y="1884975"/>
            <a:ext cx="4108800" cy="3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Let’s connect!</a:t>
            </a:r>
            <a:endParaRPr sz="22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Brenda Mana</a:t>
            </a:r>
            <a:endParaRPr sz="22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Product Management Director, Voice Biometrics </a:t>
            </a:r>
            <a:endParaRPr sz="2200">
              <a:solidFill>
                <a:schemeClr val="accen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ID R&amp;D</a:t>
            </a:r>
            <a:endParaRPr sz="22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u="sng">
                <a:solidFill>
                  <a:schemeClr val="hlink"/>
                </a:solidFill>
                <a:latin typeface="Roboto Medium"/>
                <a:ea typeface="Roboto Medium"/>
                <a:cs typeface="Roboto Medium"/>
                <a:sym typeface="Roboto Medium"/>
                <a:hlinkClick r:id="rId3"/>
              </a:rPr>
              <a:t>bmana@idrnd.net</a:t>
            </a:r>
            <a:endParaRPr sz="22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26" name="Google Shape;226;p33"/>
          <p:cNvGrpSpPr/>
          <p:nvPr/>
        </p:nvGrpSpPr>
        <p:grpSpPr>
          <a:xfrm>
            <a:off x="6012400" y="1379500"/>
            <a:ext cx="3230874" cy="4083750"/>
            <a:chOff x="8542800" y="201825"/>
            <a:chExt cx="3230874" cy="4083750"/>
          </a:xfrm>
        </p:grpSpPr>
        <p:pic>
          <p:nvPicPr>
            <p:cNvPr id="227" name="Google Shape;227;p33"/>
            <p:cNvPicPr preferRelativeResize="0"/>
            <p:nvPr/>
          </p:nvPicPr>
          <p:blipFill rotWithShape="1">
            <a:blip r:embed="rId4">
              <a:alphaModFix/>
            </a:blip>
            <a:srcRect l="19917" r="21068" b="67541"/>
            <a:stretch/>
          </p:blipFill>
          <p:spPr>
            <a:xfrm>
              <a:off x="8542800" y="201825"/>
              <a:ext cx="3230874" cy="1445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33"/>
            <p:cNvPicPr preferRelativeResize="0"/>
            <p:nvPr/>
          </p:nvPicPr>
          <p:blipFill rotWithShape="1">
            <a:blip r:embed="rId4">
              <a:alphaModFix/>
            </a:blip>
            <a:srcRect l="19917" t="40473" r="21068" b="5"/>
            <a:stretch/>
          </p:blipFill>
          <p:spPr>
            <a:xfrm>
              <a:off x="8542800" y="1635700"/>
              <a:ext cx="3230874" cy="26498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/>
          <p:nvPr/>
        </p:nvSpPr>
        <p:spPr>
          <a:xfrm>
            <a:off x="654375" y="3218075"/>
            <a:ext cx="112194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1058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Medium"/>
              <a:buNone/>
            </a:pPr>
            <a:r>
              <a:rPr lang="en-US" sz="48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Shallow Dive into Deepfakes</a:t>
            </a:r>
            <a:endParaRPr sz="48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058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Medium"/>
              <a:buNone/>
            </a:pPr>
            <a:r>
              <a:rPr lang="en-US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An Intro to Addressing New Security Threats to Voice Biometrics</a:t>
            </a:r>
            <a:endParaRPr sz="3600" b="0" i="0" u="none" strike="noStrike" cap="non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23" name="Google Shape;123;p22"/>
          <p:cNvSpPr txBox="1"/>
          <p:nvPr/>
        </p:nvSpPr>
        <p:spPr>
          <a:xfrm>
            <a:off x="654386" y="6171904"/>
            <a:ext cx="10572000" cy="3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37"/>
              <a:buFont typeface="Arial"/>
              <a:buNone/>
            </a:pPr>
            <a:r>
              <a:rPr lang="en-US" sz="1937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September</a:t>
            </a:r>
            <a:r>
              <a:rPr lang="en-US" sz="193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6, 202</a:t>
            </a:r>
            <a:r>
              <a:rPr lang="en-US" sz="1937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sz="1860" b="0" i="0" u="none" strike="noStrike" cap="non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4" name="Google Shape;124;p22" descr="A picture containing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34746" y="5512251"/>
            <a:ext cx="2570481" cy="1014507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2"/>
          <p:cNvSpPr txBox="1"/>
          <p:nvPr/>
        </p:nvSpPr>
        <p:spPr>
          <a:xfrm>
            <a:off x="9880950" y="6419950"/>
            <a:ext cx="1992900" cy="3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/>
          </a:bodyPr>
          <a:lstStyle/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11514"/>
              <a:buFont typeface="Arial"/>
              <a:buNone/>
            </a:pPr>
            <a:r>
              <a:rPr lang="en-US" sz="1737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Voice&amp;AI Sponsor</a:t>
            </a:r>
            <a:endParaRPr sz="1660" i="0" u="none" strike="noStrike" cap="none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title" idx="4294967295"/>
          </p:nvPr>
        </p:nvSpPr>
        <p:spPr>
          <a:xfrm>
            <a:off x="318125" y="206200"/>
            <a:ext cx="1067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466D"/>
              </a:buClr>
              <a:buSzPts val="3600"/>
              <a:buFont typeface="Roboto Medium"/>
              <a:buNone/>
            </a:pPr>
            <a:r>
              <a:rPr lang="en-US"/>
              <a:t>Table of contents</a:t>
            </a:r>
            <a:endParaRPr/>
          </a:p>
        </p:txBody>
      </p:sp>
      <p:sp>
        <p:nvSpPr>
          <p:cNvPr id="131" name="Google Shape;131;p23"/>
          <p:cNvSpPr txBox="1"/>
          <p:nvPr/>
        </p:nvSpPr>
        <p:spPr>
          <a:xfrm>
            <a:off x="318131" y="6115189"/>
            <a:ext cx="477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AEABAB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100" b="0" i="0" u="none" strike="noStrike" cap="none">
              <a:solidFill>
                <a:srgbClr val="AEABA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2" name="Google Shape;132;p23"/>
          <p:cNvSpPr txBox="1"/>
          <p:nvPr/>
        </p:nvSpPr>
        <p:spPr>
          <a:xfrm>
            <a:off x="547400" y="1621775"/>
            <a:ext cx="10320300" cy="39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oboto Medium"/>
              <a:buAutoNum type="arabicPeriod"/>
            </a:pPr>
            <a:r>
              <a:rPr lang="en-US" sz="22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Introduction </a:t>
            </a:r>
            <a:endParaRPr sz="22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91440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oboto Medium"/>
              <a:buAutoNum type="arabicPeriod"/>
            </a:pPr>
            <a:r>
              <a:rPr lang="en-US" sz="22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What Are Voice Deep Fakes? </a:t>
            </a:r>
            <a:endParaRPr sz="22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91440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oboto Medium"/>
              <a:buAutoNum type="arabicPeriod"/>
            </a:pPr>
            <a:r>
              <a:rPr lang="en-US" sz="22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Real-World Applications </a:t>
            </a:r>
            <a:endParaRPr sz="22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91440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oboto Medium"/>
              <a:buAutoNum type="arabicPeriod"/>
            </a:pPr>
            <a:r>
              <a:rPr lang="en-US" sz="22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Ethical and Legal Concerns </a:t>
            </a:r>
            <a:endParaRPr sz="22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91440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oboto Medium"/>
              <a:buAutoNum type="arabicPeriod"/>
            </a:pPr>
            <a:r>
              <a:rPr lang="en-US" sz="22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Detection and Prevention</a:t>
            </a:r>
            <a:endParaRPr sz="22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91440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oboto Medium"/>
              <a:buAutoNum type="arabicPeriod"/>
            </a:pPr>
            <a:r>
              <a:rPr lang="en-US" sz="22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Q&amp;A </a:t>
            </a:r>
            <a:endParaRPr sz="22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>
            <a:spLocks noGrp="1"/>
          </p:cNvSpPr>
          <p:nvPr>
            <p:ph type="title" idx="4294967295"/>
          </p:nvPr>
        </p:nvSpPr>
        <p:spPr>
          <a:xfrm>
            <a:off x="318125" y="206200"/>
            <a:ext cx="1067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466D"/>
              </a:buClr>
              <a:buSzPts val="3600"/>
              <a:buFont typeface="Roboto Medium"/>
              <a:buNone/>
            </a:pPr>
            <a:r>
              <a:rPr lang="en-US"/>
              <a:t>Introduction</a:t>
            </a:r>
            <a:endParaRPr/>
          </a:p>
        </p:txBody>
      </p:sp>
      <p:sp>
        <p:nvSpPr>
          <p:cNvPr id="138" name="Google Shape;138;p24"/>
          <p:cNvSpPr txBox="1"/>
          <p:nvPr/>
        </p:nvSpPr>
        <p:spPr>
          <a:xfrm>
            <a:off x="318131" y="6115189"/>
            <a:ext cx="477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AEABAB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100" b="0" i="0" u="none" strike="noStrike" cap="none">
              <a:solidFill>
                <a:srgbClr val="AEABA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p24"/>
          <p:cNvSpPr txBox="1"/>
          <p:nvPr/>
        </p:nvSpPr>
        <p:spPr>
          <a:xfrm>
            <a:off x="547400" y="1621775"/>
            <a:ext cx="8045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40" name="Google Shape;140;p24"/>
          <p:cNvSpPr txBox="1"/>
          <p:nvPr/>
        </p:nvSpPr>
        <p:spPr>
          <a:xfrm>
            <a:off x="1082850" y="1337600"/>
            <a:ext cx="5416200" cy="42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Brenda Mana</a:t>
            </a:r>
            <a:endParaRPr sz="17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Product Management Director, Voice Biometrics </a:t>
            </a:r>
            <a:endParaRPr sz="1700">
              <a:solidFill>
                <a:schemeClr val="accen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Roboto Medium"/>
                <a:ea typeface="Roboto Medium"/>
                <a:cs typeface="Roboto Medium"/>
                <a:sym typeface="Roboto Medium"/>
                <a:hlinkClick r:id="rId3"/>
              </a:rPr>
              <a:t>bmana@idrnd.net</a:t>
            </a:r>
            <a:endParaRPr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Connect, let me know you were here </a:t>
            </a:r>
            <a:r>
              <a:rPr lang="en-US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    </a:t>
            </a:r>
            <a:r>
              <a:rPr lang="en-US" sz="17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————&gt; </a:t>
            </a:r>
            <a:endParaRPr sz="17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sz="15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Topic Relevance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Voice deepfakes have the potential to disrupt society: </a:t>
            </a:r>
            <a:endParaRPr sz="17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Roboto"/>
              <a:buChar char="-"/>
            </a:pPr>
            <a:r>
              <a:rPr lang="en-US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Mis &amp; Disinformation</a:t>
            </a:r>
            <a:endParaRPr sz="17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Roboto"/>
              <a:buChar char="-"/>
            </a:pPr>
            <a:r>
              <a:rPr lang="en-US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Identity Theft </a:t>
            </a:r>
            <a:endParaRPr sz="17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Roboto"/>
              <a:buChar char="-"/>
            </a:pPr>
            <a:r>
              <a:rPr lang="en-US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Privacy Concerns</a:t>
            </a:r>
            <a:endParaRPr sz="17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41" name="Google Shape;141;p24"/>
          <p:cNvGrpSpPr/>
          <p:nvPr/>
        </p:nvGrpSpPr>
        <p:grpSpPr>
          <a:xfrm>
            <a:off x="8534050" y="1417175"/>
            <a:ext cx="3230874" cy="4083750"/>
            <a:chOff x="8542800" y="201825"/>
            <a:chExt cx="3230874" cy="4083750"/>
          </a:xfrm>
        </p:grpSpPr>
        <p:pic>
          <p:nvPicPr>
            <p:cNvPr id="142" name="Google Shape;142;p24"/>
            <p:cNvPicPr preferRelativeResize="0"/>
            <p:nvPr/>
          </p:nvPicPr>
          <p:blipFill rotWithShape="1">
            <a:blip r:embed="rId4">
              <a:alphaModFix/>
            </a:blip>
            <a:srcRect l="19917" r="21068" b="67541"/>
            <a:stretch/>
          </p:blipFill>
          <p:spPr>
            <a:xfrm>
              <a:off x="8542800" y="201825"/>
              <a:ext cx="3230874" cy="1445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24"/>
            <p:cNvPicPr preferRelativeResize="0"/>
            <p:nvPr/>
          </p:nvPicPr>
          <p:blipFill rotWithShape="1">
            <a:blip r:embed="rId4">
              <a:alphaModFix/>
            </a:blip>
            <a:srcRect l="19917" t="40473" r="21068" b="5"/>
            <a:stretch/>
          </p:blipFill>
          <p:spPr>
            <a:xfrm>
              <a:off x="8542800" y="1635700"/>
              <a:ext cx="3230874" cy="26498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4" name="Google Shape;144;p24"/>
          <p:cNvSpPr txBox="1"/>
          <p:nvPr/>
        </p:nvSpPr>
        <p:spPr>
          <a:xfrm>
            <a:off x="3978450" y="4287675"/>
            <a:ext cx="3530100" cy="12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Roboto"/>
              <a:buChar char="-"/>
            </a:pPr>
            <a:r>
              <a:rPr lang="en-US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Manipulation, Coercion</a:t>
            </a:r>
            <a:endParaRPr sz="17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Roboto"/>
              <a:buChar char="-"/>
            </a:pPr>
            <a:r>
              <a:rPr lang="en-US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Security &amp; Ethical Threats</a:t>
            </a:r>
            <a:endParaRPr sz="17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Roboto"/>
              <a:buChar char="-"/>
            </a:pPr>
            <a:r>
              <a:rPr lang="en-US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Legal Issues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>
            <a:spLocks noGrp="1"/>
          </p:cNvSpPr>
          <p:nvPr>
            <p:ph type="title" idx="4294967295"/>
          </p:nvPr>
        </p:nvSpPr>
        <p:spPr>
          <a:xfrm>
            <a:off x="318125" y="206200"/>
            <a:ext cx="1067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466D"/>
              </a:buClr>
              <a:buSzPts val="3600"/>
              <a:buFont typeface="Roboto Medium"/>
              <a:buNone/>
            </a:pPr>
            <a:r>
              <a:rPr lang="en-US"/>
              <a:t>What Are Voice Deep Fakes?</a:t>
            </a:r>
            <a:endParaRPr/>
          </a:p>
        </p:txBody>
      </p:sp>
      <p:sp>
        <p:nvSpPr>
          <p:cNvPr id="150" name="Google Shape;150;p25"/>
          <p:cNvSpPr txBox="1"/>
          <p:nvPr/>
        </p:nvSpPr>
        <p:spPr>
          <a:xfrm>
            <a:off x="318131" y="6115189"/>
            <a:ext cx="477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AEABAB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100" b="0" i="0" u="none" strike="noStrike" cap="none">
              <a:solidFill>
                <a:srgbClr val="AEABA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" name="Google Shape;151;p25"/>
          <p:cNvSpPr txBox="1"/>
          <p:nvPr/>
        </p:nvSpPr>
        <p:spPr>
          <a:xfrm>
            <a:off x="547400" y="1621775"/>
            <a:ext cx="8045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52" name="Google Shape;152;p25"/>
          <p:cNvSpPr txBox="1"/>
          <p:nvPr/>
        </p:nvSpPr>
        <p:spPr>
          <a:xfrm>
            <a:off x="3066725" y="1621775"/>
            <a:ext cx="6258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25"/>
          <p:cNvSpPr txBox="1"/>
          <p:nvPr/>
        </p:nvSpPr>
        <p:spPr>
          <a:xfrm>
            <a:off x="3462325" y="1813475"/>
            <a:ext cx="7272000" cy="9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Voice</a:t>
            </a:r>
            <a:r>
              <a:rPr lang="en-US" sz="17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en-US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cloning, voice mimicry or voice</a:t>
            </a:r>
            <a:r>
              <a:rPr lang="en-US" sz="17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en-US" sz="1700" b="1" i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deepfake</a:t>
            </a:r>
            <a:r>
              <a:rPr lang="en-US" sz="17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en-US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is the creation of an artificial simulation of a person's voice. A synthetic fabrication of someone’s voice.</a:t>
            </a:r>
            <a:endParaRPr sz="17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4" name="Google Shape;154;p25" descr="A picture containing text, tableware, plate, dishwar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2701" y="1496982"/>
            <a:ext cx="1594032" cy="157527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5"/>
          <p:cNvSpPr txBox="1"/>
          <p:nvPr/>
        </p:nvSpPr>
        <p:spPr>
          <a:xfrm>
            <a:off x="3588875" y="3884000"/>
            <a:ext cx="7145400" cy="12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Video</a:t>
            </a:r>
            <a:r>
              <a:rPr lang="en-US" sz="17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 or</a:t>
            </a:r>
            <a:r>
              <a:rPr lang="en-US" sz="1700" b="1" i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image</a:t>
            </a:r>
            <a:r>
              <a:rPr lang="en-US" sz="17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en-US" sz="1700" b="1" i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deepfake</a:t>
            </a:r>
            <a:r>
              <a:rPr lang="en-US" sz="17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en-US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is the creation of alter existing footage or create entirely synthetic one that mimic the appearance and movements of real people.</a:t>
            </a:r>
            <a:endParaRPr sz="17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6" name="Google Shape;156;p25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2700" y="3647868"/>
            <a:ext cx="1594025" cy="1575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>
            <a:spLocks noGrp="1"/>
          </p:cNvSpPr>
          <p:nvPr>
            <p:ph type="title" idx="4294967295"/>
          </p:nvPr>
        </p:nvSpPr>
        <p:spPr>
          <a:xfrm>
            <a:off x="318125" y="206200"/>
            <a:ext cx="1067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466D"/>
              </a:buClr>
              <a:buSzPts val="3600"/>
              <a:buFont typeface="Roboto Medium"/>
              <a:buNone/>
            </a:pPr>
            <a:r>
              <a:rPr lang="en-US"/>
              <a:t>Real-World Applications</a:t>
            </a:r>
            <a:endParaRPr/>
          </a:p>
        </p:txBody>
      </p:sp>
      <p:sp>
        <p:nvSpPr>
          <p:cNvPr id="162" name="Google Shape;162;p26"/>
          <p:cNvSpPr txBox="1"/>
          <p:nvPr/>
        </p:nvSpPr>
        <p:spPr>
          <a:xfrm>
            <a:off x="318131" y="6115189"/>
            <a:ext cx="477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AEABAB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100" b="0" i="0" u="none" strike="noStrike" cap="none">
              <a:solidFill>
                <a:srgbClr val="AEABA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" name="Google Shape;163;p26"/>
          <p:cNvSpPr txBox="1"/>
          <p:nvPr/>
        </p:nvSpPr>
        <p:spPr>
          <a:xfrm>
            <a:off x="547400" y="1621775"/>
            <a:ext cx="8045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64" name="Google Shape;164;p26"/>
          <p:cNvPicPr preferRelativeResize="0"/>
          <p:nvPr/>
        </p:nvPicPr>
        <p:blipFill rotWithShape="1">
          <a:blip r:embed="rId3">
            <a:alphaModFix/>
          </a:blip>
          <a:srcRect l="7232" r="7683" b="3883"/>
          <a:stretch/>
        </p:blipFill>
        <p:spPr>
          <a:xfrm>
            <a:off x="1713175" y="1247075"/>
            <a:ext cx="3509525" cy="493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6"/>
          <p:cNvPicPr preferRelativeResize="0"/>
          <p:nvPr/>
        </p:nvPicPr>
        <p:blipFill rotWithShape="1">
          <a:blip r:embed="rId4">
            <a:alphaModFix/>
          </a:blip>
          <a:srcRect l="7773" r="6704" b="4085"/>
          <a:stretch/>
        </p:blipFill>
        <p:spPr>
          <a:xfrm>
            <a:off x="6046400" y="1247075"/>
            <a:ext cx="3509526" cy="4940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>
            <a:spLocks noGrp="1"/>
          </p:cNvSpPr>
          <p:nvPr>
            <p:ph type="title" idx="4294967295"/>
          </p:nvPr>
        </p:nvSpPr>
        <p:spPr>
          <a:xfrm>
            <a:off x="318125" y="206200"/>
            <a:ext cx="1067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466D"/>
              </a:buClr>
              <a:buSzPts val="3600"/>
              <a:buFont typeface="Roboto Medium"/>
              <a:buNone/>
            </a:pPr>
            <a:r>
              <a:rPr lang="en-US"/>
              <a:t>Real-World Applications</a:t>
            </a:r>
            <a:endParaRPr/>
          </a:p>
        </p:txBody>
      </p:sp>
      <p:sp>
        <p:nvSpPr>
          <p:cNvPr id="171" name="Google Shape;171;p27"/>
          <p:cNvSpPr txBox="1"/>
          <p:nvPr/>
        </p:nvSpPr>
        <p:spPr>
          <a:xfrm>
            <a:off x="318131" y="6115189"/>
            <a:ext cx="477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AEABAB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100" b="0" i="0" u="none" strike="noStrike" cap="none">
              <a:solidFill>
                <a:srgbClr val="AEABA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" name="Google Shape;172;p27"/>
          <p:cNvSpPr txBox="1"/>
          <p:nvPr/>
        </p:nvSpPr>
        <p:spPr>
          <a:xfrm>
            <a:off x="547400" y="1621775"/>
            <a:ext cx="8045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73" name="Google Shape;17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2775" y="1274887"/>
            <a:ext cx="6251851" cy="2717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3875" y="4110025"/>
            <a:ext cx="9179949" cy="214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 txBox="1">
            <a:spLocks noGrp="1"/>
          </p:cNvSpPr>
          <p:nvPr>
            <p:ph type="title" idx="4294967295"/>
          </p:nvPr>
        </p:nvSpPr>
        <p:spPr>
          <a:xfrm>
            <a:off x="318125" y="206200"/>
            <a:ext cx="1067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466D"/>
              </a:buClr>
              <a:buSzPts val="3600"/>
              <a:buFont typeface="Roboto Medium"/>
              <a:buNone/>
            </a:pPr>
            <a:r>
              <a:rPr lang="en-US"/>
              <a:t>Real-World Applications</a:t>
            </a:r>
            <a:endParaRPr/>
          </a:p>
        </p:txBody>
      </p:sp>
      <p:sp>
        <p:nvSpPr>
          <p:cNvPr id="180" name="Google Shape;180;p28"/>
          <p:cNvSpPr txBox="1"/>
          <p:nvPr/>
        </p:nvSpPr>
        <p:spPr>
          <a:xfrm>
            <a:off x="318131" y="6115189"/>
            <a:ext cx="477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AEABAB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100" b="0" i="0" u="none" strike="noStrike" cap="none">
              <a:solidFill>
                <a:srgbClr val="AEABA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" name="Google Shape;183;p28"/>
          <p:cNvSpPr txBox="1"/>
          <p:nvPr/>
        </p:nvSpPr>
        <p:spPr>
          <a:xfrm>
            <a:off x="2627775" y="3929775"/>
            <a:ext cx="60903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Which one is cloned vs real?</a:t>
            </a:r>
            <a:endParaRPr sz="29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84" name="Google Shape;184;p28"/>
          <p:cNvSpPr txBox="1"/>
          <p:nvPr/>
        </p:nvSpPr>
        <p:spPr>
          <a:xfrm>
            <a:off x="2627775" y="4386975"/>
            <a:ext cx="60903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Can you tell them apart?</a:t>
            </a:r>
            <a:endParaRPr sz="29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" name="2_account balance copy.mp3">
            <a:hlinkClick r:id="" action="ppaction://media"/>
            <a:extLst>
              <a:ext uri="{FF2B5EF4-FFF2-40B4-BE49-F238E27FC236}">
                <a16:creationId xmlns:a16="http://schemas.microsoft.com/office/drawing/2014/main" id="{F2BD560E-1BEB-2030-C72A-1A4BBD1B3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25766" y="2146864"/>
            <a:ext cx="1341821" cy="1341821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3" name="2_Account balance.mp3">
            <a:hlinkClick r:id="" action="ppaction://media"/>
            <a:extLst>
              <a:ext uri="{FF2B5EF4-FFF2-40B4-BE49-F238E27FC236}">
                <a16:creationId xmlns:a16="http://schemas.microsoft.com/office/drawing/2014/main" id="{0FD139DF-EA73-4D9B-1E7C-179B6AFCF8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2937" y="2146864"/>
            <a:ext cx="1341821" cy="1341821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/>
          <p:nvPr/>
        </p:nvSpPr>
        <p:spPr>
          <a:xfrm>
            <a:off x="941550" y="1729600"/>
            <a:ext cx="9850800" cy="4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Privacy Concerns:</a:t>
            </a:r>
            <a:r>
              <a:rPr lang="en-US" sz="19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Individuals' voices can be cloned without their consent, leading to potential breaches of personal privacy and security.</a:t>
            </a:r>
            <a:endParaRPr sz="19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Identity Theft:</a:t>
            </a:r>
            <a:r>
              <a:rPr lang="en-US" sz="19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Fraudsters can impersonate someone's voice to gain access to sensitive information, commit financial crimes, or manipulate others into taking certain actions. </a:t>
            </a:r>
            <a:endParaRPr sz="19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Security Threat:</a:t>
            </a:r>
            <a:r>
              <a:rPr lang="en-US" sz="19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By getting access to secure systems or facilities, national security and cybersecurity.</a:t>
            </a:r>
            <a:endParaRPr sz="19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Legal Issues:</a:t>
            </a:r>
            <a:r>
              <a:rPr lang="en-US" sz="19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Copyright infringement, usage type and time related consent.</a:t>
            </a:r>
            <a:endParaRPr sz="19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" name="Google Shape;190;p29"/>
          <p:cNvSpPr txBox="1">
            <a:spLocks noGrp="1"/>
          </p:cNvSpPr>
          <p:nvPr>
            <p:ph type="title" idx="4294967295"/>
          </p:nvPr>
        </p:nvSpPr>
        <p:spPr>
          <a:xfrm>
            <a:off x="318125" y="206200"/>
            <a:ext cx="1067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466D"/>
              </a:buClr>
              <a:buSzPts val="3600"/>
              <a:buFont typeface="Roboto Medium"/>
              <a:buNone/>
            </a:pPr>
            <a:r>
              <a:rPr lang="en-US"/>
              <a:t>Ethical and Legal Concerns </a:t>
            </a:r>
            <a:endParaRPr/>
          </a:p>
        </p:txBody>
      </p:sp>
      <p:sp>
        <p:nvSpPr>
          <p:cNvPr id="191" name="Google Shape;191;p29"/>
          <p:cNvSpPr txBox="1"/>
          <p:nvPr/>
        </p:nvSpPr>
        <p:spPr>
          <a:xfrm>
            <a:off x="318131" y="6115189"/>
            <a:ext cx="477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AEABAB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100" b="0" i="0" u="none" strike="noStrike" cap="none">
              <a:solidFill>
                <a:srgbClr val="AEABA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D RnD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7466D"/>
      </a:accent1>
      <a:accent2>
        <a:srgbClr val="DF592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561</Words>
  <Application>Microsoft Macintosh PowerPoint</Application>
  <PresentationFormat>Widescreen</PresentationFormat>
  <Paragraphs>94</Paragraphs>
  <Slides>13</Slides>
  <Notes>13</Notes>
  <HiddenSlides>1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Roboto Medium</vt:lpstr>
      <vt:lpstr>Arial</vt:lpstr>
      <vt:lpstr>Roboto Light</vt:lpstr>
      <vt:lpstr>Roboto</vt:lpstr>
      <vt:lpstr>Calibri</vt:lpstr>
      <vt:lpstr>Office Theme</vt:lpstr>
      <vt:lpstr>Detection and Prevention</vt:lpstr>
      <vt:lpstr>PowerPoint Presentation</vt:lpstr>
      <vt:lpstr>Table of contents</vt:lpstr>
      <vt:lpstr>Introduction</vt:lpstr>
      <vt:lpstr>What Are Voice Deep Fakes?</vt:lpstr>
      <vt:lpstr>Real-World Applications</vt:lpstr>
      <vt:lpstr>Real-World Applications</vt:lpstr>
      <vt:lpstr>Real-World Applications</vt:lpstr>
      <vt:lpstr>Ethical and Legal Concerns </vt:lpstr>
      <vt:lpstr>Detection and Prevention</vt:lpstr>
      <vt:lpstr>Detection and Prevention</vt:lpstr>
      <vt:lpstr>Q&amp;A</vt:lpstr>
      <vt:lpstr>Thank you for coming!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Detection and Prevention</dc:title>
  <cp:lastModifiedBy>Brenda Mana Pastrian</cp:lastModifiedBy>
  <cp:revision>1</cp:revision>
  <dcterms:modified xsi:type="dcterms:W3CDTF">2023-09-06T11:14:48Z</dcterms:modified>
</cp:coreProperties>
</file>