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2" r:id="rId4"/>
    <p:sldMasterId id="2147483703" r:id="rId5"/>
    <p:sldMasterId id="214748370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Roche Sans"/>
      <p:regular r:id="rId19"/>
      <p:bold r:id="rId20"/>
      <p:italic r:id="rId21"/>
      <p:boldItalic r:id="rId22"/>
    </p:embeddedFont>
    <p:embeddedFont>
      <p:font typeface="Roboto"/>
      <p:regular r:id="rId23"/>
      <p:bold r:id="rId24"/>
      <p:italic r:id="rId25"/>
      <p:boldItalic r:id="rId26"/>
    </p:embeddedFont>
    <p:embeddedFont>
      <p:font typeface="Roche Sans Medium"/>
      <p:regular r:id="rId27"/>
      <p:bold r:id="rId28"/>
      <p:italic r:id="rId29"/>
      <p:boldItalic r:id="rId30"/>
    </p:embeddedFont>
    <p:embeddedFont>
      <p:font typeface="Roche Sans Light"/>
      <p:regular r:id="rId31"/>
      <p:bold r:id="rId32"/>
      <p:italic r:id="rId33"/>
      <p:boldItalic r:id="rId34"/>
    </p:embeddedFont>
    <p:embeddedFont>
      <p:font typeface="Roche Serif Light"/>
      <p:regular r:id="rId35"/>
      <p:bold r:id="rId36"/>
      <p:italic r:id="rId37"/>
      <p:boldItalic r:id="rId38"/>
    </p:embeddedFont>
    <p:embeddedFont>
      <p:font typeface="Roche Sans Condensed Light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cheSansCondensedLight-bold.fntdata"/><Relationship Id="rId20" Type="http://schemas.openxmlformats.org/officeDocument/2006/relationships/font" Target="fonts/RocheSans-bold.fntdata"/><Relationship Id="rId42" Type="http://schemas.openxmlformats.org/officeDocument/2006/relationships/font" Target="fonts/RocheSansCondensedLight-boldItalic.fntdata"/><Relationship Id="rId41" Type="http://schemas.openxmlformats.org/officeDocument/2006/relationships/font" Target="fonts/RocheSansCondensedLight-italic.fntdata"/><Relationship Id="rId22" Type="http://schemas.openxmlformats.org/officeDocument/2006/relationships/font" Target="fonts/RocheSans-boldItalic.fntdata"/><Relationship Id="rId21" Type="http://schemas.openxmlformats.org/officeDocument/2006/relationships/font" Target="fonts/RocheSans-italic.fntdata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RocheSansMedium-bold.fntdata"/><Relationship Id="rId27" Type="http://schemas.openxmlformats.org/officeDocument/2006/relationships/font" Target="fonts/RocheSansMedium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RocheSansMedium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cheSansLight-regular.fntdata"/><Relationship Id="rId30" Type="http://schemas.openxmlformats.org/officeDocument/2006/relationships/font" Target="fonts/RocheSansMedium-boldItalic.fntdata"/><Relationship Id="rId11" Type="http://schemas.openxmlformats.org/officeDocument/2006/relationships/slide" Target="slides/slide4.xml"/><Relationship Id="rId33" Type="http://schemas.openxmlformats.org/officeDocument/2006/relationships/font" Target="fonts/RocheSansLight-italic.fntdata"/><Relationship Id="rId10" Type="http://schemas.openxmlformats.org/officeDocument/2006/relationships/slide" Target="slides/slide3.xml"/><Relationship Id="rId32" Type="http://schemas.openxmlformats.org/officeDocument/2006/relationships/font" Target="fonts/RocheSansLight-bold.fntdata"/><Relationship Id="rId13" Type="http://schemas.openxmlformats.org/officeDocument/2006/relationships/slide" Target="slides/slide6.xml"/><Relationship Id="rId35" Type="http://schemas.openxmlformats.org/officeDocument/2006/relationships/font" Target="fonts/RocheSerifLight-regular.fntdata"/><Relationship Id="rId12" Type="http://schemas.openxmlformats.org/officeDocument/2006/relationships/slide" Target="slides/slide5.xml"/><Relationship Id="rId34" Type="http://schemas.openxmlformats.org/officeDocument/2006/relationships/font" Target="fonts/RocheSansLight-boldItalic.fntdata"/><Relationship Id="rId15" Type="http://schemas.openxmlformats.org/officeDocument/2006/relationships/slide" Target="slides/slide8.xml"/><Relationship Id="rId37" Type="http://schemas.openxmlformats.org/officeDocument/2006/relationships/font" Target="fonts/RocheSerifLight-italic.fntdata"/><Relationship Id="rId14" Type="http://schemas.openxmlformats.org/officeDocument/2006/relationships/slide" Target="slides/slide7.xml"/><Relationship Id="rId36" Type="http://schemas.openxmlformats.org/officeDocument/2006/relationships/font" Target="fonts/RocheSerifLight-bold.fntdata"/><Relationship Id="rId17" Type="http://schemas.openxmlformats.org/officeDocument/2006/relationships/slide" Target="slides/slide10.xml"/><Relationship Id="rId39" Type="http://schemas.openxmlformats.org/officeDocument/2006/relationships/font" Target="fonts/RocheSansCondensedLight-regular.fntdata"/><Relationship Id="rId16" Type="http://schemas.openxmlformats.org/officeDocument/2006/relationships/slide" Target="slides/slide9.xml"/><Relationship Id="rId38" Type="http://schemas.openxmlformats.org/officeDocument/2006/relationships/font" Target="fonts/RocheSerifLight-boldItalic.fntdata"/><Relationship Id="rId19" Type="http://schemas.openxmlformats.org/officeDocument/2006/relationships/font" Target="fonts/RocheSans-regular.fntdata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77a244ade5_0_1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77a244ade5_0_1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77a244ade5_0_2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77a244ade5_0_2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77a244ade5_0_2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77a244ade5_0_2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77a244ade5_0_1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77a244ade5_0_1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t/>
            </a:r>
            <a:endParaRPr sz="1200">
              <a:solidFill>
                <a:schemeClr val="dk1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77a244ade5_0_2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277a244ade5_0_2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>
              <a:solidFill>
                <a:schemeClr val="dk1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0" lvl="0" marL="0" rtl="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>
              <a:solidFill>
                <a:schemeClr val="dk1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0" lvl="0" marL="0" rtl="0" algn="l">
              <a:lnSpc>
                <a:spcPct val="105000"/>
              </a:lnSpc>
              <a:spcBef>
                <a:spcPts val="4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77a244ade5_0_2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77a244ade5_0_2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77a244ade5_0_2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77a244ade5_0_2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77a244ade5_0_2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77a244ade5_0_2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77a244ade5_0_2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77a244ade5_0_2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77a244ade5_0_2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77a244ade5_0_2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77a244ade5_0_2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77a244ade5_0_2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a - Title and 1 column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body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indent="-304800" lvl="1" marL="91440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Title only">
  <p:cSld name="TITLE_AND_BODY_3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idx="1" type="subTitle"/>
          </p:nvPr>
        </p:nvSpPr>
        <p:spPr>
          <a:xfrm>
            <a:off x="571450" y="760200"/>
            <a:ext cx="7717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" name="Google Shape;61;p11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- Title and 3 columns">
  <p:cSld name="TITLE_AND_BODY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" type="body"/>
          </p:nvPr>
        </p:nvSpPr>
        <p:spPr>
          <a:xfrm flipH="1">
            <a:off x="5714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2" type="body"/>
          </p:nvPr>
        </p:nvSpPr>
        <p:spPr>
          <a:xfrm flipH="1">
            <a:off x="33817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3" type="body"/>
          </p:nvPr>
        </p:nvSpPr>
        <p:spPr>
          <a:xfrm flipH="1">
            <a:off x="61920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4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7" name="Google Shape;67;p12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14">
          <p15:clr>
            <a:srgbClr val="FA7B17"/>
          </p15:clr>
        </p15:guide>
        <p15:guide id="2" pos="3790">
          <p15:clr>
            <a:srgbClr val="FA7B17"/>
          </p15:clr>
        </p15:guide>
        <p15:guide id="3" pos="2036">
          <p15:clr>
            <a:srgbClr val="FA7B17"/>
          </p15:clr>
        </p15:guide>
        <p15:guide id="4" pos="3868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- Title and 2 columns">
  <p:cSld name="TITLE_AND_BODY_2_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idx="1" type="body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2" type="body"/>
          </p:nvPr>
        </p:nvSpPr>
        <p:spPr>
          <a:xfrm flipH="1">
            <a:off x="486930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3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3034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- Quote (long)">
  <p:cSld name="TITLE_AND_BODY_2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1675600" y="1002600"/>
            <a:ext cx="5793000" cy="2664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che Serif Light"/>
              <a:buNone/>
              <a:defRPr i="1" sz="30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2" type="subTitle"/>
          </p:nvPr>
        </p:nvSpPr>
        <p:spPr>
          <a:xfrm>
            <a:off x="1675600" y="3726225"/>
            <a:ext cx="5793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108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Title only 1">
  <p:cSld name="TITLE_AND_BODY_3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571450" y="760200"/>
            <a:ext cx="77172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Title only 2">
  <p:cSld name="TITLE_AND_BODY_3_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571450" y="760200"/>
            <a:ext cx="77172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1" name="Google Shape;81;p16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a - Title and 1 column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2" type="body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indent="-304800" lvl="1" marL="91440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indent="-3048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indent="-3048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indent="-3048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indent="-3048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indent="-3048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- Quote (short)">
  <p:cSld name="TITLE_AND_BODY_2_1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idx="1" type="subTitle"/>
          </p:nvPr>
        </p:nvSpPr>
        <p:spPr>
          <a:xfrm>
            <a:off x="3826350" y="1442675"/>
            <a:ext cx="49746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che Serif Light"/>
              <a:buNone/>
              <a:defRPr i="1" sz="20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2" type="subTitle"/>
          </p:nvPr>
        </p:nvSpPr>
        <p:spPr>
          <a:xfrm>
            <a:off x="3826350" y="3989525"/>
            <a:ext cx="4974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3" name="Google Shape;93;p19"/>
          <p:cNvSpPr/>
          <p:nvPr>
            <p:ph idx="3" type="pic"/>
          </p:nvPr>
        </p:nvSpPr>
        <p:spPr>
          <a:xfrm>
            <a:off x="0" y="1442675"/>
            <a:ext cx="3345600" cy="284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a - Cover">
  <p:cSld name="TITLE_2_1">
    <p:bg>
      <p:bgPr>
        <a:solidFill>
          <a:srgbClr val="F5F5F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0"/>
          <p:cNvSpPr txBox="1"/>
          <p:nvPr>
            <p:ph type="ctrTitle"/>
          </p:nvPr>
        </p:nvSpPr>
        <p:spPr>
          <a:xfrm>
            <a:off x="4572000" y="1394801"/>
            <a:ext cx="42291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4572100" y="3040033"/>
            <a:ext cx="42291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8" name="Google Shape;98;p20"/>
          <p:cNvSpPr/>
          <p:nvPr>
            <p:ph idx="2" type="pic"/>
          </p:nvPr>
        </p:nvSpPr>
        <p:spPr>
          <a:xfrm>
            <a:off x="0" y="-3450"/>
            <a:ext cx="4127100" cy="5150400"/>
          </a:xfrm>
          <a:prstGeom prst="rect">
            <a:avLst/>
          </a:prstGeom>
          <a:noFill/>
          <a:ln>
            <a:noFill/>
          </a:ln>
        </p:spPr>
      </p:sp>
      <p:pic>
        <p:nvPicPr>
          <p:cNvPr id="99" name="Google Shape;9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>
            <p:ph idx="3" type="subTitle"/>
          </p:nvPr>
        </p:nvSpPr>
        <p:spPr>
          <a:xfrm>
            <a:off x="4572100" y="3542642"/>
            <a:ext cx="42291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sp>
        <p:nvSpPr>
          <p:cNvPr id="101" name="Google Shape;101;p20"/>
          <p:cNvSpPr txBox="1"/>
          <p:nvPr>
            <p:ph idx="4" type="subTitle"/>
          </p:nvPr>
        </p:nvSpPr>
        <p:spPr>
          <a:xfrm>
            <a:off x="4572100" y="4846784"/>
            <a:ext cx="42291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3073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b - Alternative cover">
  <p:cSld name="TITLE_1">
    <p:bg>
      <p:bgPr>
        <a:solidFill>
          <a:srgbClr val="F5F5F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1"/>
          <p:cNvSpPr txBox="1"/>
          <p:nvPr/>
        </p:nvSpPr>
        <p:spPr>
          <a:xfrm>
            <a:off x="571450" y="2393733"/>
            <a:ext cx="6549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706B69"/>
              </a:solidFill>
              <a:latin typeface="Roche Sans Condensed Light"/>
              <a:ea typeface="Roche Sans Condensed Light"/>
              <a:cs typeface="Roche Sans Condensed Light"/>
              <a:sym typeface="Roche Sans Condensed Light"/>
            </a:endParaRPr>
          </a:p>
        </p:txBody>
      </p:sp>
      <p:sp>
        <p:nvSpPr>
          <p:cNvPr id="105" name="Google Shape;105;p21"/>
          <p:cNvSpPr txBox="1"/>
          <p:nvPr>
            <p:ph idx="1" type="subTitle"/>
          </p:nvPr>
        </p:nvSpPr>
        <p:spPr>
          <a:xfrm>
            <a:off x="571450" y="2393733"/>
            <a:ext cx="6549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06" name="Google Shape;106;p21"/>
          <p:cNvSpPr txBox="1"/>
          <p:nvPr>
            <p:ph type="ctrTitle"/>
          </p:nvPr>
        </p:nvSpPr>
        <p:spPr>
          <a:xfrm>
            <a:off x="571450" y="586475"/>
            <a:ext cx="69768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cxnSp>
        <p:nvCxnSpPr>
          <p:cNvPr id="107" name="Google Shape;107;p21"/>
          <p:cNvCxnSpPr/>
          <p:nvPr/>
        </p:nvCxnSpPr>
        <p:spPr>
          <a:xfrm flipH="1">
            <a:off x="5658175" y="1130025"/>
            <a:ext cx="3493800" cy="404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8" name="Google Shape;10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>
            <p:ph idx="2" type="subTitle"/>
          </p:nvPr>
        </p:nvSpPr>
        <p:spPr>
          <a:xfrm>
            <a:off x="571450" y="2912299"/>
            <a:ext cx="44952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3" type="subTitle"/>
          </p:nvPr>
        </p:nvSpPr>
        <p:spPr>
          <a:xfrm>
            <a:off x="6016200" y="4840375"/>
            <a:ext cx="2784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3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- Quote (short)">
  <p:cSld name="TITLE_AND_BODY_2_1_1_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826350" y="1442675"/>
            <a:ext cx="49746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che Serif Light"/>
              <a:buNone/>
              <a:defRPr i="1" sz="20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2" type="subTitle"/>
          </p:nvPr>
        </p:nvSpPr>
        <p:spPr>
          <a:xfrm>
            <a:off x="3826350" y="3989525"/>
            <a:ext cx="4974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" name="Google Shape;17;p3"/>
          <p:cNvSpPr/>
          <p:nvPr>
            <p:ph idx="3" type="pic"/>
          </p:nvPr>
        </p:nvSpPr>
        <p:spPr>
          <a:xfrm>
            <a:off x="0" y="1442675"/>
            <a:ext cx="3345600" cy="284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- Table of contents">
  <p:cSld name="SECTION_HEADER_2">
    <p:bg>
      <p:bgPr>
        <a:solidFill>
          <a:srgbClr val="F5F5F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 txBox="1"/>
          <p:nvPr>
            <p:ph type="title"/>
          </p:nvPr>
        </p:nvSpPr>
        <p:spPr>
          <a:xfrm>
            <a:off x="571450" y="2150850"/>
            <a:ext cx="4304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/>
        </p:txBody>
      </p:sp>
      <p:cxnSp>
        <p:nvCxnSpPr>
          <p:cNvPr id="114" name="Google Shape;114;p22"/>
          <p:cNvCxnSpPr/>
          <p:nvPr/>
        </p:nvCxnSpPr>
        <p:spPr>
          <a:xfrm flipH="1">
            <a:off x="2805632" y="2571748"/>
            <a:ext cx="2222400" cy="257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2792028" y="-4750"/>
            <a:ext cx="2236200" cy="257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5039800" y="-3000"/>
            <a:ext cx="0" cy="516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5641200" y="586475"/>
            <a:ext cx="3159900" cy="39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/>
            </a:lvl1pPr>
            <a:lvl2pPr indent="-3175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- Chapter divider" type="secHead">
  <p:cSld name="SECTION_HEADER">
    <p:bg>
      <p:bgPr>
        <a:solidFill>
          <a:srgbClr val="F5F5F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3"/>
          <p:cNvSpPr txBox="1"/>
          <p:nvPr>
            <p:ph type="title"/>
          </p:nvPr>
        </p:nvSpPr>
        <p:spPr>
          <a:xfrm>
            <a:off x="571450" y="2150850"/>
            <a:ext cx="8260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/>
        </p:txBody>
      </p:sp>
      <p:sp>
        <p:nvSpPr>
          <p:cNvPr id="122" name="Google Shape;122;p23"/>
          <p:cNvSpPr/>
          <p:nvPr/>
        </p:nvSpPr>
        <p:spPr>
          <a:xfrm rot="5400000">
            <a:off x="9126141" y="2565750"/>
            <a:ext cx="24900" cy="120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23"/>
          <p:cNvCxnSpPr/>
          <p:nvPr/>
        </p:nvCxnSpPr>
        <p:spPr>
          <a:xfrm flipH="1">
            <a:off x="6914479" y="2571748"/>
            <a:ext cx="2222400" cy="257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3"/>
          <p:cNvCxnSpPr/>
          <p:nvPr/>
        </p:nvCxnSpPr>
        <p:spPr>
          <a:xfrm>
            <a:off x="6900875" y="-4750"/>
            <a:ext cx="2236200" cy="257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- Blank" type="title">
  <p:cSld name="TITLE">
    <p:bg>
      <p:bgPr>
        <a:solidFill>
          <a:srgbClr val="000000">
            <a:alpha val="0"/>
          </a:srgbClr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5">
          <p15:clr>
            <a:srgbClr val="FA7B17"/>
          </p15:clr>
        </p15:guide>
        <p15:guide id="2" pos="5544">
          <p15:clr>
            <a:srgbClr val="FA7B17"/>
          </p15:clr>
        </p15:guide>
        <p15:guide id="3" orient="horz" pos="3075">
          <p15:clr>
            <a:srgbClr val="FA7B17"/>
          </p15:clr>
        </p15:guide>
        <p15:guide id="4" pos="360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ose statement">
  <p:cSld name="SECTION_HEADER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5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B41CD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Doing now what patients need next</a:t>
            </a:r>
            <a:endParaRPr b="0" i="0" sz="2000" u="none" cap="none" strike="noStrike">
              <a:solidFill>
                <a:srgbClr val="0B41CD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b - Title and 1 column with picture">
  <p:cSld name="TITLE_AND_BODY_4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>
            <p:ph idx="2" type="pic"/>
          </p:nvPr>
        </p:nvSpPr>
        <p:spPr>
          <a:xfrm>
            <a:off x="5609275" y="1436225"/>
            <a:ext cx="3534600" cy="3399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6"/>
          <p:cNvSpPr txBox="1"/>
          <p:nvPr>
            <p:ph idx="1" type="body"/>
          </p:nvPr>
        </p:nvSpPr>
        <p:spPr>
          <a:xfrm>
            <a:off x="571450" y="1442675"/>
            <a:ext cx="4694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indent="-304800" lvl="1" marL="91440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indent="-3048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indent="-3048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indent="-3048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indent="-3048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indent="-3048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3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Title only">
  <p:cSld name="TITLE_AND_BODY_3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>
            <p:ph idx="1" type="subTitle"/>
          </p:nvPr>
        </p:nvSpPr>
        <p:spPr>
          <a:xfrm>
            <a:off x="571450" y="760200"/>
            <a:ext cx="7717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7" name="Google Shape;137;p27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- Title and 3 columns">
  <p:cSld name="TITLE_AND_BODY_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idx="1" type="body"/>
          </p:nvPr>
        </p:nvSpPr>
        <p:spPr>
          <a:xfrm flipH="1">
            <a:off x="5714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2" type="body"/>
          </p:nvPr>
        </p:nvSpPr>
        <p:spPr>
          <a:xfrm flipH="1">
            <a:off x="33817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1" name="Google Shape;141;p28"/>
          <p:cNvSpPr txBox="1"/>
          <p:nvPr>
            <p:ph idx="3" type="body"/>
          </p:nvPr>
        </p:nvSpPr>
        <p:spPr>
          <a:xfrm flipH="1">
            <a:off x="61920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4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3" name="Google Shape;143;p28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14">
          <p15:clr>
            <a:srgbClr val="FA7B17"/>
          </p15:clr>
        </p15:guide>
        <p15:guide id="2" pos="3790">
          <p15:clr>
            <a:srgbClr val="FA7B17"/>
          </p15:clr>
        </p15:guide>
        <p15:guide id="3" pos="2036">
          <p15:clr>
            <a:srgbClr val="FA7B17"/>
          </p15:clr>
        </p15:guide>
        <p15:guide id="4" pos="3868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- Title and 2 columns">
  <p:cSld name="TITLE_AND_BODY_2_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>
            <p:ph idx="1" type="body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2" type="body"/>
          </p:nvPr>
        </p:nvSpPr>
        <p:spPr>
          <a:xfrm flipH="1">
            <a:off x="486930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3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8" name="Google Shape;148;p29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3034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- Quote (long)">
  <p:cSld name="TITLE_AND_BODY_2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/>
          <p:nvPr>
            <p:ph idx="1" type="subTitle"/>
          </p:nvPr>
        </p:nvSpPr>
        <p:spPr>
          <a:xfrm>
            <a:off x="1675600" y="1002600"/>
            <a:ext cx="5793000" cy="2664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che Serif Light"/>
              <a:buNone/>
              <a:defRPr i="1" sz="30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/>
        </p:txBody>
      </p:sp>
      <p:sp>
        <p:nvSpPr>
          <p:cNvPr id="151" name="Google Shape;151;p30"/>
          <p:cNvSpPr txBox="1"/>
          <p:nvPr>
            <p:ph idx="2" type="subTitle"/>
          </p:nvPr>
        </p:nvSpPr>
        <p:spPr>
          <a:xfrm>
            <a:off x="1675600" y="3726225"/>
            <a:ext cx="5793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108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Title only 1">
  <p:cSld name="TITLE_AND_BODY_3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/>
          <p:nvPr>
            <p:ph idx="1" type="subTitle"/>
          </p:nvPr>
        </p:nvSpPr>
        <p:spPr>
          <a:xfrm>
            <a:off x="571450" y="760200"/>
            <a:ext cx="77172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4" name="Google Shape;154;p31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a - Cover">
  <p:cSld name="TITLE_2_1">
    <p:bg>
      <p:bgPr>
        <a:solidFill>
          <a:srgbClr val="F5F5F2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/>
          <p:nvPr>
            <p:ph type="ctrTitle"/>
          </p:nvPr>
        </p:nvSpPr>
        <p:spPr>
          <a:xfrm>
            <a:off x="4572000" y="1394801"/>
            <a:ext cx="42291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4572100" y="3040033"/>
            <a:ext cx="42291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2" name="Google Shape;22;p4"/>
          <p:cNvSpPr/>
          <p:nvPr>
            <p:ph idx="2" type="pic"/>
          </p:nvPr>
        </p:nvSpPr>
        <p:spPr>
          <a:xfrm>
            <a:off x="0" y="-3450"/>
            <a:ext cx="4127100" cy="5150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>
            <p:ph idx="3" type="subTitle"/>
          </p:nvPr>
        </p:nvSpPr>
        <p:spPr>
          <a:xfrm>
            <a:off x="4572100" y="3542642"/>
            <a:ext cx="42291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4" type="subTitle"/>
          </p:nvPr>
        </p:nvSpPr>
        <p:spPr>
          <a:xfrm>
            <a:off x="4572100" y="4846784"/>
            <a:ext cx="42291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3073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Title only 2">
  <p:cSld name="TITLE_AND_BODY_3_2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/>
          <p:nvPr>
            <p:ph idx="1" type="subTitle"/>
          </p:nvPr>
        </p:nvSpPr>
        <p:spPr>
          <a:xfrm>
            <a:off x="571450" y="760200"/>
            <a:ext cx="77172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7" name="Google Shape;157;p32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- Blank" type="title">
  <p:cSld name="TITLE">
    <p:bg>
      <p:bgPr>
        <a:solidFill>
          <a:srgbClr val="000000">
            <a:alpha val="0"/>
          </a:srgbClr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5">
          <p15:clr>
            <a:srgbClr val="FA7B17"/>
          </p15:clr>
        </p15:guide>
        <p15:guide id="2" pos="5544">
          <p15:clr>
            <a:srgbClr val="FA7B17"/>
          </p15:clr>
        </p15:guide>
        <p15:guide id="3" orient="horz" pos="3075">
          <p15:clr>
            <a:srgbClr val="FA7B17"/>
          </p15:clr>
        </p15:guide>
        <p15:guide id="4" pos="36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a - Cover">
  <p:cSld name="TITLE_2_1">
    <p:bg>
      <p:bgPr>
        <a:solidFill>
          <a:srgbClr val="F5F5F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5"/>
          <p:cNvSpPr txBox="1"/>
          <p:nvPr>
            <p:ph type="ctrTitle"/>
          </p:nvPr>
        </p:nvSpPr>
        <p:spPr>
          <a:xfrm>
            <a:off x="4572000" y="1394801"/>
            <a:ext cx="4229100" cy="1581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7" name="Google Shape;167;p35"/>
          <p:cNvSpPr txBox="1"/>
          <p:nvPr>
            <p:ph idx="1" type="subTitle"/>
          </p:nvPr>
        </p:nvSpPr>
        <p:spPr>
          <a:xfrm>
            <a:off x="4572100" y="3040033"/>
            <a:ext cx="4229100" cy="4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68" name="Google Shape;168;p35"/>
          <p:cNvSpPr/>
          <p:nvPr>
            <p:ph idx="2" type="pic"/>
          </p:nvPr>
        </p:nvSpPr>
        <p:spPr>
          <a:xfrm>
            <a:off x="0" y="-3450"/>
            <a:ext cx="4127100" cy="51504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5"/>
          <p:cNvSpPr/>
          <p:nvPr/>
        </p:nvSpPr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5"/>
          <p:cNvSpPr txBox="1"/>
          <p:nvPr>
            <p:ph idx="3" type="subTitle"/>
          </p:nvPr>
        </p:nvSpPr>
        <p:spPr>
          <a:xfrm>
            <a:off x="4572100" y="3542642"/>
            <a:ext cx="4229100" cy="52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sp>
        <p:nvSpPr>
          <p:cNvPr id="171" name="Google Shape;171;p35"/>
          <p:cNvSpPr txBox="1"/>
          <p:nvPr>
            <p:ph idx="4" type="subTitle"/>
          </p:nvPr>
        </p:nvSpPr>
        <p:spPr>
          <a:xfrm>
            <a:off x="4572100" y="4846784"/>
            <a:ext cx="42291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3073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b - Alternative cover">
  <p:cSld name="TITLE_1">
    <p:bg>
      <p:bgPr>
        <a:solidFill>
          <a:srgbClr val="F5F5F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6"/>
          <p:cNvSpPr txBox="1"/>
          <p:nvPr/>
        </p:nvSpPr>
        <p:spPr>
          <a:xfrm>
            <a:off x="571450" y="2393733"/>
            <a:ext cx="6549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06B69"/>
              </a:solidFill>
              <a:latin typeface="Roche Sans Condensed Light"/>
              <a:ea typeface="Roche Sans Condensed Light"/>
              <a:cs typeface="Roche Sans Condensed Light"/>
              <a:sym typeface="Roche Sans Condensed Light"/>
            </a:endParaRPr>
          </a:p>
        </p:txBody>
      </p:sp>
      <p:sp>
        <p:nvSpPr>
          <p:cNvPr id="175" name="Google Shape;175;p36"/>
          <p:cNvSpPr txBox="1"/>
          <p:nvPr>
            <p:ph idx="1" type="subTitle"/>
          </p:nvPr>
        </p:nvSpPr>
        <p:spPr>
          <a:xfrm>
            <a:off x="571450" y="2393733"/>
            <a:ext cx="6549900" cy="4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6" name="Google Shape;176;p36"/>
          <p:cNvSpPr txBox="1"/>
          <p:nvPr>
            <p:ph type="ctrTitle"/>
          </p:nvPr>
        </p:nvSpPr>
        <p:spPr>
          <a:xfrm>
            <a:off x="571450" y="586475"/>
            <a:ext cx="6976800" cy="1695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cxnSp>
        <p:nvCxnSpPr>
          <p:cNvPr id="177" name="Google Shape;177;p36"/>
          <p:cNvCxnSpPr/>
          <p:nvPr/>
        </p:nvCxnSpPr>
        <p:spPr>
          <a:xfrm flipH="1">
            <a:off x="5658175" y="1130025"/>
            <a:ext cx="3493800" cy="404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36"/>
          <p:cNvSpPr/>
          <p:nvPr/>
        </p:nvSpPr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6"/>
          <p:cNvSpPr txBox="1"/>
          <p:nvPr>
            <p:ph idx="2" type="subTitle"/>
          </p:nvPr>
        </p:nvSpPr>
        <p:spPr>
          <a:xfrm>
            <a:off x="571450" y="2912299"/>
            <a:ext cx="4495200" cy="52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sp>
        <p:nvSpPr>
          <p:cNvPr id="180" name="Google Shape;180;p36"/>
          <p:cNvSpPr txBox="1"/>
          <p:nvPr>
            <p:ph idx="3" type="subTitle"/>
          </p:nvPr>
        </p:nvSpPr>
        <p:spPr>
          <a:xfrm>
            <a:off x="6016200" y="4840375"/>
            <a:ext cx="27849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3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- Chapter divider" type="secHead">
  <p:cSld name="SECTION_HEADER">
    <p:bg>
      <p:bgPr>
        <a:solidFill>
          <a:srgbClr val="F5F5F2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7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7"/>
          <p:cNvSpPr txBox="1"/>
          <p:nvPr>
            <p:ph type="title"/>
          </p:nvPr>
        </p:nvSpPr>
        <p:spPr>
          <a:xfrm>
            <a:off x="571450" y="2150850"/>
            <a:ext cx="82608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/>
        </p:txBody>
      </p:sp>
      <p:sp>
        <p:nvSpPr>
          <p:cNvPr id="184" name="Google Shape;184;p37"/>
          <p:cNvSpPr/>
          <p:nvPr/>
        </p:nvSpPr>
        <p:spPr>
          <a:xfrm rot="5400000">
            <a:off x="9126141" y="2565750"/>
            <a:ext cx="24900" cy="120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7"/>
          <p:cNvSpPr/>
          <p:nvPr/>
        </p:nvSpPr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86" name="Google Shape;186;p37"/>
          <p:cNvCxnSpPr/>
          <p:nvPr/>
        </p:nvCxnSpPr>
        <p:spPr>
          <a:xfrm flipH="1">
            <a:off x="6914479" y="2571748"/>
            <a:ext cx="2222400" cy="257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37"/>
          <p:cNvCxnSpPr/>
          <p:nvPr/>
        </p:nvCxnSpPr>
        <p:spPr>
          <a:xfrm>
            <a:off x="6900875" y="-4750"/>
            <a:ext cx="2236200" cy="257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- Table of contents">
  <p:cSld name="SECTION_HEADER_2">
    <p:bg>
      <p:bgPr>
        <a:solidFill>
          <a:srgbClr val="F5F5F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8"/>
          <p:cNvSpPr txBox="1"/>
          <p:nvPr>
            <p:ph type="title"/>
          </p:nvPr>
        </p:nvSpPr>
        <p:spPr>
          <a:xfrm>
            <a:off x="571450" y="2150850"/>
            <a:ext cx="43044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/>
        </p:txBody>
      </p:sp>
      <p:cxnSp>
        <p:nvCxnSpPr>
          <p:cNvPr id="191" name="Google Shape;191;p38"/>
          <p:cNvCxnSpPr/>
          <p:nvPr/>
        </p:nvCxnSpPr>
        <p:spPr>
          <a:xfrm flipH="1">
            <a:off x="2805632" y="2571748"/>
            <a:ext cx="2222400" cy="257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38"/>
          <p:cNvCxnSpPr/>
          <p:nvPr/>
        </p:nvCxnSpPr>
        <p:spPr>
          <a:xfrm>
            <a:off x="2792028" y="-4750"/>
            <a:ext cx="2236200" cy="257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38"/>
          <p:cNvCxnSpPr/>
          <p:nvPr/>
        </p:nvCxnSpPr>
        <p:spPr>
          <a:xfrm>
            <a:off x="5039800" y="-3000"/>
            <a:ext cx="0" cy="516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38"/>
          <p:cNvSpPr txBox="1"/>
          <p:nvPr>
            <p:ph idx="1" type="body"/>
          </p:nvPr>
        </p:nvSpPr>
        <p:spPr>
          <a:xfrm>
            <a:off x="5641200" y="586475"/>
            <a:ext cx="3159900" cy="3937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2pPr>
            <a:lvl3pPr indent="-3175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38"/>
          <p:cNvSpPr/>
          <p:nvPr/>
        </p:nvSpPr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ose statement">
  <p:cSld name="SECTION_HEADER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9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41CD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Doing now what patients need next</a:t>
            </a:r>
            <a:endParaRPr sz="2000">
              <a:solidFill>
                <a:srgbClr val="0B41CD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a - Title and 1 column" type="tx">
  <p:cSld name="TITLE_AND_BOD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1" name="Google Shape;201;p40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2" name="Google Shape;202;p40"/>
          <p:cNvSpPr txBox="1"/>
          <p:nvPr>
            <p:ph idx="2" type="body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indent="-304800" lvl="1" marL="914400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indent="-304800" lvl="2" marL="13716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b - Title and 1 column with picture">
  <p:cSld name="TITLE_AND_BODY_4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1"/>
          <p:cNvSpPr/>
          <p:nvPr>
            <p:ph idx="2" type="pic"/>
          </p:nvPr>
        </p:nvSpPr>
        <p:spPr>
          <a:xfrm>
            <a:off x="5609275" y="1436225"/>
            <a:ext cx="3534600" cy="3399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41"/>
          <p:cNvSpPr txBox="1"/>
          <p:nvPr>
            <p:ph idx="1" type="body"/>
          </p:nvPr>
        </p:nvSpPr>
        <p:spPr>
          <a:xfrm>
            <a:off x="571450" y="1442675"/>
            <a:ext cx="4694700" cy="336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indent="-304800" lvl="1" marL="914400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indent="-304800" lvl="2" marL="13716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/>
        </p:txBody>
      </p:sp>
      <p:sp>
        <p:nvSpPr>
          <p:cNvPr id="206" name="Google Shape;206;p41"/>
          <p:cNvSpPr txBox="1"/>
          <p:nvPr>
            <p:ph idx="3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7" name="Google Shape;207;p41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Title only">
  <p:cSld name="TITLE_AND_BODY_3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2"/>
          <p:cNvSpPr txBox="1"/>
          <p:nvPr>
            <p:ph idx="1" type="subTitle"/>
          </p:nvPr>
        </p:nvSpPr>
        <p:spPr>
          <a:xfrm>
            <a:off x="571450" y="760200"/>
            <a:ext cx="77172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0" name="Google Shape;210;p42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b - Alternative cover">
  <p:cSld name="TITLE_1">
    <p:bg>
      <p:bgPr>
        <a:solidFill>
          <a:srgbClr val="F5F5F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/>
          <p:nvPr/>
        </p:nvSpPr>
        <p:spPr>
          <a:xfrm>
            <a:off x="571450" y="2393733"/>
            <a:ext cx="6549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706B69"/>
              </a:solidFill>
              <a:latin typeface="Roche Sans Condensed Light"/>
              <a:ea typeface="Roche Sans Condensed Light"/>
              <a:cs typeface="Roche Sans Condensed Light"/>
              <a:sym typeface="Roche Sans Condensed Light"/>
            </a:endParaRPr>
          </a:p>
        </p:txBody>
      </p:sp>
      <p:sp>
        <p:nvSpPr>
          <p:cNvPr id="29" name="Google Shape;29;p5"/>
          <p:cNvSpPr txBox="1"/>
          <p:nvPr>
            <p:ph idx="1" type="subTitle"/>
          </p:nvPr>
        </p:nvSpPr>
        <p:spPr>
          <a:xfrm>
            <a:off x="571450" y="2393733"/>
            <a:ext cx="6549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0" name="Google Shape;30;p5"/>
          <p:cNvSpPr txBox="1"/>
          <p:nvPr>
            <p:ph type="ctrTitle"/>
          </p:nvPr>
        </p:nvSpPr>
        <p:spPr>
          <a:xfrm>
            <a:off x="571450" y="586475"/>
            <a:ext cx="69768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cxnSp>
        <p:nvCxnSpPr>
          <p:cNvPr id="31" name="Google Shape;31;p5"/>
          <p:cNvCxnSpPr/>
          <p:nvPr/>
        </p:nvCxnSpPr>
        <p:spPr>
          <a:xfrm flipH="1">
            <a:off x="5658175" y="1130025"/>
            <a:ext cx="3493800" cy="404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idx="2" type="subTitle"/>
          </p:nvPr>
        </p:nvSpPr>
        <p:spPr>
          <a:xfrm>
            <a:off x="571450" y="2912299"/>
            <a:ext cx="44952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3" type="subTitle"/>
          </p:nvPr>
        </p:nvSpPr>
        <p:spPr>
          <a:xfrm>
            <a:off x="6016200" y="4840375"/>
            <a:ext cx="2784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3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- Title and 3 columns">
  <p:cSld name="TITLE_AND_BODY_2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 txBox="1"/>
          <p:nvPr>
            <p:ph idx="1" type="body"/>
          </p:nvPr>
        </p:nvSpPr>
        <p:spPr>
          <a:xfrm flipH="1">
            <a:off x="571400" y="1442675"/>
            <a:ext cx="2609100" cy="3360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p43"/>
          <p:cNvSpPr txBox="1"/>
          <p:nvPr>
            <p:ph idx="2" type="body"/>
          </p:nvPr>
        </p:nvSpPr>
        <p:spPr>
          <a:xfrm flipH="1">
            <a:off x="3381700" y="1442675"/>
            <a:ext cx="2609100" cy="3360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14" name="Google Shape;214;p43"/>
          <p:cNvSpPr txBox="1"/>
          <p:nvPr>
            <p:ph idx="3" type="body"/>
          </p:nvPr>
        </p:nvSpPr>
        <p:spPr>
          <a:xfrm flipH="1">
            <a:off x="6192000" y="1442675"/>
            <a:ext cx="2609100" cy="3360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15" name="Google Shape;215;p43"/>
          <p:cNvSpPr txBox="1"/>
          <p:nvPr>
            <p:ph idx="4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6" name="Google Shape;216;p43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14">
          <p15:clr>
            <a:srgbClr val="FA7B17"/>
          </p15:clr>
        </p15:guide>
        <p15:guide id="2" pos="3790">
          <p15:clr>
            <a:srgbClr val="FA7B17"/>
          </p15:clr>
        </p15:guide>
        <p15:guide id="3" pos="2036">
          <p15:clr>
            <a:srgbClr val="FA7B17"/>
          </p15:clr>
        </p15:guide>
        <p15:guide id="4" pos="3868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- Title and 2 columns">
  <p:cSld name="TITLE_AND_BODY_2_2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 txBox="1"/>
          <p:nvPr>
            <p:ph idx="1" type="body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19" name="Google Shape;219;p44"/>
          <p:cNvSpPr txBox="1"/>
          <p:nvPr>
            <p:ph idx="2" type="body"/>
          </p:nvPr>
        </p:nvSpPr>
        <p:spPr>
          <a:xfrm flipH="1">
            <a:off x="4869300" y="1442675"/>
            <a:ext cx="3926700" cy="3360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20" name="Google Shape;220;p44"/>
          <p:cNvSpPr txBox="1"/>
          <p:nvPr>
            <p:ph idx="3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21" name="Google Shape;221;p44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3034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- Quote (long)">
  <p:cSld name="TITLE_AND_BODY_2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5"/>
          <p:cNvSpPr txBox="1"/>
          <p:nvPr>
            <p:ph idx="1" type="subTitle"/>
          </p:nvPr>
        </p:nvSpPr>
        <p:spPr>
          <a:xfrm>
            <a:off x="1675600" y="1002600"/>
            <a:ext cx="5793000" cy="266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che Serif Light"/>
              <a:buNone/>
              <a:defRPr i="1" sz="30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/>
        </p:txBody>
      </p:sp>
      <p:sp>
        <p:nvSpPr>
          <p:cNvPr id="224" name="Google Shape;224;p45"/>
          <p:cNvSpPr txBox="1"/>
          <p:nvPr>
            <p:ph idx="2" type="subTitle"/>
          </p:nvPr>
        </p:nvSpPr>
        <p:spPr>
          <a:xfrm>
            <a:off x="1675600" y="3726225"/>
            <a:ext cx="57930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108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- Quote (short)">
  <p:cSld name="TITLE_AND_BODY_2_1_1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 txBox="1"/>
          <p:nvPr>
            <p:ph idx="1" type="subTitle"/>
          </p:nvPr>
        </p:nvSpPr>
        <p:spPr>
          <a:xfrm>
            <a:off x="3826350" y="1442675"/>
            <a:ext cx="4974600" cy="2546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che Serif Light"/>
              <a:buNone/>
              <a:defRPr i="1" sz="20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/>
        </p:txBody>
      </p:sp>
      <p:sp>
        <p:nvSpPr>
          <p:cNvPr id="227" name="Google Shape;227;p46"/>
          <p:cNvSpPr txBox="1"/>
          <p:nvPr>
            <p:ph idx="2" type="subTitle"/>
          </p:nvPr>
        </p:nvSpPr>
        <p:spPr>
          <a:xfrm>
            <a:off x="3826350" y="3989525"/>
            <a:ext cx="4974600" cy="29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28" name="Google Shape;228;p46"/>
          <p:cNvSpPr/>
          <p:nvPr>
            <p:ph idx="3" type="pic"/>
          </p:nvPr>
        </p:nvSpPr>
        <p:spPr>
          <a:xfrm>
            <a:off x="0" y="1442675"/>
            <a:ext cx="3345600" cy="284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7"/>
          <p:cNvSpPr/>
          <p:nvPr/>
        </p:nvSpPr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47"/>
          <p:cNvSpPr txBox="1"/>
          <p:nvPr>
            <p:ph type="ctrTitle"/>
          </p:nvPr>
        </p:nvSpPr>
        <p:spPr>
          <a:xfrm>
            <a:off x="287948" y="1463576"/>
            <a:ext cx="855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2" name="Google Shape;232;p47"/>
          <p:cNvSpPr txBox="1"/>
          <p:nvPr>
            <p:ph idx="1" type="subTitle"/>
          </p:nvPr>
        </p:nvSpPr>
        <p:spPr>
          <a:xfrm>
            <a:off x="287948" y="2607470"/>
            <a:ext cx="85590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1" i="1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33" name="Google Shape;233;p47"/>
          <p:cNvSpPr/>
          <p:nvPr/>
        </p:nvSpPr>
        <p:spPr>
          <a:xfrm>
            <a:off x="8431092" y="291334"/>
            <a:ext cx="482813" cy="25089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47"/>
          <p:cNvSpPr/>
          <p:nvPr/>
        </p:nvSpPr>
        <p:spPr>
          <a:xfrm>
            <a:off x="471506" y="4811075"/>
            <a:ext cx="624241" cy="14706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7" name="Google Shape;237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1pPr>
            <a:lvl2pPr indent="-317500" lvl="1" marL="914400" rtl="0"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8" name="Google Shape;238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48"/>
          <p:cNvSpPr/>
          <p:nvPr/>
        </p:nvSpPr>
        <p:spPr>
          <a:xfrm>
            <a:off x="471500" y="303750"/>
            <a:ext cx="34200" cy="252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sp>
        <p:nvSpPr>
          <p:cNvPr id="240" name="Google Shape;240;p48"/>
          <p:cNvSpPr/>
          <p:nvPr/>
        </p:nvSpPr>
        <p:spPr>
          <a:xfrm>
            <a:off x="8431092" y="291334"/>
            <a:ext cx="482813" cy="2508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a - Title and 1 column 1">
  <p:cSld name="TITLE_AND_BODY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9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3" name="Google Shape;243;p49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44" name="Google Shape;244;p49"/>
          <p:cNvSpPr txBox="1"/>
          <p:nvPr>
            <p:ph idx="2" type="body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indent="-304800" lvl="1" marL="914400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indent="-304800" lvl="2" marL="13716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7" name="Google Shape;247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8" name="Google Shape;24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 1">
  <p:cSld name="OBJECT_3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1"/>
          <p:cNvSpPr txBox="1"/>
          <p:nvPr>
            <p:ph idx="1" type="body"/>
          </p:nvPr>
        </p:nvSpPr>
        <p:spPr>
          <a:xfrm>
            <a:off x="397120" y="1354931"/>
            <a:ext cx="83541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6550" lvl="0" marL="457200" rtl="0" algn="l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  <a:defRPr sz="1700"/>
            </a:lvl1pPr>
            <a:lvl2pPr indent="-33655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 sz="1700"/>
            </a:lvl2pPr>
            <a:lvl3pPr indent="-3365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 sz="1700"/>
            </a:lvl3pPr>
            <a:lvl4pPr indent="-336550" lvl="3" marL="18288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 sz="1700"/>
            </a:lvl4pPr>
            <a:lvl5pPr indent="-3365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 sz="1700"/>
            </a:lvl5pPr>
            <a:lvl6pPr indent="-3365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 sz="1700"/>
            </a:lvl6pPr>
            <a:lvl7pPr indent="-3365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 sz="1700"/>
            </a:lvl7pPr>
            <a:lvl8pPr indent="-3365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 sz="1700"/>
            </a:lvl8pPr>
            <a:lvl9pPr indent="-3365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 sz="1700"/>
            </a:lvl9pPr>
          </a:lstStyle>
          <a:p/>
        </p:txBody>
      </p:sp>
      <p:sp>
        <p:nvSpPr>
          <p:cNvPr id="251" name="Google Shape;251;p51"/>
          <p:cNvSpPr txBox="1"/>
          <p:nvPr>
            <p:ph type="title"/>
          </p:nvPr>
        </p:nvSpPr>
        <p:spPr>
          <a:xfrm>
            <a:off x="384450" y="339325"/>
            <a:ext cx="73821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b="1" sz="2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52" name="Google Shape;252;p51"/>
          <p:cNvSpPr txBox="1"/>
          <p:nvPr>
            <p:ph idx="12" type="sldNum"/>
          </p:nvPr>
        </p:nvSpPr>
        <p:spPr>
          <a:xfrm>
            <a:off x="397120" y="4742261"/>
            <a:ext cx="83541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Style A 01">
  <p:cSld name="Body Style A 01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/>
          <p:nvPr>
            <p:ph type="title"/>
          </p:nvPr>
        </p:nvSpPr>
        <p:spPr>
          <a:xfrm>
            <a:off x="393191" y="0"/>
            <a:ext cx="83706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742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52"/>
          <p:cNvSpPr txBox="1"/>
          <p:nvPr>
            <p:ph idx="1" type="body"/>
          </p:nvPr>
        </p:nvSpPr>
        <p:spPr>
          <a:xfrm>
            <a:off x="395719" y="837844"/>
            <a:ext cx="8367900" cy="3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330200" lvl="1" marL="914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-"/>
              <a:defRPr/>
            </a:lvl2pPr>
            <a:lvl3pPr indent="-36195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AAAAA"/>
              </a:buClr>
              <a:buSzPts val="2100"/>
              <a:buFont typeface="Arial"/>
              <a:buChar char="-"/>
              <a:defRPr b="0" i="0" sz="18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-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6" name="Google Shape;256;p52"/>
          <p:cNvSpPr txBox="1"/>
          <p:nvPr>
            <p:ph idx="12" type="sldNum"/>
          </p:nvPr>
        </p:nvSpPr>
        <p:spPr>
          <a:xfrm>
            <a:off x="7378002" y="4869794"/>
            <a:ext cx="14154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- Table of contents">
  <p:cSld name="SECTION_HEADER_2">
    <p:bg>
      <p:bgPr>
        <a:solidFill>
          <a:srgbClr val="F5F5F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/>
          <p:nvPr>
            <p:ph type="title"/>
          </p:nvPr>
        </p:nvSpPr>
        <p:spPr>
          <a:xfrm>
            <a:off x="571450" y="2150850"/>
            <a:ext cx="4304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/>
        </p:txBody>
      </p:sp>
      <p:cxnSp>
        <p:nvCxnSpPr>
          <p:cNvPr id="38" name="Google Shape;38;p6"/>
          <p:cNvCxnSpPr/>
          <p:nvPr/>
        </p:nvCxnSpPr>
        <p:spPr>
          <a:xfrm flipH="1">
            <a:off x="2805632" y="2571748"/>
            <a:ext cx="2222400" cy="257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" name="Google Shape;39;p6"/>
          <p:cNvCxnSpPr/>
          <p:nvPr/>
        </p:nvCxnSpPr>
        <p:spPr>
          <a:xfrm>
            <a:off x="2792028" y="-4750"/>
            <a:ext cx="2236200" cy="257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6"/>
          <p:cNvCxnSpPr/>
          <p:nvPr/>
        </p:nvCxnSpPr>
        <p:spPr>
          <a:xfrm>
            <a:off x="5039800" y="-3000"/>
            <a:ext cx="0" cy="516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5641200" y="586475"/>
            <a:ext cx="3159900" cy="39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Style B 05">
  <p:cSld name="Body Style B 05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3"/>
          <p:cNvSpPr/>
          <p:nvPr>
            <p:ph idx="2" type="pic"/>
          </p:nvPr>
        </p:nvSpPr>
        <p:spPr>
          <a:xfrm>
            <a:off x="6546458" y="1262063"/>
            <a:ext cx="2247000" cy="35178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53"/>
          <p:cNvSpPr txBox="1"/>
          <p:nvPr>
            <p:ph idx="1" type="body"/>
          </p:nvPr>
        </p:nvSpPr>
        <p:spPr>
          <a:xfrm>
            <a:off x="394137" y="1269115"/>
            <a:ext cx="6066600" cy="3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Font typeface="Arial"/>
              <a:buChar char="►"/>
              <a:defRPr/>
            </a:lvl1pPr>
            <a:lvl2pPr indent="-361950" lvl="1" marL="914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AAAAAA"/>
              </a:buClr>
              <a:buSzPts val="2100"/>
              <a:buFont typeface="Arial"/>
              <a:buChar char="-"/>
              <a:defRPr/>
            </a:lvl2pPr>
            <a:lvl3pPr indent="-36195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AAAAA"/>
              </a:buClr>
              <a:buSzPts val="2100"/>
              <a:buFont typeface="Arial"/>
              <a:buChar char="-"/>
              <a:defRPr b="0" i="0" sz="18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-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0" name="Google Shape;260;p53"/>
          <p:cNvSpPr txBox="1"/>
          <p:nvPr>
            <p:ph type="title"/>
          </p:nvPr>
        </p:nvSpPr>
        <p:spPr>
          <a:xfrm>
            <a:off x="393191" y="0"/>
            <a:ext cx="84003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742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53"/>
          <p:cNvSpPr txBox="1"/>
          <p:nvPr>
            <p:ph idx="3" type="body"/>
          </p:nvPr>
        </p:nvSpPr>
        <p:spPr>
          <a:xfrm>
            <a:off x="392406" y="740781"/>
            <a:ext cx="84009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700"/>
            </a:lvl2pPr>
            <a:lvl3pPr indent="-2286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indent="-2286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700"/>
            </a:lvl4pPr>
            <a:lvl5pPr indent="-228600" lvl="4" marL="2286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2" name="Google Shape;262;p53"/>
          <p:cNvSpPr txBox="1"/>
          <p:nvPr>
            <p:ph idx="12" type="sldNum"/>
          </p:nvPr>
        </p:nvSpPr>
        <p:spPr>
          <a:xfrm>
            <a:off x="7378002" y="4869794"/>
            <a:ext cx="14154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Style A 04">
  <p:cSld name="Body Style A 04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4"/>
          <p:cNvSpPr txBox="1"/>
          <p:nvPr>
            <p:ph idx="1" type="body"/>
          </p:nvPr>
        </p:nvSpPr>
        <p:spPr>
          <a:xfrm>
            <a:off x="6153463" y="847080"/>
            <a:ext cx="2639700" cy="3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Font typeface="Arial"/>
              <a:buChar char="►"/>
              <a:defRPr/>
            </a:lvl1pPr>
            <a:lvl2pPr indent="-361950" lvl="1" marL="914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AAAAAA"/>
              </a:buClr>
              <a:buSzPts val="2100"/>
              <a:buFont typeface="Arial"/>
              <a:buChar char="-"/>
              <a:defRPr/>
            </a:lvl2pPr>
            <a:lvl3pPr indent="-36195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AAAAA"/>
              </a:buClr>
              <a:buSzPts val="2100"/>
              <a:buFont typeface="Arial"/>
              <a:buChar char="-"/>
              <a:defRPr b="0" i="0" sz="18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-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5" name="Google Shape;265;p54"/>
          <p:cNvSpPr txBox="1"/>
          <p:nvPr>
            <p:ph idx="2" type="body"/>
          </p:nvPr>
        </p:nvSpPr>
        <p:spPr>
          <a:xfrm>
            <a:off x="394137" y="847080"/>
            <a:ext cx="5579700" cy="3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Font typeface="Arial"/>
              <a:buChar char="►"/>
              <a:defRPr/>
            </a:lvl1pPr>
            <a:lvl2pPr indent="-361950" lvl="1" marL="914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AAAAAA"/>
              </a:buClr>
              <a:buSzPts val="2100"/>
              <a:buFont typeface="Arial"/>
              <a:buChar char="-"/>
              <a:defRPr/>
            </a:lvl2pPr>
            <a:lvl3pPr indent="-36195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AAAAA"/>
              </a:buClr>
              <a:buSzPts val="2100"/>
              <a:buFont typeface="Arial"/>
              <a:buChar char="-"/>
              <a:defRPr b="0" i="0" sz="18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-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6" name="Google Shape;266;p54"/>
          <p:cNvSpPr txBox="1"/>
          <p:nvPr>
            <p:ph type="title"/>
          </p:nvPr>
        </p:nvSpPr>
        <p:spPr>
          <a:xfrm>
            <a:off x="393190" y="0"/>
            <a:ext cx="84003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742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54"/>
          <p:cNvSpPr txBox="1"/>
          <p:nvPr>
            <p:ph idx="12" type="sldNum"/>
          </p:nvPr>
        </p:nvSpPr>
        <p:spPr>
          <a:xfrm>
            <a:off x="7378002" y="4869794"/>
            <a:ext cx="14154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4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5"/>
          <p:cNvSpPr txBox="1"/>
          <p:nvPr>
            <p:ph type="title"/>
          </p:nvPr>
        </p:nvSpPr>
        <p:spPr>
          <a:xfrm>
            <a:off x="388328" y="339329"/>
            <a:ext cx="73659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p55"/>
          <p:cNvSpPr txBox="1"/>
          <p:nvPr>
            <p:ph idx="1" type="body"/>
          </p:nvPr>
        </p:nvSpPr>
        <p:spPr>
          <a:xfrm>
            <a:off x="397120" y="1354931"/>
            <a:ext cx="83541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>
            <a:lvl1pPr indent="-355600" lvl="0" marL="457200" marR="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55"/>
          <p:cNvSpPr txBox="1"/>
          <p:nvPr>
            <p:ph idx="10" type="dt"/>
          </p:nvPr>
        </p:nvSpPr>
        <p:spPr>
          <a:xfrm>
            <a:off x="397120" y="4742261"/>
            <a:ext cx="83541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90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90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90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90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55"/>
          <p:cNvSpPr txBox="1"/>
          <p:nvPr>
            <p:ph idx="12" type="sldNum"/>
          </p:nvPr>
        </p:nvSpPr>
        <p:spPr>
          <a:xfrm>
            <a:off x="397120" y="4742261"/>
            <a:ext cx="83541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9">
  <p:cSld name="TITLE_AND_BODY_9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75" name="Google Shape;275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>
            <a:lvl1pPr indent="-311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6" name="Google Shape;27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- Title and 2 columns 1">
  <p:cSld name="TITLE_AND_BODY_2_2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7"/>
          <p:cNvSpPr txBox="1"/>
          <p:nvPr>
            <p:ph idx="1" type="body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79" name="Google Shape;279;p57"/>
          <p:cNvSpPr txBox="1"/>
          <p:nvPr>
            <p:ph idx="2" type="body"/>
          </p:nvPr>
        </p:nvSpPr>
        <p:spPr>
          <a:xfrm flipH="1">
            <a:off x="486930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80" name="Google Shape;280;p57"/>
          <p:cNvSpPr txBox="1"/>
          <p:nvPr>
            <p:ph idx="3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81" name="Google Shape;281;p57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3034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- Chapter divider" type="secHead">
  <p:cSld name="SECTION_HEADER">
    <p:bg>
      <p:bgPr>
        <a:solidFill>
          <a:srgbClr val="F5F5F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571450" y="2150850"/>
            <a:ext cx="8260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/>
        </p:txBody>
      </p:sp>
      <p:sp>
        <p:nvSpPr>
          <p:cNvPr id="46" name="Google Shape;46;p7"/>
          <p:cNvSpPr/>
          <p:nvPr/>
        </p:nvSpPr>
        <p:spPr>
          <a:xfrm rot="5400000">
            <a:off x="9126141" y="2565750"/>
            <a:ext cx="24900" cy="120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7"/>
          <p:cNvCxnSpPr/>
          <p:nvPr/>
        </p:nvCxnSpPr>
        <p:spPr>
          <a:xfrm flipH="1">
            <a:off x="6914479" y="2571748"/>
            <a:ext cx="2222400" cy="257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" name="Google Shape;49;p7"/>
          <p:cNvCxnSpPr/>
          <p:nvPr/>
        </p:nvCxnSpPr>
        <p:spPr>
          <a:xfrm>
            <a:off x="6900875" y="-4750"/>
            <a:ext cx="2236200" cy="257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- Blank" type="title">
  <p:cSld name="TITLE">
    <p:bg>
      <p:bgPr>
        <a:solidFill>
          <a:srgbClr val="000000">
            <a:alpha val="0"/>
          </a:srgbClr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5">
          <p15:clr>
            <a:srgbClr val="FA7B17"/>
          </p15:clr>
        </p15:guide>
        <p15:guide id="2" pos="5544">
          <p15:clr>
            <a:srgbClr val="FA7B17"/>
          </p15:clr>
        </p15:guide>
        <p15:guide id="3" orient="horz" pos="3075">
          <p15:clr>
            <a:srgbClr val="FA7B17"/>
          </p15:clr>
        </p15:guide>
        <p15:guide id="4" pos="36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ose statement">
  <p:cSld name="SECTION_HEADER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9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B41CD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Doing now what patients need next</a:t>
            </a:r>
            <a:endParaRPr b="0" i="0" sz="2000" u="none" cap="none" strike="noStrike">
              <a:solidFill>
                <a:srgbClr val="0B41CD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b - Title and 1 column with picture">
  <p:cSld name="TITLE_AND_BODY_4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/>
          <p:nvPr>
            <p:ph idx="2" type="pic"/>
          </p:nvPr>
        </p:nvSpPr>
        <p:spPr>
          <a:xfrm>
            <a:off x="5609275" y="1436225"/>
            <a:ext cx="3534600" cy="33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571450" y="1442675"/>
            <a:ext cx="46947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indent="-304800" lvl="1" marL="91440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3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Google Shape;58;p10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Roche Sans Medium"/>
              <a:buNone/>
              <a:defRPr b="0" i="0" sz="2200" u="none" cap="none" strike="noStrike">
                <a:solidFill>
                  <a:srgbClr val="000000"/>
                </a:solidFill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71450" y="1442675"/>
            <a:ext cx="82296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>
            <a:lvl1pPr indent="-311150" lvl="0" marL="4572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che Sans Light"/>
              <a:buChar char="■"/>
              <a:defRPr b="0" i="0" sz="16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33D8"/>
              </a:buClr>
              <a:buSzPts val="1400"/>
              <a:buFont typeface="Roche Sans Light"/>
              <a:buChar char="○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he Sans Light"/>
              <a:buChar char="■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●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○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■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●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○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■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8247888" y="4764024"/>
            <a:ext cx="4860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8E8"/>
              </a:buClr>
              <a:buSzPts val="300"/>
              <a:buFont typeface="Georgia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545859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‹#›</a:t>
            </a:fld>
            <a:endParaRPr b="0" i="0" sz="900" u="none" cap="none" strike="noStrike">
              <a:solidFill>
                <a:srgbClr val="FFFFF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44">
          <p15:clr>
            <a:srgbClr val="EA4335"/>
          </p15:clr>
        </p15:guide>
        <p15:guide id="2" pos="360">
          <p15:clr>
            <a:srgbClr val="EA4335"/>
          </p15:clr>
        </p15:guide>
        <p15:guide id="3" orient="horz" pos="369">
          <p15:clr>
            <a:srgbClr val="EA4335"/>
          </p15:clr>
        </p15:guide>
        <p15:guide id="4" orient="horz" pos="909">
          <p15:clr>
            <a:srgbClr val="EA4335"/>
          </p15:clr>
        </p15:guide>
        <p15:guide id="5" pos="5221">
          <p15:clr>
            <a:srgbClr val="EA4335"/>
          </p15:clr>
        </p15:guide>
        <p15:guide id="6" orient="horz" pos="309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Roche Sans Medium"/>
              <a:buNone/>
              <a:defRPr b="0" i="0" sz="2200" u="none" cap="none" strike="noStrike">
                <a:solidFill>
                  <a:srgbClr val="000000"/>
                </a:solidFill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571450" y="1442675"/>
            <a:ext cx="82296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>
            <a:lvl1pPr indent="-311150" lvl="0" marL="4572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che Sans Light"/>
              <a:buChar char="■"/>
              <a:defRPr b="0" i="0" sz="16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33D8"/>
              </a:buClr>
              <a:buSzPts val="1400"/>
              <a:buFont typeface="Roche Sans Light"/>
              <a:buChar char="○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he Sans Light"/>
              <a:buChar char="■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●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○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■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●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○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■"/>
              <a:defRPr b="0" i="0" sz="1400" u="none" cap="none" strike="noStrik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44">
          <p15:clr>
            <a:srgbClr val="EA4335"/>
          </p15:clr>
        </p15:guide>
        <p15:guide id="2" pos="360">
          <p15:clr>
            <a:srgbClr val="EA4335"/>
          </p15:clr>
        </p15:guide>
        <p15:guide id="3" orient="horz" pos="369">
          <p15:clr>
            <a:srgbClr val="EA4335"/>
          </p15:clr>
        </p15:guide>
        <p15:guide id="4" orient="horz" pos="909">
          <p15:clr>
            <a:srgbClr val="EA4335"/>
          </p15:clr>
        </p15:guide>
        <p15:guide id="5" pos="5221">
          <p15:clr>
            <a:srgbClr val="EA4335"/>
          </p15:clr>
        </p15:guide>
        <p15:guide id="6" orient="horz" pos="3096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/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0" name="Google Shape;160;p33"/>
          <p:cNvSpPr txBox="1"/>
          <p:nvPr>
            <p:ph idx="1" type="body"/>
          </p:nvPr>
        </p:nvSpPr>
        <p:spPr>
          <a:xfrm>
            <a:off x="571450" y="1442675"/>
            <a:ext cx="82296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>
            <a:lvl1pPr indent="-311150" lvl="0" marL="45720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che Sans Light"/>
              <a:buChar char="■"/>
              <a:defRPr sz="1600"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indent="-3175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33D8"/>
              </a:buClr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●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●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/>
        </p:txBody>
      </p:sp>
      <p:sp>
        <p:nvSpPr>
          <p:cNvPr id="161" name="Google Shape;161;p33"/>
          <p:cNvSpPr txBox="1"/>
          <p:nvPr/>
        </p:nvSpPr>
        <p:spPr>
          <a:xfrm>
            <a:off x="8247888" y="4764024"/>
            <a:ext cx="4860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8E8"/>
              </a:buClr>
              <a:buSzPts val="300"/>
              <a:buFont typeface="Georgia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545859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‹#›</a:t>
            </a:fld>
            <a:endParaRPr i="0" sz="900" u="none" cap="none" strike="noStrike">
              <a:solidFill>
                <a:srgbClr val="FFFFF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pic>
        <p:nvPicPr>
          <p:cNvPr id="162" name="Google Shape;162;p3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44">
          <p15:clr>
            <a:srgbClr val="EA4335"/>
          </p15:clr>
        </p15:guide>
        <p15:guide id="2" pos="360">
          <p15:clr>
            <a:srgbClr val="EA4335"/>
          </p15:clr>
        </p15:guide>
        <p15:guide id="3" orient="horz" pos="369">
          <p15:clr>
            <a:srgbClr val="EA4335"/>
          </p15:clr>
        </p15:guide>
        <p15:guide id="4" orient="horz" pos="909">
          <p15:clr>
            <a:srgbClr val="EA4335"/>
          </p15:clr>
        </p15:guide>
        <p15:guide id="5" pos="5221">
          <p15:clr>
            <a:srgbClr val="EA4335"/>
          </p15:clr>
        </p15:guide>
        <p15:guide id="6" orient="horz" pos="309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11.jpg"/><Relationship Id="rId6" Type="http://schemas.openxmlformats.org/officeDocument/2006/relationships/image" Target="../media/image10.jpg"/><Relationship Id="rId7" Type="http://schemas.openxmlformats.org/officeDocument/2006/relationships/image" Target="../media/image8.jpg"/><Relationship Id="rId8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hyperlink" Target="https://www.who.int/news-room/fact-sheets/detail/ageing-and-health" TargetMode="External"/><Relationship Id="rId5" Type="http://schemas.openxmlformats.org/officeDocument/2006/relationships/hyperlink" Target="https://publications.jrc.ec.europa.eu/repository/handle/JRC121698" TargetMode="External"/><Relationship Id="rId6" Type="http://schemas.openxmlformats.org/officeDocument/2006/relationships/hyperlink" Target="https://www.who.int/health-topics/health-workforce#tab=tab_1" TargetMode="External"/><Relationship Id="rId7" Type="http://schemas.openxmlformats.org/officeDocument/2006/relationships/hyperlink" Target="https://www.who.int/news-room/fact-sheets/detail/noncommunicable-diseases" TargetMode="External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8"/>
          <p:cNvSpPr txBox="1"/>
          <p:nvPr>
            <p:ph idx="4" type="subTitle"/>
          </p:nvPr>
        </p:nvSpPr>
        <p:spPr>
          <a:xfrm>
            <a:off x="4572100" y="4846784"/>
            <a:ext cx="42291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07th September 2023   </a:t>
            </a:r>
            <a:endParaRPr/>
          </a:p>
        </p:txBody>
      </p:sp>
      <p:sp>
        <p:nvSpPr>
          <p:cNvPr id="287" name="Google Shape;287;p58"/>
          <p:cNvSpPr txBox="1"/>
          <p:nvPr>
            <p:ph idx="3" type="subTitle"/>
          </p:nvPr>
        </p:nvSpPr>
        <p:spPr>
          <a:xfrm>
            <a:off x="4572100" y="3314042"/>
            <a:ext cx="4229100" cy="52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Paulina Lewandowska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Owner, Conversation Designer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@Human Centered Design - Roche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58"/>
          <p:cNvSpPr txBox="1"/>
          <p:nvPr>
            <p:ph type="ctrTitle"/>
          </p:nvPr>
        </p:nvSpPr>
        <p:spPr>
          <a:xfrm>
            <a:off x="4572000" y="1394801"/>
            <a:ext cx="4229100" cy="1581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Innovating Healthcare with CAI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Future of Empowering Patients in Disease Management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296" r="23296" t="0"/>
          <a:stretch/>
        </p:blipFill>
        <p:spPr>
          <a:xfrm>
            <a:off x="0" y="-3450"/>
            <a:ext cx="4127099" cy="51504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7"/>
          <p:cNvSpPr/>
          <p:nvPr/>
        </p:nvSpPr>
        <p:spPr>
          <a:xfrm>
            <a:off x="0" y="2382196"/>
            <a:ext cx="9144000" cy="1551600"/>
          </a:xfrm>
          <a:prstGeom prst="rect">
            <a:avLst/>
          </a:prstGeom>
          <a:gradFill>
            <a:gsLst>
              <a:gs pos="0">
                <a:srgbClr val="FFF7F5"/>
              </a:gs>
              <a:gs pos="100000">
                <a:schemeClr val="accent5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7" name="Google Shape;687;p67"/>
          <p:cNvCxnSpPr>
            <a:stCxn id="688" idx="6"/>
            <a:endCxn id="689" idx="2"/>
          </p:cNvCxnSpPr>
          <p:nvPr/>
        </p:nvCxnSpPr>
        <p:spPr>
          <a:xfrm flipH="1" rot="10800000">
            <a:off x="1860788" y="2915450"/>
            <a:ext cx="1487700" cy="4536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0" name="Google Shape;690;p67"/>
          <p:cNvCxnSpPr>
            <a:stCxn id="689" idx="6"/>
            <a:endCxn id="691" idx="2"/>
          </p:cNvCxnSpPr>
          <p:nvPr/>
        </p:nvCxnSpPr>
        <p:spPr>
          <a:xfrm>
            <a:off x="3575288" y="2915550"/>
            <a:ext cx="1405200" cy="453600"/>
          </a:xfrm>
          <a:prstGeom prst="curvedConnector3">
            <a:avLst>
              <a:gd fmla="val 49995" name="adj1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2" name="Google Shape;692;p67"/>
          <p:cNvCxnSpPr>
            <a:stCxn id="691" idx="6"/>
            <a:endCxn id="693" idx="2"/>
          </p:cNvCxnSpPr>
          <p:nvPr/>
        </p:nvCxnSpPr>
        <p:spPr>
          <a:xfrm flipH="1" rot="10800000">
            <a:off x="5207138" y="2915450"/>
            <a:ext cx="1506600" cy="453600"/>
          </a:xfrm>
          <a:prstGeom prst="curvedConnector3">
            <a:avLst>
              <a:gd fmla="val 49999" name="adj1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4" name="Google Shape;694;p67"/>
          <p:cNvCxnSpPr>
            <a:stCxn id="695" idx="6"/>
            <a:endCxn id="688" idx="2"/>
          </p:cNvCxnSpPr>
          <p:nvPr/>
        </p:nvCxnSpPr>
        <p:spPr>
          <a:xfrm>
            <a:off x="-37912" y="2915450"/>
            <a:ext cx="1671900" cy="4536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6" name="Google Shape;696;p67"/>
          <p:cNvCxnSpPr>
            <a:stCxn id="693" idx="6"/>
            <a:endCxn id="697" idx="2"/>
          </p:cNvCxnSpPr>
          <p:nvPr/>
        </p:nvCxnSpPr>
        <p:spPr>
          <a:xfrm>
            <a:off x="6940513" y="2915550"/>
            <a:ext cx="2224800" cy="453600"/>
          </a:xfrm>
          <a:prstGeom prst="curvedConnector3">
            <a:avLst>
              <a:gd fmla="val 49998" name="adj1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8" name="Google Shape;698;p67"/>
          <p:cNvSpPr txBox="1"/>
          <p:nvPr>
            <p:ph idx="4294967295"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Unlocking Tomorrow's Healthcare now</a:t>
            </a:r>
            <a:endParaRPr/>
          </a:p>
        </p:txBody>
      </p:sp>
      <p:sp>
        <p:nvSpPr>
          <p:cNvPr id="699" name="Google Shape;699;p67"/>
          <p:cNvSpPr txBox="1"/>
          <p:nvPr/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rPr>
              <a:t>Disease-Agnostic Conversational Companion - bridging Patients and HCPs with ease!</a:t>
            </a:r>
            <a:endParaRPr sz="1700">
              <a:solidFill>
                <a:srgbClr val="706B69"/>
              </a:solidFill>
              <a:latin typeface="Roche Sans Condensed Light"/>
              <a:ea typeface="Roche Sans Condensed Light"/>
              <a:cs typeface="Roche Sans Condensed Light"/>
              <a:sym typeface="Roche Sans Condensed Light"/>
            </a:endParaRPr>
          </a:p>
        </p:txBody>
      </p:sp>
      <p:sp>
        <p:nvSpPr>
          <p:cNvPr id="688" name="Google Shape;688;p67"/>
          <p:cNvSpPr/>
          <p:nvPr/>
        </p:nvSpPr>
        <p:spPr>
          <a:xfrm>
            <a:off x="1633988" y="3255650"/>
            <a:ext cx="226800" cy="2268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67"/>
          <p:cNvSpPr/>
          <p:nvPr/>
        </p:nvSpPr>
        <p:spPr>
          <a:xfrm>
            <a:off x="3348488" y="2802150"/>
            <a:ext cx="226800" cy="226800"/>
          </a:xfrm>
          <a:prstGeom prst="ellipse">
            <a:avLst/>
          </a:prstGeom>
          <a:solidFill>
            <a:srgbClr val="FF8782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67"/>
          <p:cNvSpPr/>
          <p:nvPr/>
        </p:nvSpPr>
        <p:spPr>
          <a:xfrm>
            <a:off x="4980338" y="3255650"/>
            <a:ext cx="226800" cy="226800"/>
          </a:xfrm>
          <a:prstGeom prst="ellipse">
            <a:avLst/>
          </a:prstGeom>
          <a:solidFill>
            <a:schemeClr val="accent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67"/>
          <p:cNvSpPr/>
          <p:nvPr/>
        </p:nvSpPr>
        <p:spPr>
          <a:xfrm>
            <a:off x="6713713" y="2802150"/>
            <a:ext cx="226800" cy="226800"/>
          </a:xfrm>
          <a:prstGeom prst="ellipse">
            <a:avLst/>
          </a:prstGeom>
          <a:solidFill>
            <a:schemeClr val="accent2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67"/>
          <p:cNvSpPr/>
          <p:nvPr/>
        </p:nvSpPr>
        <p:spPr>
          <a:xfrm>
            <a:off x="9165242" y="3255650"/>
            <a:ext cx="226800" cy="226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67"/>
          <p:cNvSpPr txBox="1"/>
          <p:nvPr/>
        </p:nvSpPr>
        <p:spPr>
          <a:xfrm>
            <a:off x="425150" y="3546200"/>
            <a:ext cx="2644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Begin</a:t>
            </a:r>
            <a:endParaRPr sz="1500">
              <a:solidFill>
                <a:srgbClr val="1A1A1A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sp>
        <p:nvSpPr>
          <p:cNvPr id="701" name="Google Shape;701;p67"/>
          <p:cNvSpPr txBox="1"/>
          <p:nvPr/>
        </p:nvSpPr>
        <p:spPr>
          <a:xfrm>
            <a:off x="2139650" y="2499292"/>
            <a:ext cx="2644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Continue</a:t>
            </a:r>
            <a:endParaRPr sz="1500">
              <a:solidFill>
                <a:srgbClr val="1A1A1A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sp>
        <p:nvSpPr>
          <p:cNvPr id="702" name="Google Shape;702;p67"/>
          <p:cNvSpPr txBox="1"/>
          <p:nvPr/>
        </p:nvSpPr>
        <p:spPr>
          <a:xfrm>
            <a:off x="3796450" y="3546200"/>
            <a:ext cx="2644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Set priorities</a:t>
            </a:r>
            <a:endParaRPr sz="1500">
              <a:solidFill>
                <a:srgbClr val="1A1A1A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sp>
        <p:nvSpPr>
          <p:cNvPr id="703" name="Google Shape;703;p67"/>
          <p:cNvSpPr txBox="1"/>
          <p:nvPr/>
        </p:nvSpPr>
        <p:spPr>
          <a:xfrm>
            <a:off x="5510950" y="2499292"/>
            <a:ext cx="2644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Shape the future</a:t>
            </a:r>
            <a:endParaRPr sz="1500">
              <a:solidFill>
                <a:srgbClr val="1A1A1A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cxnSp>
        <p:nvCxnSpPr>
          <p:cNvPr id="704" name="Google Shape;704;p67"/>
          <p:cNvCxnSpPr>
            <a:stCxn id="688" idx="0"/>
            <a:endCxn id="705" idx="2"/>
          </p:cNvCxnSpPr>
          <p:nvPr/>
        </p:nvCxnSpPr>
        <p:spPr>
          <a:xfrm flipH="1" rot="10800000">
            <a:off x="1747388" y="3084950"/>
            <a:ext cx="1200" cy="170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06" name="Google Shape;706;p67"/>
          <p:cNvCxnSpPr>
            <a:stCxn id="689" idx="4"/>
            <a:endCxn id="707" idx="0"/>
          </p:cNvCxnSpPr>
          <p:nvPr/>
        </p:nvCxnSpPr>
        <p:spPr>
          <a:xfrm>
            <a:off x="3461888" y="3028950"/>
            <a:ext cx="0" cy="162900"/>
          </a:xfrm>
          <a:prstGeom prst="straightConnector1">
            <a:avLst/>
          </a:prstGeom>
          <a:noFill/>
          <a:ln cap="flat" cmpd="sng" w="9525">
            <a:solidFill>
              <a:srgbClr val="FF878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08" name="Google Shape;708;p67"/>
          <p:cNvCxnSpPr>
            <a:stCxn id="691" idx="0"/>
            <a:endCxn id="709" idx="2"/>
          </p:cNvCxnSpPr>
          <p:nvPr/>
        </p:nvCxnSpPr>
        <p:spPr>
          <a:xfrm rot="10800000">
            <a:off x="5093738" y="3084950"/>
            <a:ext cx="0" cy="170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10" name="Google Shape;710;p67"/>
          <p:cNvCxnSpPr>
            <a:stCxn id="693" idx="4"/>
            <a:endCxn id="711" idx="0"/>
          </p:cNvCxnSpPr>
          <p:nvPr/>
        </p:nvCxnSpPr>
        <p:spPr>
          <a:xfrm>
            <a:off x="6827113" y="3028950"/>
            <a:ext cx="0" cy="1629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12" name="Google Shape;712;p67"/>
          <p:cNvCxnSpPr/>
          <p:nvPr/>
        </p:nvCxnSpPr>
        <p:spPr>
          <a:xfrm flipH="1" rot="10800000">
            <a:off x="1860788" y="2915450"/>
            <a:ext cx="1487700" cy="453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3" name="Google Shape;713;p67"/>
          <p:cNvCxnSpPr/>
          <p:nvPr/>
        </p:nvCxnSpPr>
        <p:spPr>
          <a:xfrm>
            <a:off x="3575288" y="2915550"/>
            <a:ext cx="1405200" cy="453600"/>
          </a:xfrm>
          <a:prstGeom prst="curvedConnector3">
            <a:avLst>
              <a:gd fmla="val 49995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4" name="Google Shape;714;p67"/>
          <p:cNvCxnSpPr/>
          <p:nvPr/>
        </p:nvCxnSpPr>
        <p:spPr>
          <a:xfrm flipH="1" rot="10800000">
            <a:off x="5207138" y="2915450"/>
            <a:ext cx="1506600" cy="453600"/>
          </a:xfrm>
          <a:prstGeom prst="curvedConnector3">
            <a:avLst>
              <a:gd fmla="val 49999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5" name="Google Shape;715;p67"/>
          <p:cNvCxnSpPr/>
          <p:nvPr/>
        </p:nvCxnSpPr>
        <p:spPr>
          <a:xfrm>
            <a:off x="-37962" y="2915550"/>
            <a:ext cx="1671900" cy="4536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6" name="Google Shape;716;p67"/>
          <p:cNvCxnSpPr/>
          <p:nvPr/>
        </p:nvCxnSpPr>
        <p:spPr>
          <a:xfrm>
            <a:off x="6940513" y="2915550"/>
            <a:ext cx="2224800" cy="4536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7" name="Google Shape;717;p67"/>
          <p:cNvSpPr txBox="1"/>
          <p:nvPr/>
        </p:nvSpPr>
        <p:spPr>
          <a:xfrm>
            <a:off x="425150" y="4011238"/>
            <a:ext cx="264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Relevant, trustworthy and tailored Information</a:t>
            </a:r>
            <a:endParaRPr sz="1200">
              <a:solidFill>
                <a:srgbClr val="1A1A1A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718" name="Google Shape;718;p67"/>
          <p:cNvSpPr txBox="1"/>
          <p:nvPr/>
        </p:nvSpPr>
        <p:spPr>
          <a:xfrm>
            <a:off x="3768763" y="4011238"/>
            <a:ext cx="264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Ethics and trust </a:t>
            </a:r>
            <a:endParaRPr sz="1200">
              <a:solidFill>
                <a:srgbClr val="1A1A1A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719" name="Google Shape;719;p67"/>
          <p:cNvSpPr txBox="1"/>
          <p:nvPr/>
        </p:nvSpPr>
        <p:spPr>
          <a:xfrm>
            <a:off x="2141681" y="1891286"/>
            <a:ext cx="264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Engaged ecosystem</a:t>
            </a:r>
            <a:endParaRPr sz="1200">
              <a:solidFill>
                <a:srgbClr val="1A1A1A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720" name="Google Shape;720;p67"/>
          <p:cNvSpPr txBox="1"/>
          <p:nvPr/>
        </p:nvSpPr>
        <p:spPr>
          <a:xfrm>
            <a:off x="5503388" y="1891286"/>
            <a:ext cx="264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Better health outcomes</a:t>
            </a:r>
            <a:endParaRPr sz="1200">
              <a:solidFill>
                <a:srgbClr val="1A1A1A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cxnSp>
        <p:nvCxnSpPr>
          <p:cNvPr id="721" name="Google Shape;721;p67"/>
          <p:cNvCxnSpPr/>
          <p:nvPr/>
        </p:nvCxnSpPr>
        <p:spPr>
          <a:xfrm>
            <a:off x="1747400" y="3826793"/>
            <a:ext cx="0" cy="234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22" name="Google Shape;722;p67"/>
          <p:cNvCxnSpPr>
            <a:stCxn id="701" idx="0"/>
            <a:endCxn id="719" idx="2"/>
          </p:cNvCxnSpPr>
          <p:nvPr/>
        </p:nvCxnSpPr>
        <p:spPr>
          <a:xfrm flipH="1" rot="10800000">
            <a:off x="3461900" y="2260492"/>
            <a:ext cx="2100" cy="238800"/>
          </a:xfrm>
          <a:prstGeom prst="straightConnector1">
            <a:avLst/>
          </a:prstGeom>
          <a:noFill/>
          <a:ln cap="flat" cmpd="sng" w="9525">
            <a:solidFill>
              <a:srgbClr val="FF878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23" name="Google Shape;723;p67"/>
          <p:cNvCxnSpPr/>
          <p:nvPr/>
        </p:nvCxnSpPr>
        <p:spPr>
          <a:xfrm>
            <a:off x="5093750" y="3826793"/>
            <a:ext cx="0" cy="234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24" name="Google Shape;724;p67"/>
          <p:cNvCxnSpPr/>
          <p:nvPr/>
        </p:nvCxnSpPr>
        <p:spPr>
          <a:xfrm flipH="1" rot="10800000">
            <a:off x="6832150" y="2260492"/>
            <a:ext cx="2100" cy="23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11" name="Google Shape;711;p67"/>
          <p:cNvSpPr/>
          <p:nvPr/>
        </p:nvSpPr>
        <p:spPr>
          <a:xfrm>
            <a:off x="6600322" y="3191830"/>
            <a:ext cx="453600" cy="4536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7"/>
          <p:cNvSpPr/>
          <p:nvPr/>
        </p:nvSpPr>
        <p:spPr>
          <a:xfrm>
            <a:off x="1521772" y="2631288"/>
            <a:ext cx="453600" cy="4536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5" name="Google Shape;725;p67"/>
          <p:cNvGrpSpPr/>
          <p:nvPr/>
        </p:nvGrpSpPr>
        <p:grpSpPr>
          <a:xfrm>
            <a:off x="1678247" y="2714840"/>
            <a:ext cx="180848" cy="286512"/>
            <a:chOff x="2159000" y="381000"/>
            <a:chExt cx="2825750" cy="4476750"/>
          </a:xfrm>
        </p:grpSpPr>
        <p:sp>
          <p:nvSpPr>
            <p:cNvPr id="726" name="Google Shape;726;p67"/>
            <p:cNvSpPr/>
            <p:nvPr/>
          </p:nvSpPr>
          <p:spPr>
            <a:xfrm>
              <a:off x="2159000" y="381000"/>
              <a:ext cx="0" cy="4476750"/>
            </a:xfrm>
            <a:custGeom>
              <a:rect b="b" l="l" r="r" t="t"/>
              <a:pathLst>
                <a:path extrusionOk="0" fill="none" h="179070" w="0">
                  <a:moveTo>
                    <a:pt x="0" y="0"/>
                  </a:moveTo>
                  <a:lnTo>
                    <a:pt x="0" y="17907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67"/>
            <p:cNvSpPr/>
            <p:nvPr/>
          </p:nvSpPr>
          <p:spPr>
            <a:xfrm>
              <a:off x="2159000" y="381000"/>
              <a:ext cx="2825750" cy="2984500"/>
            </a:xfrm>
            <a:custGeom>
              <a:rect b="b" l="l" r="r" t="t"/>
              <a:pathLst>
                <a:path extrusionOk="0" fill="none" h="119380" w="113030">
                  <a:moveTo>
                    <a:pt x="0" y="119380"/>
                  </a:moveTo>
                  <a:lnTo>
                    <a:pt x="113030" y="53975"/>
                  </a:ln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7" name="Google Shape;707;p67"/>
          <p:cNvSpPr/>
          <p:nvPr/>
        </p:nvSpPr>
        <p:spPr>
          <a:xfrm>
            <a:off x="3235097" y="3191830"/>
            <a:ext cx="453600" cy="4536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7"/>
          <p:cNvSpPr/>
          <p:nvPr/>
        </p:nvSpPr>
        <p:spPr>
          <a:xfrm>
            <a:off x="4866947" y="2631288"/>
            <a:ext cx="453600" cy="4536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8" name="Google Shape;728;p67"/>
          <p:cNvGrpSpPr/>
          <p:nvPr/>
        </p:nvGrpSpPr>
        <p:grpSpPr>
          <a:xfrm>
            <a:off x="4948425" y="2734838"/>
            <a:ext cx="285169" cy="246520"/>
            <a:chOff x="1412875" y="762000"/>
            <a:chExt cx="4333875" cy="3746500"/>
          </a:xfrm>
        </p:grpSpPr>
        <p:sp>
          <p:nvSpPr>
            <p:cNvPr id="729" name="Google Shape;729;p67"/>
            <p:cNvSpPr/>
            <p:nvPr/>
          </p:nvSpPr>
          <p:spPr>
            <a:xfrm>
              <a:off x="1412875" y="762000"/>
              <a:ext cx="4333875" cy="3746500"/>
            </a:xfrm>
            <a:custGeom>
              <a:rect b="b" l="l" r="r" t="t"/>
              <a:pathLst>
                <a:path extrusionOk="0" fill="none" h="149860" w="173355">
                  <a:moveTo>
                    <a:pt x="143510" y="4445"/>
                  </a:moveTo>
                  <a:cubicBezTo>
                    <a:pt x="141605" y="1905"/>
                    <a:pt x="137795" y="0"/>
                    <a:pt x="133985" y="0"/>
                  </a:cubicBezTo>
                  <a:lnTo>
                    <a:pt x="38735" y="0"/>
                  </a:lnTo>
                  <a:cubicBezTo>
                    <a:pt x="35560" y="0"/>
                    <a:pt x="31750" y="1905"/>
                    <a:pt x="29210" y="4445"/>
                  </a:cubicBezTo>
                  <a:lnTo>
                    <a:pt x="3175" y="40005"/>
                  </a:lnTo>
                  <a:cubicBezTo>
                    <a:pt x="0" y="44450"/>
                    <a:pt x="0" y="50800"/>
                    <a:pt x="3175" y="54610"/>
                  </a:cubicBezTo>
                  <a:lnTo>
                    <a:pt x="77470" y="144145"/>
                  </a:lnTo>
                  <a:cubicBezTo>
                    <a:pt x="81915" y="149225"/>
                    <a:pt x="89535" y="149860"/>
                    <a:pt x="93980" y="146050"/>
                  </a:cubicBezTo>
                  <a:cubicBezTo>
                    <a:pt x="94615" y="145415"/>
                    <a:pt x="95250" y="144780"/>
                    <a:pt x="95885" y="144145"/>
                  </a:cubicBezTo>
                  <a:lnTo>
                    <a:pt x="170180" y="54610"/>
                  </a:lnTo>
                  <a:cubicBezTo>
                    <a:pt x="173355" y="50800"/>
                    <a:pt x="173355" y="44450"/>
                    <a:pt x="170180" y="40005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67"/>
            <p:cNvSpPr/>
            <p:nvPr/>
          </p:nvSpPr>
          <p:spPr>
            <a:xfrm>
              <a:off x="2254250" y="793750"/>
              <a:ext cx="1317625" cy="3683000"/>
            </a:xfrm>
            <a:custGeom>
              <a:rect b="b" l="l" r="r" t="t"/>
              <a:pathLst>
                <a:path extrusionOk="0" fill="none" h="147320" w="52705">
                  <a:moveTo>
                    <a:pt x="0" y="0"/>
                  </a:moveTo>
                  <a:lnTo>
                    <a:pt x="52705" y="14732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67"/>
            <p:cNvSpPr/>
            <p:nvPr/>
          </p:nvSpPr>
          <p:spPr>
            <a:xfrm>
              <a:off x="3571875" y="793750"/>
              <a:ext cx="1333500" cy="3683000"/>
            </a:xfrm>
            <a:custGeom>
              <a:rect b="b" l="l" r="r" t="t"/>
              <a:pathLst>
                <a:path extrusionOk="0" fill="none" h="147320" w="53340">
                  <a:moveTo>
                    <a:pt x="53340" y="0"/>
                  </a:moveTo>
                  <a:lnTo>
                    <a:pt x="0" y="14732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67"/>
            <p:cNvSpPr/>
            <p:nvPr/>
          </p:nvSpPr>
          <p:spPr>
            <a:xfrm>
              <a:off x="1428750" y="1952625"/>
              <a:ext cx="4302125" cy="0"/>
            </a:xfrm>
            <a:custGeom>
              <a:rect b="b" l="l" r="r" t="t"/>
              <a:pathLst>
                <a:path extrusionOk="0" fill="none" h="0" w="172085">
                  <a:moveTo>
                    <a:pt x="0" y="0"/>
                  </a:moveTo>
                  <a:lnTo>
                    <a:pt x="172085" y="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67"/>
            <p:cNvSpPr/>
            <p:nvPr/>
          </p:nvSpPr>
          <p:spPr>
            <a:xfrm>
              <a:off x="2682875" y="762000"/>
              <a:ext cx="1793875" cy="1190625"/>
            </a:xfrm>
            <a:custGeom>
              <a:rect b="b" l="l" r="r" t="t"/>
              <a:pathLst>
                <a:path extrusionOk="0" fill="none" h="47625" w="71755">
                  <a:moveTo>
                    <a:pt x="0" y="47625"/>
                  </a:moveTo>
                  <a:lnTo>
                    <a:pt x="35560" y="0"/>
                  </a:lnTo>
                  <a:lnTo>
                    <a:pt x="71755" y="47625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4" name="Google Shape;734;p67"/>
          <p:cNvGrpSpPr/>
          <p:nvPr/>
        </p:nvGrpSpPr>
        <p:grpSpPr>
          <a:xfrm>
            <a:off x="6680840" y="3269957"/>
            <a:ext cx="289593" cy="297374"/>
            <a:chOff x="3540484" y="790552"/>
            <a:chExt cx="289593" cy="297374"/>
          </a:xfrm>
        </p:grpSpPr>
        <p:grpSp>
          <p:nvGrpSpPr>
            <p:cNvPr id="735" name="Google Shape;735;p67"/>
            <p:cNvGrpSpPr/>
            <p:nvPr/>
          </p:nvGrpSpPr>
          <p:grpSpPr>
            <a:xfrm>
              <a:off x="3664114" y="790552"/>
              <a:ext cx="165964" cy="188595"/>
              <a:chOff x="2524125" y="381000"/>
              <a:chExt cx="2095500" cy="2381250"/>
            </a:xfrm>
          </p:grpSpPr>
          <p:sp>
            <p:nvSpPr>
              <p:cNvPr id="736" name="Google Shape;736;p67"/>
              <p:cNvSpPr/>
              <p:nvPr/>
            </p:nvSpPr>
            <p:spPr>
              <a:xfrm>
                <a:off x="2524125" y="984250"/>
                <a:ext cx="1047750" cy="1778000"/>
              </a:xfrm>
              <a:custGeom>
                <a:rect b="b" l="l" r="r" t="t"/>
                <a:pathLst>
                  <a:path extrusionOk="0" fill="none" h="71120" w="41910">
                    <a:moveTo>
                      <a:pt x="41910" y="23495"/>
                    </a:moveTo>
                    <a:lnTo>
                      <a:pt x="0" y="0"/>
                    </a:lnTo>
                    <a:lnTo>
                      <a:pt x="0" y="47625"/>
                    </a:lnTo>
                    <a:lnTo>
                      <a:pt x="41910" y="71120"/>
                    </a:lnTo>
                    <a:close/>
                  </a:path>
                </a:pathLst>
              </a:custGeom>
              <a:noFill/>
              <a:ln cap="rnd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67"/>
              <p:cNvSpPr/>
              <p:nvPr/>
            </p:nvSpPr>
            <p:spPr>
              <a:xfrm>
                <a:off x="3571875" y="984250"/>
                <a:ext cx="1047750" cy="1778000"/>
              </a:xfrm>
              <a:custGeom>
                <a:rect b="b" l="l" r="r" t="t"/>
                <a:pathLst>
                  <a:path extrusionOk="0" fill="none" h="71120" w="41910">
                    <a:moveTo>
                      <a:pt x="0" y="23495"/>
                    </a:moveTo>
                    <a:lnTo>
                      <a:pt x="41910" y="0"/>
                    </a:lnTo>
                    <a:lnTo>
                      <a:pt x="41910" y="47625"/>
                    </a:lnTo>
                    <a:lnTo>
                      <a:pt x="0" y="71120"/>
                    </a:lnTo>
                    <a:close/>
                  </a:path>
                </a:pathLst>
              </a:custGeom>
              <a:noFill/>
              <a:ln cap="rnd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67"/>
              <p:cNvSpPr/>
              <p:nvPr/>
            </p:nvSpPr>
            <p:spPr>
              <a:xfrm>
                <a:off x="2524125" y="381000"/>
                <a:ext cx="2095500" cy="603250"/>
              </a:xfrm>
              <a:custGeom>
                <a:rect b="b" l="l" r="r" t="t"/>
                <a:pathLst>
                  <a:path extrusionOk="0" fill="none" h="24130" w="83820">
                    <a:moveTo>
                      <a:pt x="83820" y="24130"/>
                    </a:moveTo>
                    <a:lnTo>
                      <a:pt x="41910" y="0"/>
                    </a:lnTo>
                    <a:lnTo>
                      <a:pt x="0" y="24130"/>
                    </a:lnTo>
                  </a:path>
                </a:pathLst>
              </a:custGeom>
              <a:noFill/>
              <a:ln cap="rnd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9" name="Google Shape;739;p67"/>
            <p:cNvGrpSpPr/>
            <p:nvPr/>
          </p:nvGrpSpPr>
          <p:grpSpPr>
            <a:xfrm>
              <a:off x="3540484" y="962169"/>
              <a:ext cx="209594" cy="125758"/>
              <a:chOff x="1353000" y="3280525"/>
              <a:chExt cx="3204800" cy="1922900"/>
            </a:xfrm>
          </p:grpSpPr>
          <p:sp>
            <p:nvSpPr>
              <p:cNvPr id="740" name="Google Shape;740;p67"/>
              <p:cNvSpPr/>
              <p:nvPr/>
            </p:nvSpPr>
            <p:spPr>
              <a:xfrm>
                <a:off x="1353000" y="3280525"/>
                <a:ext cx="25" cy="1922900"/>
              </a:xfrm>
              <a:custGeom>
                <a:rect b="b" l="l" r="r" t="t"/>
                <a:pathLst>
                  <a:path extrusionOk="0" fill="none" h="76916" w="1">
                    <a:moveTo>
                      <a:pt x="0" y="0"/>
                    </a:moveTo>
                    <a:lnTo>
                      <a:pt x="0" y="76915"/>
                    </a:lnTo>
                  </a:path>
                </a:pathLst>
              </a:custGeom>
              <a:noFill/>
              <a:ln cap="rnd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67"/>
              <p:cNvSpPr/>
              <p:nvPr/>
            </p:nvSpPr>
            <p:spPr>
              <a:xfrm>
                <a:off x="1353000" y="3605275"/>
                <a:ext cx="3204800" cy="1281925"/>
              </a:xfrm>
              <a:custGeom>
                <a:rect b="b" l="l" r="r" t="t"/>
                <a:pathLst>
                  <a:path extrusionOk="0" fill="none" h="51277" w="128192">
                    <a:moveTo>
                      <a:pt x="0" y="51277"/>
                    </a:moveTo>
                    <a:lnTo>
                      <a:pt x="128191" y="51277"/>
                    </a:lnTo>
                    <a:cubicBezTo>
                      <a:pt x="128191" y="36919"/>
                      <a:pt x="116569" y="25639"/>
                      <a:pt x="102553" y="25639"/>
                    </a:cubicBezTo>
                    <a:lnTo>
                      <a:pt x="70420" y="25639"/>
                    </a:lnTo>
                    <a:cubicBezTo>
                      <a:pt x="70420" y="11281"/>
                      <a:pt x="58797" y="0"/>
                      <a:pt x="44782" y="0"/>
                    </a:cubicBezTo>
                    <a:lnTo>
                      <a:pt x="0" y="0"/>
                    </a:lnTo>
                  </a:path>
                </a:pathLst>
              </a:custGeom>
              <a:noFill/>
              <a:ln cap="rnd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67"/>
              <p:cNvSpPr/>
              <p:nvPr/>
            </p:nvSpPr>
            <p:spPr>
              <a:xfrm>
                <a:off x="2472525" y="4246225"/>
                <a:ext cx="640975" cy="25"/>
              </a:xfrm>
              <a:custGeom>
                <a:rect b="b" l="l" r="r" t="t"/>
                <a:pathLst>
                  <a:path extrusionOk="0" fill="none" h="1" w="25639">
                    <a:moveTo>
                      <a:pt x="1" y="1"/>
                    </a:moveTo>
                    <a:lnTo>
                      <a:pt x="25639" y="1"/>
                    </a:lnTo>
                  </a:path>
                </a:pathLst>
              </a:custGeom>
              <a:noFill/>
              <a:ln cap="rnd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3" name="Google Shape;743;p67"/>
          <p:cNvGrpSpPr/>
          <p:nvPr/>
        </p:nvGrpSpPr>
        <p:grpSpPr>
          <a:xfrm>
            <a:off x="3333294" y="3280931"/>
            <a:ext cx="289616" cy="289616"/>
            <a:chOff x="1353000" y="400500"/>
            <a:chExt cx="4802925" cy="4802925"/>
          </a:xfrm>
        </p:grpSpPr>
        <p:sp>
          <p:nvSpPr>
            <p:cNvPr id="744" name="Google Shape;744;p67"/>
            <p:cNvSpPr/>
            <p:nvPr/>
          </p:nvSpPr>
          <p:spPr>
            <a:xfrm>
              <a:off x="1353000" y="2639550"/>
              <a:ext cx="2563850" cy="2563875"/>
            </a:xfrm>
            <a:custGeom>
              <a:rect b="b" l="l" r="r" t="t"/>
              <a:pathLst>
                <a:path extrusionOk="0" fill="none" h="102555" w="102554">
                  <a:moveTo>
                    <a:pt x="102553" y="51278"/>
                  </a:moveTo>
                  <a:cubicBezTo>
                    <a:pt x="102553" y="79651"/>
                    <a:pt x="79650" y="102554"/>
                    <a:pt x="51277" y="102554"/>
                  </a:cubicBezTo>
                  <a:cubicBezTo>
                    <a:pt x="22904" y="102554"/>
                    <a:pt x="0" y="79651"/>
                    <a:pt x="0" y="51278"/>
                  </a:cubicBezTo>
                  <a:cubicBezTo>
                    <a:pt x="0" y="22905"/>
                    <a:pt x="22904" y="1"/>
                    <a:pt x="51277" y="1"/>
                  </a:cubicBezTo>
                  <a:cubicBezTo>
                    <a:pt x="79650" y="1"/>
                    <a:pt x="102553" y="22905"/>
                    <a:pt x="102553" y="51278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67"/>
            <p:cNvSpPr/>
            <p:nvPr/>
          </p:nvSpPr>
          <p:spPr>
            <a:xfrm>
              <a:off x="1993950" y="3280525"/>
              <a:ext cx="640975" cy="640975"/>
            </a:xfrm>
            <a:custGeom>
              <a:rect b="b" l="l" r="r" t="t"/>
              <a:pathLst>
                <a:path extrusionOk="0" fill="none" h="25639" w="25639">
                  <a:moveTo>
                    <a:pt x="0" y="25639"/>
                  </a:moveTo>
                  <a:cubicBezTo>
                    <a:pt x="0" y="11623"/>
                    <a:pt x="11281" y="0"/>
                    <a:pt x="25639" y="0"/>
                  </a:cubicBez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67"/>
            <p:cNvSpPr/>
            <p:nvPr/>
          </p:nvSpPr>
          <p:spPr>
            <a:xfrm>
              <a:off x="4233025" y="1041450"/>
              <a:ext cx="1922900" cy="1922900"/>
            </a:xfrm>
            <a:custGeom>
              <a:rect b="b" l="l" r="r" t="t"/>
              <a:pathLst>
                <a:path extrusionOk="0" fill="none" h="76916" w="76916">
                  <a:moveTo>
                    <a:pt x="76915" y="38287"/>
                  </a:moveTo>
                  <a:cubicBezTo>
                    <a:pt x="76915" y="59481"/>
                    <a:pt x="59823" y="76915"/>
                    <a:pt x="38629" y="76915"/>
                  </a:cubicBezTo>
                  <a:cubicBezTo>
                    <a:pt x="17434" y="76915"/>
                    <a:pt x="0" y="59481"/>
                    <a:pt x="0" y="38287"/>
                  </a:cubicBezTo>
                  <a:cubicBezTo>
                    <a:pt x="0" y="17092"/>
                    <a:pt x="17434" y="0"/>
                    <a:pt x="38629" y="0"/>
                  </a:cubicBezTo>
                  <a:cubicBezTo>
                    <a:pt x="59823" y="0"/>
                    <a:pt x="76915" y="17092"/>
                    <a:pt x="76915" y="38287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67"/>
            <p:cNvSpPr/>
            <p:nvPr/>
          </p:nvSpPr>
          <p:spPr>
            <a:xfrm>
              <a:off x="4873975" y="1682400"/>
              <a:ext cx="324775" cy="316225"/>
            </a:xfrm>
            <a:custGeom>
              <a:rect b="b" l="l" r="r" t="t"/>
              <a:pathLst>
                <a:path extrusionOk="0" fill="none" h="12649" w="12991">
                  <a:moveTo>
                    <a:pt x="1" y="12649"/>
                  </a:moveTo>
                  <a:cubicBezTo>
                    <a:pt x="1" y="5812"/>
                    <a:pt x="5812" y="1"/>
                    <a:pt x="12991" y="1"/>
                  </a:cubicBez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67"/>
            <p:cNvSpPr/>
            <p:nvPr/>
          </p:nvSpPr>
          <p:spPr>
            <a:xfrm>
              <a:off x="1993950" y="400500"/>
              <a:ext cx="957175" cy="957175"/>
            </a:xfrm>
            <a:custGeom>
              <a:rect b="b" l="l" r="r" t="t"/>
              <a:pathLst>
                <a:path extrusionOk="0" fill="none" h="38287" w="38287">
                  <a:moveTo>
                    <a:pt x="38287" y="19143"/>
                  </a:moveTo>
                  <a:cubicBezTo>
                    <a:pt x="38287" y="29740"/>
                    <a:pt x="29741" y="38286"/>
                    <a:pt x="19144" y="38286"/>
                  </a:cubicBezTo>
                  <a:cubicBezTo>
                    <a:pt x="8546" y="38286"/>
                    <a:pt x="0" y="29740"/>
                    <a:pt x="0" y="19143"/>
                  </a:cubicBezTo>
                  <a:cubicBezTo>
                    <a:pt x="0" y="8546"/>
                    <a:pt x="8546" y="0"/>
                    <a:pt x="19144" y="0"/>
                  </a:cubicBezTo>
                  <a:cubicBezTo>
                    <a:pt x="29741" y="0"/>
                    <a:pt x="38287" y="8546"/>
                    <a:pt x="38287" y="19143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67"/>
            <p:cNvSpPr/>
            <p:nvPr/>
          </p:nvSpPr>
          <p:spPr>
            <a:xfrm>
              <a:off x="3745900" y="2639550"/>
              <a:ext cx="734975" cy="649550"/>
            </a:xfrm>
            <a:custGeom>
              <a:rect b="b" l="l" r="r" t="t"/>
              <a:pathLst>
                <a:path extrusionOk="0" fill="none" h="25982" w="29399">
                  <a:moveTo>
                    <a:pt x="0" y="25981"/>
                  </a:moveTo>
                  <a:lnTo>
                    <a:pt x="29399" y="1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67"/>
            <p:cNvSpPr/>
            <p:nvPr/>
          </p:nvSpPr>
          <p:spPr>
            <a:xfrm>
              <a:off x="2934025" y="1024350"/>
              <a:ext cx="1384475" cy="589700"/>
            </a:xfrm>
            <a:custGeom>
              <a:rect b="b" l="l" r="r" t="t"/>
              <a:pathLst>
                <a:path extrusionOk="0" fill="none" h="23588" w="55379">
                  <a:moveTo>
                    <a:pt x="55379" y="23588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9"/>
          <p:cNvSpPr/>
          <p:nvPr/>
        </p:nvSpPr>
        <p:spPr>
          <a:xfrm rot="10799774">
            <a:off x="275" y="1295900"/>
            <a:ext cx="9143700" cy="3878400"/>
          </a:xfrm>
          <a:prstGeom prst="rect">
            <a:avLst/>
          </a:prstGeom>
          <a:gradFill>
            <a:gsLst>
              <a:gs pos="0">
                <a:srgbClr val="F5F5F2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59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Roche</a:t>
            </a:r>
            <a:endParaRPr/>
          </a:p>
        </p:txBody>
      </p:sp>
      <p:sp>
        <p:nvSpPr>
          <p:cNvPr id="296" name="Google Shape;296;p59"/>
          <p:cNvSpPr txBox="1"/>
          <p:nvPr/>
        </p:nvSpPr>
        <p:spPr>
          <a:xfrm>
            <a:off x="461775" y="738975"/>
            <a:ext cx="4550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rPr>
              <a:t>“Doing now what our patients need next”</a:t>
            </a:r>
            <a:endParaRPr sz="1700">
              <a:solidFill>
                <a:srgbClr val="706B69"/>
              </a:solidFill>
              <a:latin typeface="Roche Sans Condensed Light"/>
              <a:ea typeface="Roche Sans Condensed Light"/>
              <a:cs typeface="Roche Sans Condensed Light"/>
              <a:sym typeface="Roche Sans Condensed Light"/>
            </a:endParaRPr>
          </a:p>
        </p:txBody>
      </p:sp>
      <p:sp>
        <p:nvSpPr>
          <p:cNvPr id="297" name="Google Shape;297;p59"/>
          <p:cNvSpPr/>
          <p:nvPr/>
        </p:nvSpPr>
        <p:spPr>
          <a:xfrm>
            <a:off x="571450" y="1438085"/>
            <a:ext cx="1645800" cy="1029000"/>
          </a:xfrm>
          <a:prstGeom prst="rect">
            <a:avLst/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298" name="Google Shape;298;p59"/>
          <p:cNvSpPr/>
          <p:nvPr/>
        </p:nvSpPr>
        <p:spPr>
          <a:xfrm>
            <a:off x="571450" y="3496501"/>
            <a:ext cx="1645800" cy="1029000"/>
          </a:xfrm>
          <a:prstGeom prst="rect">
            <a:avLst/>
          </a:prstGeom>
          <a:solidFill>
            <a:srgbClr val="022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299" name="Google Shape;299;p59"/>
          <p:cNvSpPr/>
          <p:nvPr/>
        </p:nvSpPr>
        <p:spPr>
          <a:xfrm>
            <a:off x="2217380" y="2467225"/>
            <a:ext cx="1645800" cy="1029000"/>
          </a:xfrm>
          <a:prstGeom prst="rect">
            <a:avLst/>
          </a:prstGeom>
          <a:solidFill>
            <a:srgbClr val="BDE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300" name="Google Shape;300;p59"/>
          <p:cNvSpPr/>
          <p:nvPr/>
        </p:nvSpPr>
        <p:spPr>
          <a:xfrm>
            <a:off x="3863360" y="1438085"/>
            <a:ext cx="1645800" cy="1029000"/>
          </a:xfrm>
          <a:prstGeom prst="rect">
            <a:avLst/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301" name="Google Shape;301;p59"/>
          <p:cNvSpPr/>
          <p:nvPr/>
        </p:nvSpPr>
        <p:spPr>
          <a:xfrm>
            <a:off x="5509190" y="2467225"/>
            <a:ext cx="1645800" cy="1029000"/>
          </a:xfrm>
          <a:prstGeom prst="rect">
            <a:avLst/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302" name="Google Shape;302;p59"/>
          <p:cNvSpPr/>
          <p:nvPr/>
        </p:nvSpPr>
        <p:spPr>
          <a:xfrm>
            <a:off x="3863360" y="3496501"/>
            <a:ext cx="3290400" cy="1029000"/>
          </a:xfrm>
          <a:prstGeom prst="rect">
            <a:avLst/>
          </a:prstGeom>
          <a:solidFill>
            <a:srgbClr val="BDE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03" name="Google Shape;303;p59"/>
          <p:cNvSpPr/>
          <p:nvPr/>
        </p:nvSpPr>
        <p:spPr>
          <a:xfrm>
            <a:off x="7155269" y="3496501"/>
            <a:ext cx="1645800" cy="1029000"/>
          </a:xfrm>
          <a:prstGeom prst="rect">
            <a:avLst/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304" name="Google Shape;304;p59"/>
          <p:cNvSpPr/>
          <p:nvPr/>
        </p:nvSpPr>
        <p:spPr>
          <a:xfrm>
            <a:off x="7155269" y="1438085"/>
            <a:ext cx="1645800" cy="1029000"/>
          </a:xfrm>
          <a:prstGeom prst="rect">
            <a:avLst/>
          </a:prstGeom>
          <a:solidFill>
            <a:srgbClr val="BDE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pic>
        <p:nvPicPr>
          <p:cNvPr id="305" name="Google Shape;305;p59"/>
          <p:cNvPicPr preferRelativeResize="0"/>
          <p:nvPr/>
        </p:nvPicPr>
        <p:blipFill rotWithShape="1">
          <a:blip r:embed="rId3">
            <a:alphaModFix/>
          </a:blip>
          <a:srcRect b="18461" l="17319" r="23245" t="25149"/>
          <a:stretch/>
        </p:blipFill>
        <p:spPr>
          <a:xfrm>
            <a:off x="3863162" y="2466050"/>
            <a:ext cx="1645798" cy="10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9"/>
          <p:cNvPicPr preferRelativeResize="0"/>
          <p:nvPr/>
        </p:nvPicPr>
        <p:blipFill rotWithShape="1">
          <a:blip r:embed="rId4">
            <a:alphaModFix/>
          </a:blip>
          <a:srcRect b="3236" l="0" r="0" t="3236"/>
          <a:stretch/>
        </p:blipFill>
        <p:spPr>
          <a:xfrm>
            <a:off x="2218438" y="1439495"/>
            <a:ext cx="1643709" cy="102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9"/>
          <p:cNvPicPr preferRelativeResize="0"/>
          <p:nvPr/>
        </p:nvPicPr>
        <p:blipFill rotWithShape="1">
          <a:blip r:embed="rId5">
            <a:alphaModFix/>
          </a:blip>
          <a:srcRect b="3236" l="0" r="0" t="3236"/>
          <a:stretch/>
        </p:blipFill>
        <p:spPr>
          <a:xfrm>
            <a:off x="5510249" y="1439495"/>
            <a:ext cx="1643709" cy="102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9"/>
          <p:cNvPicPr preferRelativeResize="0"/>
          <p:nvPr/>
        </p:nvPicPr>
        <p:blipFill rotWithShape="1">
          <a:blip r:embed="rId6">
            <a:alphaModFix/>
          </a:blip>
          <a:srcRect b="3235" l="0" r="0" t="2982"/>
          <a:stretch/>
        </p:blipFill>
        <p:spPr>
          <a:xfrm>
            <a:off x="7157345" y="2467226"/>
            <a:ext cx="1643725" cy="10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9"/>
          <p:cNvPicPr preferRelativeResize="0"/>
          <p:nvPr/>
        </p:nvPicPr>
        <p:blipFill rotWithShape="1">
          <a:blip r:embed="rId7">
            <a:alphaModFix/>
          </a:blip>
          <a:srcRect b="2935" l="0" r="9297" t="12232"/>
          <a:stretch/>
        </p:blipFill>
        <p:spPr>
          <a:xfrm>
            <a:off x="2218463" y="3497911"/>
            <a:ext cx="1643709" cy="102618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9"/>
          <p:cNvSpPr txBox="1"/>
          <p:nvPr/>
        </p:nvSpPr>
        <p:spPr>
          <a:xfrm>
            <a:off x="3963050" y="1475435"/>
            <a:ext cx="1446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 Light"/>
                <a:ea typeface="Roche Sans Light"/>
                <a:cs typeface="Roche Sans Light"/>
                <a:sym typeface="Roche Sans Light"/>
              </a:rPr>
              <a:t>Leader in Diagnostics </a:t>
            </a:r>
            <a:br>
              <a:rPr lang="en">
                <a:latin typeface="Roche Sans Light"/>
                <a:ea typeface="Roche Sans Light"/>
                <a:cs typeface="Roche Sans Light"/>
                <a:sym typeface="Roche Sans Light"/>
              </a:rPr>
            </a:br>
            <a:r>
              <a:rPr lang="en">
                <a:latin typeface="Roche Sans Light"/>
                <a:ea typeface="Roche Sans Light"/>
                <a:cs typeface="Roche Sans Light"/>
                <a:sym typeface="Roche Sans Light"/>
              </a:rPr>
              <a:t>and Pharma</a:t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11" name="Google Shape;311;p59"/>
          <p:cNvSpPr txBox="1"/>
          <p:nvPr/>
        </p:nvSpPr>
        <p:spPr>
          <a:xfrm>
            <a:off x="7253975" y="1475435"/>
            <a:ext cx="1446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che Sans Medium"/>
                <a:ea typeface="Roche Sans Medium"/>
                <a:cs typeface="Roche Sans Medium"/>
                <a:sym typeface="Roche Sans Medium"/>
              </a:rPr>
              <a:t>14.2 million</a:t>
            </a:r>
            <a:endParaRPr sz="1500">
              <a:latin typeface="Roche Sans Medium"/>
              <a:ea typeface="Roche Sans Medium"/>
              <a:cs typeface="Roche Sans Medium"/>
              <a:sym typeface="Roche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People treated with our medicines in 2022</a:t>
            </a:r>
            <a:endParaRPr/>
          </a:p>
        </p:txBody>
      </p:sp>
      <p:sp>
        <p:nvSpPr>
          <p:cNvPr id="312" name="Google Shape;312;p59"/>
          <p:cNvSpPr txBox="1"/>
          <p:nvPr/>
        </p:nvSpPr>
        <p:spPr>
          <a:xfrm>
            <a:off x="2248475" y="2504575"/>
            <a:ext cx="1583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che Sans Medium"/>
                <a:ea typeface="Roche Sans Medium"/>
                <a:cs typeface="Roche Sans Medium"/>
                <a:sym typeface="Roche Sans Medium"/>
              </a:rPr>
              <a:t>CHF 14.1 billion</a:t>
            </a:r>
            <a:endParaRPr sz="1500">
              <a:latin typeface="Roche Sans Medium"/>
              <a:ea typeface="Roche Sans Medium"/>
              <a:cs typeface="Roche Sans Medium"/>
              <a:sym typeface="Roche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 R&amp;D investment in 2022</a:t>
            </a:r>
            <a:endParaRPr sz="1800"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sp>
        <p:nvSpPr>
          <p:cNvPr id="313" name="Google Shape;313;p59"/>
          <p:cNvSpPr txBox="1"/>
          <p:nvPr/>
        </p:nvSpPr>
        <p:spPr>
          <a:xfrm>
            <a:off x="4008725" y="3533851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 Medium"/>
                <a:ea typeface="Roche Sans Medium"/>
                <a:cs typeface="Roche Sans Medium"/>
                <a:sym typeface="Roche Sans Medium"/>
              </a:rPr>
              <a:t>Sustainable</a:t>
            </a:r>
            <a:endParaRPr>
              <a:latin typeface="Roche Sans Medium"/>
              <a:ea typeface="Roche Sans Medium"/>
              <a:cs typeface="Roche Sans Medium"/>
              <a:sym typeface="Roche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one of the most sustainable healthcare company in the Dow Jones Sustainability Indices 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14" name="Google Shape;314;p59"/>
          <p:cNvSpPr txBox="1"/>
          <p:nvPr/>
        </p:nvSpPr>
        <p:spPr>
          <a:xfrm>
            <a:off x="602800" y="3533851"/>
            <a:ext cx="1583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Roche Informatics </a:t>
            </a:r>
            <a:r>
              <a:rPr lang="en" sz="1200">
                <a:solidFill>
                  <a:srgbClr val="FFFFF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creates innovative solutions for the healthcare ecosystem </a:t>
            </a:r>
            <a:endParaRPr sz="1200">
              <a:solidFill>
                <a:srgbClr val="FFFFF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15" name="Google Shape;315;p59"/>
          <p:cNvSpPr txBox="1"/>
          <p:nvPr/>
        </p:nvSpPr>
        <p:spPr>
          <a:xfrm>
            <a:off x="7186625" y="3533851"/>
            <a:ext cx="1583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che Sans Medium"/>
                <a:ea typeface="Roche Sans Medium"/>
                <a:cs typeface="Roche Sans Medium"/>
                <a:sym typeface="Roche Sans Medium"/>
              </a:rPr>
              <a:t>103,613</a:t>
            </a:r>
            <a:endParaRPr sz="1500">
              <a:latin typeface="Roche Sans Medium"/>
              <a:ea typeface="Roche Sans Medium"/>
              <a:cs typeface="Roche Sans Medium"/>
              <a:sym typeface="Roche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Employees worldwide </a:t>
            </a:r>
            <a:endParaRPr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316" name="Google Shape;316;p59"/>
          <p:cNvSpPr txBox="1"/>
          <p:nvPr/>
        </p:nvSpPr>
        <p:spPr>
          <a:xfrm>
            <a:off x="671200" y="1475435"/>
            <a:ext cx="1446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che Sans Medium"/>
                <a:ea typeface="Roche Sans Medium"/>
                <a:cs typeface="Roche Sans Medium"/>
                <a:sym typeface="Roche Sans Medium"/>
              </a:rPr>
              <a:t>125 years</a:t>
            </a:r>
            <a:r>
              <a:rPr lang="en" sz="1300">
                <a:latin typeface="Roche Sans Medium"/>
                <a:ea typeface="Roche Sans Medium"/>
                <a:cs typeface="Roche Sans Medium"/>
                <a:sym typeface="Roche Sans Medium"/>
              </a:rPr>
              <a:t> </a:t>
            </a:r>
            <a:br>
              <a:rPr lang="en" sz="1300">
                <a:latin typeface="Roche Sans Medium"/>
                <a:ea typeface="Roche Sans Medium"/>
                <a:cs typeface="Roche Sans Medium"/>
                <a:sym typeface="Roche Sans Medium"/>
              </a:rPr>
            </a:b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of sustainable improvement of healthcare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17" name="Google Shape;317;p59"/>
          <p:cNvSpPr txBox="1"/>
          <p:nvPr/>
        </p:nvSpPr>
        <p:spPr>
          <a:xfrm>
            <a:off x="4353300" y="1013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18" name="Google Shape;318;p59"/>
          <p:cNvSpPr txBox="1"/>
          <p:nvPr/>
        </p:nvSpPr>
        <p:spPr>
          <a:xfrm>
            <a:off x="5540675" y="2504575"/>
            <a:ext cx="1583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che Sans Medium"/>
                <a:ea typeface="Roche Sans Medium"/>
                <a:cs typeface="Roche Sans Medium"/>
                <a:sym typeface="Roche Sans Medium"/>
              </a:rPr>
              <a:t>32 medicines</a:t>
            </a:r>
            <a:endParaRPr sz="11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che Sans Light"/>
                <a:ea typeface="Roche Sans Light"/>
                <a:cs typeface="Roche Sans Light"/>
                <a:sym typeface="Roche Sans Light"/>
              </a:rPr>
              <a:t>on the WHO List of  Essential Medicines</a:t>
            </a:r>
            <a:endParaRPr sz="11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pic>
        <p:nvPicPr>
          <p:cNvPr id="319" name="Google Shape;319;p59"/>
          <p:cNvPicPr preferRelativeResize="0"/>
          <p:nvPr/>
        </p:nvPicPr>
        <p:blipFill rotWithShape="1">
          <a:blip r:embed="rId8">
            <a:alphaModFix/>
          </a:blip>
          <a:srcRect b="5491" l="0" r="13005" t="12796"/>
          <a:stretch/>
        </p:blipFill>
        <p:spPr>
          <a:xfrm>
            <a:off x="571712" y="2466050"/>
            <a:ext cx="1645798" cy="10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0"/>
          <p:cNvPicPr preferRelativeResize="0"/>
          <p:nvPr/>
        </p:nvPicPr>
        <p:blipFill rotWithShape="1">
          <a:blip r:embed="rId3">
            <a:alphaModFix/>
          </a:blip>
          <a:srcRect b="0" l="0" r="0" t="10602"/>
          <a:stretch/>
        </p:blipFill>
        <p:spPr>
          <a:xfrm>
            <a:off x="0" y="0"/>
            <a:ext cx="9144000" cy="459797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0"/>
          <p:cNvSpPr/>
          <p:nvPr/>
        </p:nvSpPr>
        <p:spPr>
          <a:xfrm>
            <a:off x="0" y="0"/>
            <a:ext cx="9144000" cy="45981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25098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60"/>
          <p:cNvSpPr/>
          <p:nvPr/>
        </p:nvSpPr>
        <p:spPr>
          <a:xfrm>
            <a:off x="6493950" y="2484625"/>
            <a:ext cx="1741500" cy="16002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60"/>
          <p:cNvSpPr/>
          <p:nvPr/>
        </p:nvSpPr>
        <p:spPr>
          <a:xfrm>
            <a:off x="6493950" y="3427875"/>
            <a:ext cx="1741500" cy="657000"/>
          </a:xfrm>
          <a:prstGeom prst="roundRect">
            <a:avLst>
              <a:gd fmla="val 18135" name="adj"/>
            </a:avLst>
          </a:prstGeom>
          <a:solidFill>
            <a:srgbClr val="F9E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60"/>
          <p:cNvSpPr/>
          <p:nvPr/>
        </p:nvSpPr>
        <p:spPr>
          <a:xfrm>
            <a:off x="4532825" y="2484625"/>
            <a:ext cx="1741500" cy="16002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60"/>
          <p:cNvSpPr/>
          <p:nvPr/>
        </p:nvSpPr>
        <p:spPr>
          <a:xfrm>
            <a:off x="4532825" y="3427875"/>
            <a:ext cx="1741500" cy="657000"/>
          </a:xfrm>
          <a:prstGeom prst="roundRect">
            <a:avLst>
              <a:gd fmla="val 18135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60"/>
          <p:cNvSpPr/>
          <p:nvPr/>
        </p:nvSpPr>
        <p:spPr>
          <a:xfrm>
            <a:off x="2571700" y="2484625"/>
            <a:ext cx="1741500" cy="16002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60"/>
          <p:cNvSpPr/>
          <p:nvPr/>
        </p:nvSpPr>
        <p:spPr>
          <a:xfrm>
            <a:off x="2571700" y="3427875"/>
            <a:ext cx="1741500" cy="657000"/>
          </a:xfrm>
          <a:prstGeom prst="roundRect">
            <a:avLst>
              <a:gd fmla="val 18135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60"/>
          <p:cNvSpPr/>
          <p:nvPr/>
        </p:nvSpPr>
        <p:spPr>
          <a:xfrm>
            <a:off x="610575" y="2484625"/>
            <a:ext cx="1741500" cy="16002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60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Healthcare systems challenges</a:t>
            </a:r>
            <a:endParaRPr/>
          </a:p>
        </p:txBody>
      </p:sp>
      <p:sp>
        <p:nvSpPr>
          <p:cNvPr id="334" name="Google Shape;334;p60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Increased healthcare demand, aging population, global healthcare workers shortage… </a:t>
            </a:r>
            <a:endParaRPr/>
          </a:p>
        </p:txBody>
      </p:sp>
      <p:sp>
        <p:nvSpPr>
          <p:cNvPr id="335" name="Google Shape;335;p60"/>
          <p:cNvSpPr/>
          <p:nvPr/>
        </p:nvSpPr>
        <p:spPr>
          <a:xfrm>
            <a:off x="610575" y="3427875"/>
            <a:ext cx="1741500" cy="657000"/>
          </a:xfrm>
          <a:prstGeom prst="roundRect">
            <a:avLst>
              <a:gd fmla="val 18135" name="adj"/>
            </a:avLst>
          </a:prstGeom>
          <a:solidFill>
            <a:srgbClr val="EB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60"/>
          <p:cNvSpPr txBox="1"/>
          <p:nvPr/>
        </p:nvSpPr>
        <p:spPr>
          <a:xfrm>
            <a:off x="186975" y="4590100"/>
            <a:ext cx="429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1</a:t>
            </a:r>
            <a:r>
              <a:rPr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World Health Organization -  </a:t>
            </a:r>
            <a:r>
              <a:rPr lang="en" sz="700" u="sng">
                <a:solidFill>
                  <a:schemeClr val="dk1"/>
                </a:solidFill>
                <a:latin typeface="Roche Sans Light"/>
                <a:ea typeface="Roche Sans Light"/>
                <a:cs typeface="Roche Sans Light"/>
                <a:sym typeface="Roche Sans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Ageing and health 4th October 2021</a:t>
            </a:r>
            <a:r>
              <a:rPr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; </a:t>
            </a:r>
            <a:br>
              <a:rPr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</a:br>
            <a:r>
              <a:rPr baseline="30000"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2</a:t>
            </a:r>
            <a:r>
              <a:rPr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Joint Research Centre, Belmonte, Martina, et al. (2021), “</a:t>
            </a:r>
            <a:r>
              <a:rPr lang="en" sz="700" u="sng">
                <a:solidFill>
                  <a:schemeClr val="hlink"/>
                </a:solidFill>
                <a:latin typeface="Roche Sans Light"/>
                <a:ea typeface="Roche Sans Light"/>
                <a:cs typeface="Roche Sans Light"/>
                <a:sym typeface="Roche Sans Light"/>
                <a:hlinkClick r:id="rId5"/>
              </a:rPr>
              <a:t>Healthcare and long-term care workforce : demographic challenges and the potential contribution of migration and digital technology</a:t>
            </a:r>
            <a:r>
              <a:rPr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”, Luxembourg: Publications Office of the European Union; </a:t>
            </a:r>
            <a:endParaRPr sz="700">
              <a:solidFill>
                <a:srgbClr val="544F4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37" name="Google Shape;337;p60"/>
          <p:cNvSpPr txBox="1"/>
          <p:nvPr/>
        </p:nvSpPr>
        <p:spPr>
          <a:xfrm>
            <a:off x="633275" y="3535425"/>
            <a:ext cx="1741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che Sans"/>
                <a:ea typeface="Roche Sans"/>
                <a:cs typeface="Roche Sans"/>
                <a:sym typeface="Roche Sans"/>
              </a:rPr>
              <a:t>22%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338" name="Google Shape;338;p60"/>
          <p:cNvSpPr txBox="1"/>
          <p:nvPr/>
        </p:nvSpPr>
        <p:spPr>
          <a:xfrm>
            <a:off x="2503904" y="3535425"/>
            <a:ext cx="1877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400"/>
              </a:spcBef>
              <a:spcAft>
                <a:spcPts val="30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Roche Sans"/>
                <a:ea typeface="Roche Sans"/>
                <a:cs typeface="Roche Sans"/>
                <a:sym typeface="Roche Sans"/>
              </a:rPr>
              <a:t>&gt;50%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339" name="Google Shape;339;p60"/>
          <p:cNvSpPr txBox="1"/>
          <p:nvPr/>
        </p:nvSpPr>
        <p:spPr>
          <a:xfrm>
            <a:off x="4498921" y="3535425"/>
            <a:ext cx="1877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400"/>
              </a:spcBef>
              <a:spcAft>
                <a:spcPts val="30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oche Sans"/>
                <a:ea typeface="Roche Sans"/>
                <a:cs typeface="Roche Sans"/>
                <a:sym typeface="Roche Sans"/>
              </a:rPr>
              <a:t>10 million</a:t>
            </a:r>
            <a:endParaRPr sz="2500">
              <a:solidFill>
                <a:schemeClr val="accent1"/>
              </a:solidFill>
            </a:endParaRPr>
          </a:p>
        </p:txBody>
      </p:sp>
      <p:grpSp>
        <p:nvGrpSpPr>
          <p:cNvPr id="340" name="Google Shape;340;p60"/>
          <p:cNvGrpSpPr/>
          <p:nvPr/>
        </p:nvGrpSpPr>
        <p:grpSpPr>
          <a:xfrm>
            <a:off x="5184456" y="2797891"/>
            <a:ext cx="353646" cy="353646"/>
            <a:chOff x="1344875" y="392375"/>
            <a:chExt cx="4911750" cy="4911750"/>
          </a:xfrm>
        </p:grpSpPr>
        <p:sp>
          <p:nvSpPr>
            <p:cNvPr id="341" name="Google Shape;341;p60"/>
            <p:cNvSpPr/>
            <p:nvPr/>
          </p:nvSpPr>
          <p:spPr>
            <a:xfrm>
              <a:off x="1344875" y="5304100"/>
              <a:ext cx="4911750" cy="25"/>
            </a:xfrm>
            <a:custGeom>
              <a:rect b="b" l="l" r="r" t="t"/>
              <a:pathLst>
                <a:path extrusionOk="0" fill="none" h="1" w="196470">
                  <a:moveTo>
                    <a:pt x="196469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60"/>
            <p:cNvSpPr/>
            <p:nvPr/>
          </p:nvSpPr>
          <p:spPr>
            <a:xfrm>
              <a:off x="4948450" y="3995950"/>
              <a:ext cx="981125" cy="1308175"/>
            </a:xfrm>
            <a:custGeom>
              <a:rect b="b" l="l" r="r" t="t"/>
              <a:pathLst>
                <a:path extrusionOk="0" fill="none" h="52327" w="39245">
                  <a:moveTo>
                    <a:pt x="6664" y="0"/>
                  </a:moveTo>
                  <a:lnTo>
                    <a:pt x="32827" y="0"/>
                  </a:lnTo>
                  <a:cubicBezTo>
                    <a:pt x="36283" y="0"/>
                    <a:pt x="39245" y="2962"/>
                    <a:pt x="39245" y="6664"/>
                  </a:cubicBezTo>
                  <a:lnTo>
                    <a:pt x="39245" y="52326"/>
                  </a:lnTo>
                  <a:lnTo>
                    <a:pt x="0" y="52326"/>
                  </a:lnTo>
                  <a:lnTo>
                    <a:pt x="0" y="6664"/>
                  </a:lnTo>
                  <a:cubicBezTo>
                    <a:pt x="0" y="2962"/>
                    <a:pt x="2962" y="0"/>
                    <a:pt x="6664" y="0"/>
                  </a:cubicBezTo>
                  <a:close/>
                </a:path>
              </a:pathLst>
            </a:custGeom>
            <a:noFill/>
            <a:ln cap="rnd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60"/>
            <p:cNvSpPr/>
            <p:nvPr/>
          </p:nvSpPr>
          <p:spPr>
            <a:xfrm>
              <a:off x="3313275" y="2360775"/>
              <a:ext cx="981125" cy="2943350"/>
            </a:xfrm>
            <a:custGeom>
              <a:rect b="b" l="l" r="r" t="t"/>
              <a:pathLst>
                <a:path extrusionOk="0" fill="none" h="117734" w="39245">
                  <a:moveTo>
                    <a:pt x="6417" y="0"/>
                  </a:moveTo>
                  <a:lnTo>
                    <a:pt x="32580" y="0"/>
                  </a:lnTo>
                  <a:cubicBezTo>
                    <a:pt x="36283" y="0"/>
                    <a:pt x="39244" y="2715"/>
                    <a:pt x="39244" y="6417"/>
                  </a:cubicBezTo>
                  <a:lnTo>
                    <a:pt x="39244" y="117733"/>
                  </a:lnTo>
                  <a:lnTo>
                    <a:pt x="0" y="117733"/>
                  </a:lnTo>
                  <a:lnTo>
                    <a:pt x="0" y="6417"/>
                  </a:lnTo>
                  <a:cubicBezTo>
                    <a:pt x="0" y="2715"/>
                    <a:pt x="2715" y="0"/>
                    <a:pt x="6417" y="0"/>
                  </a:cubicBezTo>
                  <a:close/>
                </a:path>
              </a:pathLst>
            </a:custGeom>
            <a:noFill/>
            <a:ln cap="rnd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60"/>
            <p:cNvSpPr/>
            <p:nvPr/>
          </p:nvSpPr>
          <p:spPr>
            <a:xfrm>
              <a:off x="1671900" y="3014825"/>
              <a:ext cx="987325" cy="2289300"/>
            </a:xfrm>
            <a:custGeom>
              <a:rect b="b" l="l" r="r" t="t"/>
              <a:pathLst>
                <a:path extrusionOk="0" fill="none" h="91572" w="39493">
                  <a:moveTo>
                    <a:pt x="6665" y="1"/>
                  </a:moveTo>
                  <a:lnTo>
                    <a:pt x="32828" y="1"/>
                  </a:lnTo>
                  <a:cubicBezTo>
                    <a:pt x="36283" y="1"/>
                    <a:pt x="39245" y="2963"/>
                    <a:pt x="39492" y="6418"/>
                  </a:cubicBezTo>
                  <a:lnTo>
                    <a:pt x="39492" y="91571"/>
                  </a:lnTo>
                  <a:lnTo>
                    <a:pt x="1" y="91571"/>
                  </a:lnTo>
                  <a:lnTo>
                    <a:pt x="1" y="6418"/>
                  </a:lnTo>
                  <a:cubicBezTo>
                    <a:pt x="1" y="2963"/>
                    <a:pt x="2963" y="1"/>
                    <a:pt x="6665" y="1"/>
                  </a:cubicBezTo>
                  <a:close/>
                </a:path>
              </a:pathLst>
            </a:custGeom>
            <a:noFill/>
            <a:ln cap="rnd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60"/>
            <p:cNvSpPr/>
            <p:nvPr/>
          </p:nvSpPr>
          <p:spPr>
            <a:xfrm>
              <a:off x="5275475" y="1706700"/>
              <a:ext cx="981150" cy="981125"/>
            </a:xfrm>
            <a:custGeom>
              <a:rect b="b" l="l" r="r" t="t"/>
              <a:pathLst>
                <a:path extrusionOk="0" fill="none" h="39245" w="39246">
                  <a:moveTo>
                    <a:pt x="39245" y="0"/>
                  </a:moveTo>
                  <a:lnTo>
                    <a:pt x="39245" y="39244"/>
                  </a:lnTo>
                  <a:lnTo>
                    <a:pt x="1" y="39244"/>
                  </a:lnTo>
                </a:path>
              </a:pathLst>
            </a:custGeom>
            <a:noFill/>
            <a:ln cap="rnd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60"/>
            <p:cNvSpPr/>
            <p:nvPr/>
          </p:nvSpPr>
          <p:spPr>
            <a:xfrm>
              <a:off x="1671900" y="392375"/>
              <a:ext cx="4584725" cy="2295450"/>
            </a:xfrm>
            <a:custGeom>
              <a:rect b="b" l="l" r="r" t="t"/>
              <a:pathLst>
                <a:path extrusionOk="0" fill="none" h="91818" w="183389">
                  <a:moveTo>
                    <a:pt x="183388" y="91817"/>
                  </a:moveTo>
                  <a:lnTo>
                    <a:pt x="139454" y="47637"/>
                  </a:lnTo>
                  <a:cubicBezTo>
                    <a:pt x="134271" y="42454"/>
                    <a:pt x="126866" y="40726"/>
                    <a:pt x="119955" y="42700"/>
                  </a:cubicBezTo>
                  <a:lnTo>
                    <a:pt x="69851" y="56029"/>
                  </a:lnTo>
                  <a:cubicBezTo>
                    <a:pt x="63187" y="57756"/>
                    <a:pt x="56029" y="55782"/>
                    <a:pt x="51093" y="50845"/>
                  </a:cubicBezTo>
                  <a:lnTo>
                    <a:pt x="1" y="0"/>
                  </a:lnTo>
                </a:path>
              </a:pathLst>
            </a:custGeom>
            <a:noFill/>
            <a:ln cap="rnd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p60"/>
          <p:cNvGrpSpPr/>
          <p:nvPr/>
        </p:nvGrpSpPr>
        <p:grpSpPr>
          <a:xfrm>
            <a:off x="1304425" y="2739646"/>
            <a:ext cx="353809" cy="441869"/>
            <a:chOff x="1831575" y="400500"/>
            <a:chExt cx="3845750" cy="4802925"/>
          </a:xfrm>
        </p:grpSpPr>
        <p:sp>
          <p:nvSpPr>
            <p:cNvPr id="348" name="Google Shape;348;p60"/>
            <p:cNvSpPr/>
            <p:nvPr/>
          </p:nvSpPr>
          <p:spPr>
            <a:xfrm>
              <a:off x="1831575" y="2964325"/>
              <a:ext cx="640975" cy="2239100"/>
            </a:xfrm>
            <a:custGeom>
              <a:rect b="b" l="l" r="r" t="t"/>
              <a:pathLst>
                <a:path extrusionOk="0" fill="none" h="89564" w="25639">
                  <a:moveTo>
                    <a:pt x="0" y="19143"/>
                  </a:moveTo>
                  <a:lnTo>
                    <a:pt x="0" y="12648"/>
                  </a:lnTo>
                  <a:cubicBezTo>
                    <a:pt x="0" y="5811"/>
                    <a:pt x="5812" y="0"/>
                    <a:pt x="12990" y="0"/>
                  </a:cubicBezTo>
                  <a:lnTo>
                    <a:pt x="12990" y="0"/>
                  </a:lnTo>
                  <a:cubicBezTo>
                    <a:pt x="19827" y="0"/>
                    <a:pt x="25639" y="5811"/>
                    <a:pt x="25639" y="12648"/>
                  </a:cubicBezTo>
                  <a:lnTo>
                    <a:pt x="25639" y="89563"/>
                  </a:lnTo>
                </a:path>
              </a:pathLst>
            </a:custGeom>
            <a:noFill/>
            <a:ln cap="rnd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0"/>
            <p:cNvSpPr/>
            <p:nvPr/>
          </p:nvSpPr>
          <p:spPr>
            <a:xfrm>
              <a:off x="3754450" y="400500"/>
              <a:ext cx="1281925" cy="1281925"/>
            </a:xfrm>
            <a:custGeom>
              <a:rect b="b" l="l" r="r" t="t"/>
              <a:pathLst>
                <a:path extrusionOk="0" fill="none" h="51277" w="51277">
                  <a:moveTo>
                    <a:pt x="51277" y="25638"/>
                  </a:moveTo>
                  <a:cubicBezTo>
                    <a:pt x="51277" y="39654"/>
                    <a:pt x="39654" y="51277"/>
                    <a:pt x="25638" y="51277"/>
                  </a:cubicBezTo>
                  <a:cubicBezTo>
                    <a:pt x="11623" y="51277"/>
                    <a:pt x="0" y="39654"/>
                    <a:pt x="0" y="25638"/>
                  </a:cubicBezTo>
                  <a:cubicBezTo>
                    <a:pt x="0" y="11281"/>
                    <a:pt x="11623" y="0"/>
                    <a:pt x="25638" y="0"/>
                  </a:cubicBezTo>
                  <a:cubicBezTo>
                    <a:pt x="39654" y="0"/>
                    <a:pt x="51277" y="11281"/>
                    <a:pt x="51277" y="25638"/>
                  </a:cubicBezTo>
                  <a:close/>
                </a:path>
              </a:pathLst>
            </a:custGeom>
            <a:noFill/>
            <a:ln cap="rnd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0"/>
            <p:cNvSpPr/>
            <p:nvPr/>
          </p:nvSpPr>
          <p:spPr>
            <a:xfrm>
              <a:off x="3113475" y="2263525"/>
              <a:ext cx="2563850" cy="2939900"/>
            </a:xfrm>
            <a:custGeom>
              <a:rect b="b" l="l" r="r" t="t"/>
              <a:pathLst>
                <a:path extrusionOk="0" fill="none" h="117596" w="102554">
                  <a:moveTo>
                    <a:pt x="83411" y="21537"/>
                  </a:moveTo>
                  <a:cubicBezTo>
                    <a:pt x="81018" y="13675"/>
                    <a:pt x="77599" y="6496"/>
                    <a:pt x="72813" y="1"/>
                  </a:cubicBezTo>
                  <a:lnTo>
                    <a:pt x="51277" y="21537"/>
                  </a:lnTo>
                  <a:lnTo>
                    <a:pt x="29741" y="1"/>
                  </a:lnTo>
                  <a:cubicBezTo>
                    <a:pt x="24955" y="6496"/>
                    <a:pt x="21537" y="13675"/>
                    <a:pt x="19144" y="21537"/>
                  </a:cubicBezTo>
                  <a:lnTo>
                    <a:pt x="1" y="79309"/>
                  </a:lnTo>
                  <a:lnTo>
                    <a:pt x="25639" y="79309"/>
                  </a:lnTo>
                  <a:lnTo>
                    <a:pt x="32134" y="117595"/>
                  </a:lnTo>
                  <a:lnTo>
                    <a:pt x="70421" y="117595"/>
                  </a:lnTo>
                  <a:lnTo>
                    <a:pt x="76916" y="79309"/>
                  </a:lnTo>
                  <a:lnTo>
                    <a:pt x="102554" y="79309"/>
                  </a:lnTo>
                  <a:close/>
                </a:path>
              </a:pathLst>
            </a:custGeom>
            <a:noFill/>
            <a:ln cap="rnd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" name="Google Shape;351;p60"/>
          <p:cNvSpPr txBox="1"/>
          <p:nvPr/>
        </p:nvSpPr>
        <p:spPr>
          <a:xfrm>
            <a:off x="6426149" y="3535425"/>
            <a:ext cx="1877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400"/>
              </a:spcBef>
              <a:spcAft>
                <a:spcPts val="300"/>
              </a:spcAft>
              <a:buNone/>
            </a:pPr>
            <a:r>
              <a:rPr b="1" lang="en" sz="2500">
                <a:solidFill>
                  <a:schemeClr val="accent2"/>
                </a:solidFill>
                <a:latin typeface="Roche Sans"/>
                <a:ea typeface="Roche Sans"/>
                <a:cs typeface="Roche Sans"/>
                <a:sym typeface="Roche Sans"/>
              </a:rPr>
              <a:t>41 million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352" name="Google Shape;352;p60"/>
          <p:cNvSpPr txBox="1"/>
          <p:nvPr/>
        </p:nvSpPr>
        <p:spPr>
          <a:xfrm>
            <a:off x="4436375" y="4529200"/>
            <a:ext cx="3981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3</a:t>
            </a:r>
            <a:r>
              <a:rPr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World Health Organization - </a:t>
            </a:r>
            <a:r>
              <a:rPr lang="en" sz="700" u="sng">
                <a:solidFill>
                  <a:schemeClr val="hlink"/>
                </a:solidFill>
                <a:latin typeface="Roche Sans Light"/>
                <a:ea typeface="Roche Sans Light"/>
                <a:cs typeface="Roche Sans Light"/>
                <a:sym typeface="Roche Sans Light"/>
                <a:hlinkClick r:id="rId6"/>
              </a:rPr>
              <a:t>Health workforce</a:t>
            </a:r>
            <a:endParaRPr sz="700">
              <a:solidFill>
                <a:srgbClr val="544F4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4</a:t>
            </a:r>
            <a:r>
              <a:rPr lang="en" sz="7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World Health Organization - </a:t>
            </a:r>
            <a:r>
              <a:rPr lang="en" sz="700" u="sng">
                <a:solidFill>
                  <a:schemeClr val="hlink"/>
                </a:solidFill>
                <a:latin typeface="Roche Sans Light"/>
                <a:ea typeface="Roche Sans Light"/>
                <a:cs typeface="Roche Sans Light"/>
                <a:sym typeface="Roche Sans Light"/>
                <a:hlinkClick r:id="rId7"/>
              </a:rPr>
              <a:t>Noncommunicable diseases </a:t>
            </a:r>
            <a:endParaRPr sz="700">
              <a:solidFill>
                <a:srgbClr val="544F4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grpSp>
        <p:nvGrpSpPr>
          <p:cNvPr id="353" name="Google Shape;353;p60"/>
          <p:cNvGrpSpPr/>
          <p:nvPr/>
        </p:nvGrpSpPr>
        <p:grpSpPr>
          <a:xfrm>
            <a:off x="7285596" y="2744774"/>
            <a:ext cx="187737" cy="460198"/>
            <a:chOff x="2788725" y="434675"/>
            <a:chExt cx="1931450" cy="4734550"/>
          </a:xfrm>
        </p:grpSpPr>
        <p:sp>
          <p:nvSpPr>
            <p:cNvPr id="354" name="Google Shape;354;p60"/>
            <p:cNvSpPr/>
            <p:nvPr/>
          </p:nvSpPr>
          <p:spPr>
            <a:xfrm>
              <a:off x="2865650" y="434675"/>
              <a:ext cx="1521225" cy="2008350"/>
            </a:xfrm>
            <a:custGeom>
              <a:rect b="b" l="l" r="r" t="t"/>
              <a:pathLst>
                <a:path extrusionOk="0" fill="none" h="80334" w="60849">
                  <a:moveTo>
                    <a:pt x="22904" y="0"/>
                  </a:moveTo>
                  <a:cubicBezTo>
                    <a:pt x="31450" y="10256"/>
                    <a:pt x="32817" y="24955"/>
                    <a:pt x="25980" y="36578"/>
                  </a:cubicBezTo>
                  <a:cubicBezTo>
                    <a:pt x="20169" y="36919"/>
                    <a:pt x="14700" y="32817"/>
                    <a:pt x="14016" y="27006"/>
                  </a:cubicBezTo>
                  <a:cubicBezTo>
                    <a:pt x="5128" y="31792"/>
                    <a:pt x="0" y="41022"/>
                    <a:pt x="684" y="51277"/>
                  </a:cubicBezTo>
                  <a:cubicBezTo>
                    <a:pt x="684" y="67344"/>
                    <a:pt x="13674" y="80334"/>
                    <a:pt x="29741" y="80334"/>
                  </a:cubicBezTo>
                  <a:cubicBezTo>
                    <a:pt x="45807" y="79992"/>
                    <a:pt x="58797" y="67002"/>
                    <a:pt x="58797" y="51277"/>
                  </a:cubicBezTo>
                  <a:cubicBezTo>
                    <a:pt x="60848" y="27690"/>
                    <a:pt x="45807" y="6154"/>
                    <a:pt x="22904" y="0"/>
                  </a:cubicBezTo>
                  <a:close/>
                </a:path>
              </a:pathLst>
            </a:custGeom>
            <a:noFill/>
            <a:ln cap="rnd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0"/>
            <p:cNvSpPr/>
            <p:nvPr/>
          </p:nvSpPr>
          <p:spPr>
            <a:xfrm>
              <a:off x="2788725" y="2810475"/>
              <a:ext cx="1931450" cy="2358750"/>
            </a:xfrm>
            <a:custGeom>
              <a:rect b="b" l="l" r="r" t="t"/>
              <a:pathLst>
                <a:path extrusionOk="0" fill="none" h="94350" w="77258">
                  <a:moveTo>
                    <a:pt x="70762" y="94350"/>
                  </a:moveTo>
                  <a:lnTo>
                    <a:pt x="6496" y="94350"/>
                  </a:lnTo>
                  <a:cubicBezTo>
                    <a:pt x="3077" y="94350"/>
                    <a:pt x="343" y="91273"/>
                    <a:pt x="343" y="87855"/>
                  </a:cubicBezTo>
                  <a:lnTo>
                    <a:pt x="343" y="34527"/>
                  </a:lnTo>
                  <a:cubicBezTo>
                    <a:pt x="1" y="31792"/>
                    <a:pt x="1710" y="29399"/>
                    <a:pt x="4103" y="28374"/>
                  </a:cubicBezTo>
                  <a:lnTo>
                    <a:pt x="68369" y="1710"/>
                  </a:lnTo>
                  <a:cubicBezTo>
                    <a:pt x="72472" y="1"/>
                    <a:pt x="77257" y="3077"/>
                    <a:pt x="77257" y="7521"/>
                  </a:cubicBezTo>
                  <a:lnTo>
                    <a:pt x="77257" y="87855"/>
                  </a:lnTo>
                  <a:cubicBezTo>
                    <a:pt x="77257" y="91273"/>
                    <a:pt x="74181" y="94350"/>
                    <a:pt x="70762" y="94350"/>
                  </a:cubicBezTo>
                  <a:close/>
                </a:path>
              </a:pathLst>
            </a:custGeom>
            <a:noFill/>
            <a:ln cap="rnd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" name="Google Shape;356;p60"/>
          <p:cNvGrpSpPr/>
          <p:nvPr/>
        </p:nvGrpSpPr>
        <p:grpSpPr>
          <a:xfrm>
            <a:off x="3193881" y="2739649"/>
            <a:ext cx="497103" cy="481182"/>
            <a:chOff x="1412800" y="528675"/>
            <a:chExt cx="4802925" cy="4649100"/>
          </a:xfrm>
        </p:grpSpPr>
        <p:sp>
          <p:nvSpPr>
            <p:cNvPr id="357" name="Google Shape;357;p60"/>
            <p:cNvSpPr/>
            <p:nvPr/>
          </p:nvSpPr>
          <p:spPr>
            <a:xfrm>
              <a:off x="2216150" y="4374425"/>
              <a:ext cx="316225" cy="25"/>
            </a:xfrm>
            <a:custGeom>
              <a:rect b="b" l="l" r="r" t="t"/>
              <a:pathLst>
                <a:path extrusionOk="0" fill="none" h="1" w="12649">
                  <a:moveTo>
                    <a:pt x="0" y="0"/>
                  </a:moveTo>
                  <a:lnTo>
                    <a:pt x="12648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0"/>
            <p:cNvSpPr/>
            <p:nvPr/>
          </p:nvSpPr>
          <p:spPr>
            <a:xfrm>
              <a:off x="3173300" y="4374425"/>
              <a:ext cx="324775" cy="25"/>
            </a:xfrm>
            <a:custGeom>
              <a:rect b="b" l="l" r="r" t="t"/>
              <a:pathLst>
                <a:path extrusionOk="0" fill="none" h="1" w="12991">
                  <a:moveTo>
                    <a:pt x="1" y="0"/>
                  </a:moveTo>
                  <a:lnTo>
                    <a:pt x="12991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0"/>
            <p:cNvSpPr/>
            <p:nvPr/>
          </p:nvSpPr>
          <p:spPr>
            <a:xfrm>
              <a:off x="2216150" y="3733450"/>
              <a:ext cx="316225" cy="25"/>
            </a:xfrm>
            <a:custGeom>
              <a:rect b="b" l="l" r="r" t="t"/>
              <a:pathLst>
                <a:path extrusionOk="0" fill="none" h="1" w="12649">
                  <a:moveTo>
                    <a:pt x="0" y="1"/>
                  </a:moveTo>
                  <a:lnTo>
                    <a:pt x="12648" y="1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60"/>
            <p:cNvSpPr/>
            <p:nvPr/>
          </p:nvSpPr>
          <p:spPr>
            <a:xfrm>
              <a:off x="3173300" y="3733450"/>
              <a:ext cx="324775" cy="25"/>
            </a:xfrm>
            <a:custGeom>
              <a:rect b="b" l="l" r="r" t="t"/>
              <a:pathLst>
                <a:path extrusionOk="0" fill="none" h="1" w="12991">
                  <a:moveTo>
                    <a:pt x="1" y="1"/>
                  </a:moveTo>
                  <a:lnTo>
                    <a:pt x="12991" y="1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0"/>
            <p:cNvSpPr/>
            <p:nvPr/>
          </p:nvSpPr>
          <p:spPr>
            <a:xfrm>
              <a:off x="4139000" y="4374425"/>
              <a:ext cx="316250" cy="25"/>
            </a:xfrm>
            <a:custGeom>
              <a:rect b="b" l="l" r="r" t="t"/>
              <a:pathLst>
                <a:path extrusionOk="0" fill="none" h="1" w="12650">
                  <a:moveTo>
                    <a:pt x="1" y="0"/>
                  </a:moveTo>
                  <a:lnTo>
                    <a:pt x="12649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0"/>
            <p:cNvSpPr/>
            <p:nvPr/>
          </p:nvSpPr>
          <p:spPr>
            <a:xfrm>
              <a:off x="5096175" y="4374425"/>
              <a:ext cx="324775" cy="25"/>
            </a:xfrm>
            <a:custGeom>
              <a:rect b="b" l="l" r="r" t="t"/>
              <a:pathLst>
                <a:path extrusionOk="0" fill="none" h="1" w="12991">
                  <a:moveTo>
                    <a:pt x="0" y="0"/>
                  </a:moveTo>
                  <a:lnTo>
                    <a:pt x="12990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0"/>
            <p:cNvSpPr/>
            <p:nvPr/>
          </p:nvSpPr>
          <p:spPr>
            <a:xfrm>
              <a:off x="4139000" y="3733450"/>
              <a:ext cx="316250" cy="25"/>
            </a:xfrm>
            <a:custGeom>
              <a:rect b="b" l="l" r="r" t="t"/>
              <a:pathLst>
                <a:path extrusionOk="0" fill="none" h="1" w="12650">
                  <a:moveTo>
                    <a:pt x="1" y="1"/>
                  </a:moveTo>
                  <a:lnTo>
                    <a:pt x="12649" y="1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60"/>
            <p:cNvSpPr/>
            <p:nvPr/>
          </p:nvSpPr>
          <p:spPr>
            <a:xfrm>
              <a:off x="5096175" y="3733450"/>
              <a:ext cx="324775" cy="25"/>
            </a:xfrm>
            <a:custGeom>
              <a:rect b="b" l="l" r="r" t="t"/>
              <a:pathLst>
                <a:path extrusionOk="0" fill="none" h="1" w="12991">
                  <a:moveTo>
                    <a:pt x="0" y="1"/>
                  </a:moveTo>
                  <a:lnTo>
                    <a:pt x="12990" y="1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0"/>
            <p:cNvSpPr/>
            <p:nvPr/>
          </p:nvSpPr>
          <p:spPr>
            <a:xfrm>
              <a:off x="2532350" y="528675"/>
              <a:ext cx="2563850" cy="2563850"/>
            </a:xfrm>
            <a:custGeom>
              <a:rect b="b" l="l" r="r" t="t"/>
              <a:pathLst>
                <a:path extrusionOk="0" fill="none" h="102554" w="102554">
                  <a:moveTo>
                    <a:pt x="51277" y="102554"/>
                  </a:moveTo>
                  <a:cubicBezTo>
                    <a:pt x="79650" y="102554"/>
                    <a:pt x="102553" y="79650"/>
                    <a:pt x="102553" y="51277"/>
                  </a:cubicBezTo>
                  <a:cubicBezTo>
                    <a:pt x="102553" y="22904"/>
                    <a:pt x="79650" y="1"/>
                    <a:pt x="51277" y="1"/>
                  </a:cubicBezTo>
                  <a:cubicBezTo>
                    <a:pt x="22904" y="1"/>
                    <a:pt x="0" y="22904"/>
                    <a:pt x="0" y="51277"/>
                  </a:cubicBezTo>
                  <a:cubicBezTo>
                    <a:pt x="0" y="79650"/>
                    <a:pt x="22904" y="102554"/>
                    <a:pt x="51277" y="102554"/>
                  </a:cubicBezTo>
                  <a:close/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60"/>
            <p:cNvSpPr/>
            <p:nvPr/>
          </p:nvSpPr>
          <p:spPr>
            <a:xfrm>
              <a:off x="3814250" y="1169625"/>
              <a:ext cx="25" cy="1281950"/>
            </a:xfrm>
            <a:custGeom>
              <a:rect b="b" l="l" r="r" t="t"/>
              <a:pathLst>
                <a:path extrusionOk="0" fill="none" h="51278" w="1">
                  <a:moveTo>
                    <a:pt x="1" y="1"/>
                  </a:moveTo>
                  <a:lnTo>
                    <a:pt x="1" y="51277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60"/>
            <p:cNvSpPr/>
            <p:nvPr/>
          </p:nvSpPr>
          <p:spPr>
            <a:xfrm>
              <a:off x="3173300" y="1810600"/>
              <a:ext cx="1281950" cy="25"/>
            </a:xfrm>
            <a:custGeom>
              <a:rect b="b" l="l" r="r" t="t"/>
              <a:pathLst>
                <a:path extrusionOk="0" fill="none" h="1" w="51278">
                  <a:moveTo>
                    <a:pt x="1" y="0"/>
                  </a:moveTo>
                  <a:lnTo>
                    <a:pt x="51277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0"/>
            <p:cNvSpPr/>
            <p:nvPr/>
          </p:nvSpPr>
          <p:spPr>
            <a:xfrm>
              <a:off x="1412800" y="2331900"/>
              <a:ext cx="4802925" cy="2845875"/>
            </a:xfrm>
            <a:custGeom>
              <a:rect b="b" l="l" r="r" t="t"/>
              <a:pathLst>
                <a:path extrusionOk="0" fill="none" h="113835" w="192117">
                  <a:moveTo>
                    <a:pt x="23930" y="1"/>
                  </a:moveTo>
                  <a:lnTo>
                    <a:pt x="1" y="17776"/>
                  </a:lnTo>
                  <a:lnTo>
                    <a:pt x="1" y="113834"/>
                  </a:lnTo>
                  <a:lnTo>
                    <a:pt x="192117" y="113834"/>
                  </a:lnTo>
                  <a:lnTo>
                    <a:pt x="192117" y="17776"/>
                  </a:lnTo>
                  <a:lnTo>
                    <a:pt x="168188" y="1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9" name="Google Shape;369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1"/>
          <p:cNvPicPr preferRelativeResize="0"/>
          <p:nvPr/>
        </p:nvPicPr>
        <p:blipFill rotWithShape="1">
          <a:blip r:embed="rId3">
            <a:alphaModFix/>
          </a:blip>
          <a:srcRect b="9993" l="0" r="14412" t="7688"/>
          <a:stretch/>
        </p:blipFill>
        <p:spPr>
          <a:xfrm>
            <a:off x="1317750" y="0"/>
            <a:ext cx="7826250" cy="470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1"/>
          <p:cNvSpPr/>
          <p:nvPr/>
        </p:nvSpPr>
        <p:spPr>
          <a:xfrm>
            <a:off x="0" y="-100"/>
            <a:ext cx="9144000" cy="4785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25098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1"/>
          <p:cNvSpPr/>
          <p:nvPr/>
        </p:nvSpPr>
        <p:spPr>
          <a:xfrm rot="5400000">
            <a:off x="171900" y="1091250"/>
            <a:ext cx="5338500" cy="315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1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hire</a:t>
            </a:r>
            <a:r>
              <a:rPr lang="en"/>
              <a:t> Baymax</a:t>
            </a:r>
            <a:endParaRPr/>
          </a:p>
        </p:txBody>
      </p:sp>
      <p:sp>
        <p:nvSpPr>
          <p:cNvPr id="378" name="Google Shape;378;p61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…but only in a Disney world</a:t>
            </a:r>
            <a:endParaRPr/>
          </a:p>
        </p:txBody>
      </p:sp>
      <p:sp>
        <p:nvSpPr>
          <p:cNvPr id="379" name="Google Shape;379;p61"/>
          <p:cNvSpPr txBox="1"/>
          <p:nvPr/>
        </p:nvSpPr>
        <p:spPr>
          <a:xfrm>
            <a:off x="220950" y="4784950"/>
            <a:ext cx="48345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Walt Disney Animation Studio: Big Hero 6 movie (2014) inspired by Marvel Comics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80" name="Google Shape;380;p61"/>
          <p:cNvSpPr txBox="1"/>
          <p:nvPr/>
        </p:nvSpPr>
        <p:spPr>
          <a:xfrm>
            <a:off x="5668725" y="4784950"/>
            <a:ext cx="33912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CREDIT: Disney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81" name="Google Shape;381;p61"/>
          <p:cNvSpPr/>
          <p:nvPr/>
        </p:nvSpPr>
        <p:spPr>
          <a:xfrm>
            <a:off x="571450" y="2696325"/>
            <a:ext cx="4104600" cy="1787700"/>
          </a:xfrm>
          <a:prstGeom prst="roundRect">
            <a:avLst>
              <a:gd fmla="val 276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1"/>
          <p:cNvSpPr/>
          <p:nvPr/>
        </p:nvSpPr>
        <p:spPr>
          <a:xfrm>
            <a:off x="571450" y="2685525"/>
            <a:ext cx="4104600" cy="43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1"/>
          <p:cNvSpPr txBox="1"/>
          <p:nvPr/>
        </p:nvSpPr>
        <p:spPr>
          <a:xfrm>
            <a:off x="1075175" y="2807949"/>
            <a:ext cx="2651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 Medium"/>
                <a:ea typeface="Roche Sans Medium"/>
                <a:cs typeface="Roche Sans Medium"/>
                <a:sym typeface="Roche Sans Medium"/>
              </a:rPr>
              <a:t>Personal Healthcare Companion</a:t>
            </a:r>
            <a:endParaRPr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sp>
        <p:nvSpPr>
          <p:cNvPr id="384" name="Google Shape;384;p61"/>
          <p:cNvSpPr/>
          <p:nvPr/>
        </p:nvSpPr>
        <p:spPr>
          <a:xfrm>
            <a:off x="4793950" y="2707125"/>
            <a:ext cx="4104600" cy="1787700"/>
          </a:xfrm>
          <a:prstGeom prst="roundRect">
            <a:avLst>
              <a:gd fmla="val 276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1"/>
          <p:cNvSpPr/>
          <p:nvPr/>
        </p:nvSpPr>
        <p:spPr>
          <a:xfrm>
            <a:off x="4793950" y="2696325"/>
            <a:ext cx="4104600" cy="43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E2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61"/>
          <p:cNvSpPr txBox="1"/>
          <p:nvPr/>
        </p:nvSpPr>
        <p:spPr>
          <a:xfrm>
            <a:off x="5297675" y="2818749"/>
            <a:ext cx="2651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 Medium"/>
                <a:ea typeface="Roche Sans Medium"/>
                <a:cs typeface="Roche Sans Medium"/>
                <a:sym typeface="Roche Sans Medium"/>
              </a:rPr>
              <a:t>Generative AI capabilities</a:t>
            </a:r>
            <a:endParaRPr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sp>
        <p:nvSpPr>
          <p:cNvPr id="387" name="Google Shape;387;p61"/>
          <p:cNvSpPr txBox="1"/>
          <p:nvPr/>
        </p:nvSpPr>
        <p:spPr>
          <a:xfrm>
            <a:off x="715723" y="3282625"/>
            <a:ext cx="378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3359" lvl="0" marL="274320" rtl="0" algn="l">
              <a:spcBef>
                <a:spcPts val="0"/>
              </a:spcBef>
              <a:spcAft>
                <a:spcPts val="0"/>
              </a:spcAft>
              <a:buClr>
                <a:srgbClr val="FF8782"/>
              </a:buClr>
              <a:buSzPts val="1200"/>
              <a:buFont typeface="Roche Sans Light"/>
              <a:buChar char="●"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Created</a:t>
            </a: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 to diagnose patients with a simple scan, provide medical advice, treatments, and even psychological comfort.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213359" lvl="0" marL="274320" rtl="0" algn="l">
              <a:spcBef>
                <a:spcPts val="0"/>
              </a:spcBef>
              <a:spcAft>
                <a:spcPts val="0"/>
              </a:spcAft>
              <a:buClr>
                <a:srgbClr val="FF8782"/>
              </a:buClr>
              <a:buSzPts val="1200"/>
              <a:buFont typeface="Roche Sans Light"/>
              <a:buChar char="●"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Inflatable, making him soft and non-threatening.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213359" lvl="0" marL="274320" rtl="0" algn="l">
              <a:spcBef>
                <a:spcPts val="0"/>
              </a:spcBef>
              <a:spcAft>
                <a:spcPts val="0"/>
              </a:spcAft>
              <a:buClr>
                <a:srgbClr val="FF8782"/>
              </a:buClr>
              <a:buSzPts val="1200"/>
              <a:buFont typeface="Roche Sans Light"/>
              <a:buChar char="●"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Huma traits &amp; Conversational Interface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388" name="Google Shape;388;p61"/>
          <p:cNvSpPr txBox="1"/>
          <p:nvPr/>
        </p:nvSpPr>
        <p:spPr>
          <a:xfrm>
            <a:off x="4952466" y="3293425"/>
            <a:ext cx="378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3359" lvl="0" marL="27432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Able</a:t>
            </a: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 to evaluate and respond to emotional distress.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213359" lvl="0" marL="27432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Can access vast databases to provide medical knowledge.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213359" lvl="0" marL="27432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Showcases the ability to adapt and integrate new functions not originally programmed.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grpSp>
        <p:nvGrpSpPr>
          <p:cNvPr id="389" name="Google Shape;389;p61"/>
          <p:cNvGrpSpPr/>
          <p:nvPr/>
        </p:nvGrpSpPr>
        <p:grpSpPr>
          <a:xfrm>
            <a:off x="4883709" y="2758044"/>
            <a:ext cx="289971" cy="308468"/>
            <a:chOff x="1199150" y="15925"/>
            <a:chExt cx="4956775" cy="5272950"/>
          </a:xfrm>
        </p:grpSpPr>
        <p:sp>
          <p:nvSpPr>
            <p:cNvPr id="390" name="Google Shape;390;p61"/>
            <p:cNvSpPr/>
            <p:nvPr/>
          </p:nvSpPr>
          <p:spPr>
            <a:xfrm>
              <a:off x="1199150" y="15925"/>
              <a:ext cx="4956775" cy="5272950"/>
            </a:xfrm>
            <a:custGeom>
              <a:rect b="b" l="l" r="r" t="t"/>
              <a:pathLst>
                <a:path extrusionOk="0" fill="none" h="210918" w="198271">
                  <a:moveTo>
                    <a:pt x="198270" y="111441"/>
                  </a:moveTo>
                  <a:cubicBezTo>
                    <a:pt x="198270" y="99818"/>
                    <a:pt x="190749" y="89905"/>
                    <a:pt x="179810" y="86828"/>
                  </a:cubicBezTo>
                  <a:cubicBezTo>
                    <a:pt x="191433" y="75206"/>
                    <a:pt x="184254" y="55037"/>
                    <a:pt x="167846" y="53669"/>
                  </a:cubicBezTo>
                  <a:cubicBezTo>
                    <a:pt x="166820" y="52644"/>
                    <a:pt x="165795" y="51618"/>
                    <a:pt x="164428" y="50593"/>
                  </a:cubicBezTo>
                  <a:cubicBezTo>
                    <a:pt x="177076" y="20169"/>
                    <a:pt x="132294" y="0"/>
                    <a:pt x="117595" y="29399"/>
                  </a:cubicBezTo>
                  <a:cubicBezTo>
                    <a:pt x="110074" y="19143"/>
                    <a:pt x="94350" y="19143"/>
                    <a:pt x="86829" y="29399"/>
                  </a:cubicBezTo>
                  <a:cubicBezTo>
                    <a:pt x="72130" y="0"/>
                    <a:pt x="27348" y="20169"/>
                    <a:pt x="39997" y="50593"/>
                  </a:cubicBezTo>
                  <a:cubicBezTo>
                    <a:pt x="38629" y="51618"/>
                    <a:pt x="37604" y="52644"/>
                    <a:pt x="36578" y="53669"/>
                  </a:cubicBezTo>
                  <a:cubicBezTo>
                    <a:pt x="20170" y="55037"/>
                    <a:pt x="12991" y="75206"/>
                    <a:pt x="24614" y="86828"/>
                  </a:cubicBezTo>
                  <a:cubicBezTo>
                    <a:pt x="1" y="93665"/>
                    <a:pt x="1" y="129217"/>
                    <a:pt x="24614" y="136054"/>
                  </a:cubicBezTo>
                  <a:cubicBezTo>
                    <a:pt x="12991" y="147676"/>
                    <a:pt x="20170" y="167845"/>
                    <a:pt x="36578" y="169213"/>
                  </a:cubicBezTo>
                  <a:cubicBezTo>
                    <a:pt x="37604" y="170238"/>
                    <a:pt x="38629" y="171264"/>
                    <a:pt x="39997" y="172289"/>
                  </a:cubicBezTo>
                  <a:cubicBezTo>
                    <a:pt x="34869" y="184937"/>
                    <a:pt x="40680" y="199637"/>
                    <a:pt x="52987" y="205448"/>
                  </a:cubicBezTo>
                  <a:cubicBezTo>
                    <a:pt x="65635" y="210917"/>
                    <a:pt x="80676" y="205790"/>
                    <a:pt x="86829" y="193483"/>
                  </a:cubicBezTo>
                  <a:cubicBezTo>
                    <a:pt x="94350" y="203739"/>
                    <a:pt x="110074" y="203739"/>
                    <a:pt x="117595" y="193483"/>
                  </a:cubicBezTo>
                  <a:cubicBezTo>
                    <a:pt x="123748" y="205790"/>
                    <a:pt x="138789" y="210917"/>
                    <a:pt x="151437" y="205448"/>
                  </a:cubicBezTo>
                  <a:cubicBezTo>
                    <a:pt x="163744" y="199637"/>
                    <a:pt x="169555" y="184937"/>
                    <a:pt x="164428" y="172289"/>
                  </a:cubicBezTo>
                  <a:cubicBezTo>
                    <a:pt x="165795" y="171264"/>
                    <a:pt x="166820" y="170238"/>
                    <a:pt x="167846" y="169213"/>
                  </a:cubicBezTo>
                  <a:cubicBezTo>
                    <a:pt x="184254" y="167845"/>
                    <a:pt x="191433" y="147676"/>
                    <a:pt x="179810" y="136054"/>
                  </a:cubicBezTo>
                  <a:cubicBezTo>
                    <a:pt x="190749" y="132977"/>
                    <a:pt x="198270" y="123064"/>
                    <a:pt x="198270" y="111441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61"/>
            <p:cNvSpPr/>
            <p:nvPr/>
          </p:nvSpPr>
          <p:spPr>
            <a:xfrm>
              <a:off x="3754450" y="1998600"/>
              <a:ext cx="25" cy="3050975"/>
            </a:xfrm>
            <a:custGeom>
              <a:rect b="b" l="l" r="r" t="t"/>
              <a:pathLst>
                <a:path extrusionOk="0" fill="none" h="122039" w="1">
                  <a:moveTo>
                    <a:pt x="0" y="122039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61"/>
            <p:cNvSpPr/>
            <p:nvPr/>
          </p:nvSpPr>
          <p:spPr>
            <a:xfrm>
              <a:off x="3438225" y="1357650"/>
              <a:ext cx="641000" cy="640975"/>
            </a:xfrm>
            <a:custGeom>
              <a:rect b="b" l="l" r="r" t="t"/>
              <a:pathLst>
                <a:path extrusionOk="0" fill="none" h="25639" w="25640">
                  <a:moveTo>
                    <a:pt x="25639" y="12991"/>
                  </a:moveTo>
                  <a:cubicBezTo>
                    <a:pt x="25639" y="19827"/>
                    <a:pt x="19828" y="25639"/>
                    <a:pt x="12649" y="25639"/>
                  </a:cubicBezTo>
                  <a:cubicBezTo>
                    <a:pt x="5470" y="25639"/>
                    <a:pt x="1" y="19827"/>
                    <a:pt x="1" y="12991"/>
                  </a:cubicBezTo>
                  <a:cubicBezTo>
                    <a:pt x="1" y="5812"/>
                    <a:pt x="5470" y="0"/>
                    <a:pt x="12649" y="0"/>
                  </a:cubicBezTo>
                  <a:cubicBezTo>
                    <a:pt x="19828" y="0"/>
                    <a:pt x="25639" y="5812"/>
                    <a:pt x="25639" y="12991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61"/>
            <p:cNvSpPr/>
            <p:nvPr/>
          </p:nvSpPr>
          <p:spPr>
            <a:xfrm>
              <a:off x="2634900" y="2801950"/>
              <a:ext cx="478600" cy="1444300"/>
            </a:xfrm>
            <a:custGeom>
              <a:rect b="b" l="l" r="r" t="t"/>
              <a:pathLst>
                <a:path extrusionOk="0" fill="none" h="57772" w="19144">
                  <a:moveTo>
                    <a:pt x="19144" y="57772"/>
                  </a:moveTo>
                  <a:lnTo>
                    <a:pt x="19144" y="32133"/>
                  </a:lnTo>
                  <a:lnTo>
                    <a:pt x="1" y="19143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61"/>
            <p:cNvSpPr/>
            <p:nvPr/>
          </p:nvSpPr>
          <p:spPr>
            <a:xfrm>
              <a:off x="2310150" y="2160975"/>
              <a:ext cx="640975" cy="641000"/>
            </a:xfrm>
            <a:custGeom>
              <a:rect b="b" l="l" r="r" t="t"/>
              <a:pathLst>
                <a:path extrusionOk="0" fill="none" h="25640" w="25639">
                  <a:moveTo>
                    <a:pt x="25639" y="12991"/>
                  </a:moveTo>
                  <a:cubicBezTo>
                    <a:pt x="25639" y="19828"/>
                    <a:pt x="19827" y="25639"/>
                    <a:pt x="12991" y="25639"/>
                  </a:cubicBezTo>
                  <a:cubicBezTo>
                    <a:pt x="5812" y="25639"/>
                    <a:pt x="0" y="19828"/>
                    <a:pt x="0" y="12991"/>
                  </a:cubicBezTo>
                  <a:cubicBezTo>
                    <a:pt x="0" y="5812"/>
                    <a:pt x="5812" y="1"/>
                    <a:pt x="12991" y="1"/>
                  </a:cubicBezTo>
                  <a:cubicBezTo>
                    <a:pt x="19827" y="1"/>
                    <a:pt x="25639" y="5812"/>
                    <a:pt x="25639" y="12991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61"/>
            <p:cNvSpPr/>
            <p:nvPr/>
          </p:nvSpPr>
          <p:spPr>
            <a:xfrm>
              <a:off x="4395400" y="2801950"/>
              <a:ext cx="478600" cy="1444300"/>
            </a:xfrm>
            <a:custGeom>
              <a:rect b="b" l="l" r="r" t="t"/>
              <a:pathLst>
                <a:path extrusionOk="0" fill="none" h="57772" w="19144">
                  <a:moveTo>
                    <a:pt x="0" y="57772"/>
                  </a:moveTo>
                  <a:lnTo>
                    <a:pt x="0" y="32133"/>
                  </a:lnTo>
                  <a:lnTo>
                    <a:pt x="19144" y="19143"/>
                  </a:lnTo>
                  <a:lnTo>
                    <a:pt x="19144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61"/>
            <p:cNvSpPr/>
            <p:nvPr/>
          </p:nvSpPr>
          <p:spPr>
            <a:xfrm>
              <a:off x="4557775" y="2160975"/>
              <a:ext cx="640975" cy="641000"/>
            </a:xfrm>
            <a:custGeom>
              <a:rect b="b" l="l" r="r" t="t"/>
              <a:pathLst>
                <a:path extrusionOk="0" fill="none" h="25640" w="25639">
                  <a:moveTo>
                    <a:pt x="25639" y="12991"/>
                  </a:moveTo>
                  <a:cubicBezTo>
                    <a:pt x="25639" y="19828"/>
                    <a:pt x="19827" y="25639"/>
                    <a:pt x="12649" y="25639"/>
                  </a:cubicBezTo>
                  <a:cubicBezTo>
                    <a:pt x="5812" y="25639"/>
                    <a:pt x="0" y="19828"/>
                    <a:pt x="0" y="12991"/>
                  </a:cubicBezTo>
                  <a:cubicBezTo>
                    <a:pt x="0" y="5812"/>
                    <a:pt x="5812" y="1"/>
                    <a:pt x="12649" y="1"/>
                  </a:cubicBezTo>
                  <a:cubicBezTo>
                    <a:pt x="19827" y="1"/>
                    <a:pt x="25639" y="5812"/>
                    <a:pt x="25639" y="12991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7" name="Google Shape;397;p61"/>
          <p:cNvGrpSpPr/>
          <p:nvPr/>
        </p:nvGrpSpPr>
        <p:grpSpPr>
          <a:xfrm>
            <a:off x="687213" y="2771568"/>
            <a:ext cx="288168" cy="288168"/>
            <a:chOff x="1336625" y="384125"/>
            <a:chExt cx="4917550" cy="4917550"/>
          </a:xfrm>
        </p:grpSpPr>
        <p:sp>
          <p:nvSpPr>
            <p:cNvPr id="398" name="Google Shape;398;p61"/>
            <p:cNvSpPr/>
            <p:nvPr/>
          </p:nvSpPr>
          <p:spPr>
            <a:xfrm>
              <a:off x="5267150" y="4314650"/>
              <a:ext cx="981200" cy="987025"/>
            </a:xfrm>
            <a:custGeom>
              <a:rect b="b" l="l" r="r" t="t"/>
              <a:pathLst>
                <a:path extrusionOk="0" fill="none" h="39481" w="39248">
                  <a:moveTo>
                    <a:pt x="39247" y="0"/>
                  </a:moveTo>
                  <a:lnTo>
                    <a:pt x="39247" y="26398"/>
                  </a:lnTo>
                  <a:cubicBezTo>
                    <a:pt x="39247" y="33640"/>
                    <a:pt x="33407" y="39481"/>
                    <a:pt x="26165" y="39481"/>
                  </a:cubicBezTo>
                  <a:lnTo>
                    <a:pt x="0" y="39481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61"/>
            <p:cNvSpPr/>
            <p:nvPr/>
          </p:nvSpPr>
          <p:spPr>
            <a:xfrm>
              <a:off x="5267150" y="384125"/>
              <a:ext cx="987025" cy="987025"/>
            </a:xfrm>
            <a:custGeom>
              <a:rect b="b" l="l" r="r" t="t"/>
              <a:pathLst>
                <a:path extrusionOk="0" fill="none" h="39481" w="39481">
                  <a:moveTo>
                    <a:pt x="0" y="0"/>
                  </a:moveTo>
                  <a:lnTo>
                    <a:pt x="26398" y="0"/>
                  </a:lnTo>
                  <a:cubicBezTo>
                    <a:pt x="33640" y="0"/>
                    <a:pt x="39481" y="5841"/>
                    <a:pt x="39481" y="13083"/>
                  </a:cubicBezTo>
                  <a:lnTo>
                    <a:pt x="39481" y="39481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61"/>
            <p:cNvSpPr/>
            <p:nvPr/>
          </p:nvSpPr>
          <p:spPr>
            <a:xfrm>
              <a:off x="1336625" y="384125"/>
              <a:ext cx="987025" cy="981200"/>
            </a:xfrm>
            <a:custGeom>
              <a:rect b="b" l="l" r="r" t="t"/>
              <a:pathLst>
                <a:path extrusionOk="0" fill="none" h="39248" w="39481">
                  <a:moveTo>
                    <a:pt x="0" y="39247"/>
                  </a:moveTo>
                  <a:lnTo>
                    <a:pt x="0" y="13083"/>
                  </a:lnTo>
                  <a:cubicBezTo>
                    <a:pt x="0" y="5841"/>
                    <a:pt x="5841" y="0"/>
                    <a:pt x="13083" y="0"/>
                  </a:cubicBezTo>
                  <a:lnTo>
                    <a:pt x="39481" y="0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61"/>
            <p:cNvSpPr/>
            <p:nvPr/>
          </p:nvSpPr>
          <p:spPr>
            <a:xfrm>
              <a:off x="1336625" y="4314650"/>
              <a:ext cx="981200" cy="981200"/>
            </a:xfrm>
            <a:custGeom>
              <a:rect b="b" l="l" r="r" t="t"/>
              <a:pathLst>
                <a:path extrusionOk="0" fill="none" h="39248" w="39248">
                  <a:moveTo>
                    <a:pt x="39247" y="39247"/>
                  </a:moveTo>
                  <a:lnTo>
                    <a:pt x="13083" y="39247"/>
                  </a:lnTo>
                  <a:cubicBezTo>
                    <a:pt x="5841" y="39247"/>
                    <a:pt x="0" y="33407"/>
                    <a:pt x="0" y="26165"/>
                  </a:cubicBez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61"/>
            <p:cNvSpPr/>
            <p:nvPr/>
          </p:nvSpPr>
          <p:spPr>
            <a:xfrm>
              <a:off x="2890150" y="1283525"/>
              <a:ext cx="1804675" cy="1804675"/>
            </a:xfrm>
            <a:custGeom>
              <a:rect b="b" l="l" r="r" t="t"/>
              <a:pathLst>
                <a:path extrusionOk="0" fill="none" h="72187" w="72187">
                  <a:moveTo>
                    <a:pt x="72186" y="36210"/>
                  </a:moveTo>
                  <a:cubicBezTo>
                    <a:pt x="72186" y="56067"/>
                    <a:pt x="56067" y="72187"/>
                    <a:pt x="36210" y="72187"/>
                  </a:cubicBezTo>
                  <a:cubicBezTo>
                    <a:pt x="16119" y="72187"/>
                    <a:pt x="0" y="56067"/>
                    <a:pt x="0" y="36210"/>
                  </a:cubicBezTo>
                  <a:cubicBezTo>
                    <a:pt x="0" y="16120"/>
                    <a:pt x="16119" y="1"/>
                    <a:pt x="36210" y="1"/>
                  </a:cubicBezTo>
                  <a:cubicBezTo>
                    <a:pt x="56067" y="1"/>
                    <a:pt x="72186" y="16120"/>
                    <a:pt x="72186" y="36210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61"/>
            <p:cNvSpPr/>
            <p:nvPr/>
          </p:nvSpPr>
          <p:spPr>
            <a:xfrm>
              <a:off x="2405400" y="3088175"/>
              <a:ext cx="2780000" cy="1314100"/>
            </a:xfrm>
            <a:custGeom>
              <a:rect b="b" l="l" r="r" t="t"/>
              <a:pathLst>
                <a:path extrusionOk="0" fill="none" h="52564" w="111200">
                  <a:moveTo>
                    <a:pt x="111200" y="52563"/>
                  </a:moveTo>
                  <a:cubicBezTo>
                    <a:pt x="92511" y="1"/>
                    <a:pt x="18456" y="1"/>
                    <a:pt x="0" y="52563"/>
                  </a:cubicBez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04" name="Google Shape;40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7F5"/>
            </a:gs>
            <a:gs pos="100000">
              <a:schemeClr val="accent5"/>
            </a:gs>
          </a:gsLst>
          <a:lin ang="2698631" scaled="0"/>
        </a:gra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2"/>
          <p:cNvSpPr/>
          <p:nvPr/>
        </p:nvSpPr>
        <p:spPr>
          <a:xfrm>
            <a:off x="100" y="3842575"/>
            <a:ext cx="9144000" cy="13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2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 Journey in noncommunicable diseases</a:t>
            </a:r>
            <a:endParaRPr/>
          </a:p>
        </p:txBody>
      </p:sp>
      <p:sp>
        <p:nvSpPr>
          <p:cNvPr id="411" name="Google Shape;411;p62"/>
          <p:cNvSpPr/>
          <p:nvPr/>
        </p:nvSpPr>
        <p:spPr>
          <a:xfrm>
            <a:off x="1529375" y="4295611"/>
            <a:ext cx="394500" cy="394500"/>
          </a:xfrm>
          <a:prstGeom prst="roundRect">
            <a:avLst>
              <a:gd fmla="val 16667" name="adj"/>
            </a:avLst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62"/>
          <p:cNvSpPr/>
          <p:nvPr/>
        </p:nvSpPr>
        <p:spPr>
          <a:xfrm>
            <a:off x="823318" y="2279621"/>
            <a:ext cx="1531200" cy="394500"/>
          </a:xfrm>
          <a:prstGeom prst="roundRect">
            <a:avLst>
              <a:gd fmla="val 73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latin typeface="Roche Sans"/>
                <a:ea typeface="Roche Sans"/>
                <a:cs typeface="Roche Sans"/>
                <a:sym typeface="Roche Sans"/>
              </a:rPr>
              <a:t>Prevention</a:t>
            </a:r>
            <a:endParaRPr b="1"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13" name="Google Shape;413;p62"/>
          <p:cNvSpPr/>
          <p:nvPr/>
        </p:nvSpPr>
        <p:spPr>
          <a:xfrm>
            <a:off x="2368972" y="2279621"/>
            <a:ext cx="1531200" cy="394500"/>
          </a:xfrm>
          <a:prstGeom prst="roundRect">
            <a:avLst>
              <a:gd fmla="val 732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latin typeface="Roche Sans"/>
                <a:ea typeface="Roche Sans"/>
                <a:cs typeface="Roche Sans"/>
                <a:sym typeface="Roche Sans"/>
              </a:rPr>
              <a:t>Diagnosis</a:t>
            </a:r>
            <a:endParaRPr b="1"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14" name="Google Shape;414;p62"/>
          <p:cNvSpPr/>
          <p:nvPr/>
        </p:nvSpPr>
        <p:spPr>
          <a:xfrm>
            <a:off x="3914593" y="2279621"/>
            <a:ext cx="1531200" cy="390900"/>
          </a:xfrm>
          <a:prstGeom prst="roundRect">
            <a:avLst>
              <a:gd fmla="val 73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latin typeface="Roche Sans"/>
                <a:ea typeface="Roche Sans"/>
                <a:cs typeface="Roche Sans"/>
                <a:sym typeface="Roche Sans"/>
              </a:rPr>
              <a:t>Treatment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15" name="Google Shape;415;p62"/>
          <p:cNvSpPr/>
          <p:nvPr/>
        </p:nvSpPr>
        <p:spPr>
          <a:xfrm>
            <a:off x="5460201" y="2279621"/>
            <a:ext cx="1531200" cy="390900"/>
          </a:xfrm>
          <a:prstGeom prst="roundRect">
            <a:avLst>
              <a:gd fmla="val 732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latin typeface="Roche Sans"/>
                <a:ea typeface="Roche Sans"/>
                <a:cs typeface="Roche Sans"/>
                <a:sym typeface="Roche Sans"/>
              </a:rPr>
              <a:t>Monitoring</a:t>
            </a:r>
            <a:endParaRPr b="1"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16" name="Google Shape;416;p62"/>
          <p:cNvSpPr/>
          <p:nvPr/>
        </p:nvSpPr>
        <p:spPr>
          <a:xfrm>
            <a:off x="7005821" y="2279621"/>
            <a:ext cx="1531200" cy="394500"/>
          </a:xfrm>
          <a:prstGeom prst="roundRect">
            <a:avLst>
              <a:gd fmla="val 73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latin typeface="Roche Sans"/>
                <a:ea typeface="Roche Sans"/>
                <a:cs typeface="Roche Sans"/>
                <a:sym typeface="Roche Sans"/>
              </a:rPr>
              <a:t>Control or Remission</a:t>
            </a:r>
            <a:endParaRPr b="1"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grpSp>
        <p:nvGrpSpPr>
          <p:cNvPr id="417" name="Google Shape;417;p62"/>
          <p:cNvGrpSpPr/>
          <p:nvPr/>
        </p:nvGrpSpPr>
        <p:grpSpPr>
          <a:xfrm>
            <a:off x="812133" y="1670100"/>
            <a:ext cx="7736039" cy="1548770"/>
            <a:chOff x="524701" y="1991205"/>
            <a:chExt cx="8322797" cy="1666240"/>
          </a:xfrm>
        </p:grpSpPr>
        <p:sp>
          <p:nvSpPr>
            <p:cNvPr id="418" name="Google Shape;418;p62"/>
            <p:cNvSpPr/>
            <p:nvPr/>
          </p:nvSpPr>
          <p:spPr>
            <a:xfrm>
              <a:off x="524701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62"/>
            <p:cNvSpPr/>
            <p:nvPr/>
          </p:nvSpPr>
          <p:spPr>
            <a:xfrm>
              <a:off x="3853919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62"/>
            <p:cNvSpPr/>
            <p:nvPr/>
          </p:nvSpPr>
          <p:spPr>
            <a:xfrm>
              <a:off x="7183098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62"/>
            <p:cNvSpPr/>
            <p:nvPr/>
          </p:nvSpPr>
          <p:spPr>
            <a:xfrm rot="10800000">
              <a:off x="5518750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62"/>
            <p:cNvSpPr/>
            <p:nvPr/>
          </p:nvSpPr>
          <p:spPr>
            <a:xfrm rot="10800000">
              <a:off x="2189532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3" name="Google Shape;423;p62"/>
          <p:cNvGrpSpPr/>
          <p:nvPr/>
        </p:nvGrpSpPr>
        <p:grpSpPr>
          <a:xfrm>
            <a:off x="812133" y="1670100"/>
            <a:ext cx="7736039" cy="1548770"/>
            <a:chOff x="524701" y="1991205"/>
            <a:chExt cx="8322797" cy="1666240"/>
          </a:xfrm>
        </p:grpSpPr>
        <p:sp>
          <p:nvSpPr>
            <p:cNvPr id="424" name="Google Shape;424;p62"/>
            <p:cNvSpPr/>
            <p:nvPr/>
          </p:nvSpPr>
          <p:spPr>
            <a:xfrm>
              <a:off x="524701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62"/>
            <p:cNvSpPr/>
            <p:nvPr/>
          </p:nvSpPr>
          <p:spPr>
            <a:xfrm>
              <a:off x="3853919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62"/>
            <p:cNvSpPr/>
            <p:nvPr/>
          </p:nvSpPr>
          <p:spPr>
            <a:xfrm>
              <a:off x="7183098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62"/>
            <p:cNvSpPr/>
            <p:nvPr/>
          </p:nvSpPr>
          <p:spPr>
            <a:xfrm rot="10800000">
              <a:off x="5518750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62"/>
            <p:cNvSpPr/>
            <p:nvPr/>
          </p:nvSpPr>
          <p:spPr>
            <a:xfrm rot="10800000">
              <a:off x="2189532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9" name="Google Shape;429;p62"/>
          <p:cNvSpPr/>
          <p:nvPr/>
        </p:nvSpPr>
        <p:spPr>
          <a:xfrm>
            <a:off x="1908314" y="1713436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2"/>
          <p:cNvSpPr/>
          <p:nvPr/>
        </p:nvSpPr>
        <p:spPr>
          <a:xfrm>
            <a:off x="1128905" y="1713436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62"/>
          <p:cNvSpPr/>
          <p:nvPr/>
        </p:nvSpPr>
        <p:spPr>
          <a:xfrm>
            <a:off x="4999461" y="1713436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2"/>
          <p:cNvSpPr/>
          <p:nvPr/>
        </p:nvSpPr>
        <p:spPr>
          <a:xfrm>
            <a:off x="4220052" y="1713436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2"/>
          <p:cNvSpPr/>
          <p:nvPr/>
        </p:nvSpPr>
        <p:spPr>
          <a:xfrm>
            <a:off x="8090608" y="1713436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2"/>
          <p:cNvSpPr/>
          <p:nvPr/>
        </p:nvSpPr>
        <p:spPr>
          <a:xfrm>
            <a:off x="7311199" y="1713436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2"/>
          <p:cNvSpPr/>
          <p:nvPr/>
        </p:nvSpPr>
        <p:spPr>
          <a:xfrm>
            <a:off x="3453888" y="3038973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2"/>
          <p:cNvSpPr/>
          <p:nvPr/>
        </p:nvSpPr>
        <p:spPr>
          <a:xfrm>
            <a:off x="2674479" y="3038973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2"/>
          <p:cNvSpPr/>
          <p:nvPr/>
        </p:nvSpPr>
        <p:spPr>
          <a:xfrm>
            <a:off x="6545035" y="3038973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2"/>
          <p:cNvSpPr/>
          <p:nvPr/>
        </p:nvSpPr>
        <p:spPr>
          <a:xfrm>
            <a:off x="5765626" y="3038973"/>
            <a:ext cx="140400" cy="1404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2"/>
          <p:cNvSpPr txBox="1"/>
          <p:nvPr/>
        </p:nvSpPr>
        <p:spPr>
          <a:xfrm>
            <a:off x="1908314" y="139890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Education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0" name="Google Shape;440;p62"/>
          <p:cNvSpPr txBox="1"/>
          <p:nvPr/>
        </p:nvSpPr>
        <p:spPr>
          <a:xfrm>
            <a:off x="513675" y="1398900"/>
            <a:ext cx="1218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Healthy habits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1" name="Google Shape;441;p62"/>
          <p:cNvSpPr txBox="1"/>
          <p:nvPr/>
        </p:nvSpPr>
        <p:spPr>
          <a:xfrm>
            <a:off x="4999461" y="139890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Access to treatment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2" name="Google Shape;442;p62"/>
          <p:cNvSpPr txBox="1"/>
          <p:nvPr/>
        </p:nvSpPr>
        <p:spPr>
          <a:xfrm>
            <a:off x="3295692" y="139890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Treatment experience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3" name="Google Shape;443;p62"/>
          <p:cNvSpPr txBox="1"/>
          <p:nvPr/>
        </p:nvSpPr>
        <p:spPr>
          <a:xfrm>
            <a:off x="7857028" y="139890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Quality of Life improvement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4" name="Google Shape;444;p62"/>
          <p:cNvSpPr txBox="1"/>
          <p:nvPr/>
        </p:nvSpPr>
        <p:spPr>
          <a:xfrm>
            <a:off x="6386839" y="139890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Symptoms improvements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5" name="Google Shape;445;p62"/>
          <p:cNvSpPr txBox="1"/>
          <p:nvPr/>
        </p:nvSpPr>
        <p:spPr>
          <a:xfrm>
            <a:off x="3453961" y="3179375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Treatment decision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6" name="Google Shape;446;p62"/>
          <p:cNvSpPr txBox="1"/>
          <p:nvPr/>
        </p:nvSpPr>
        <p:spPr>
          <a:xfrm>
            <a:off x="1750192" y="3179375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Clinical diagnosis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7" name="Google Shape;447;p62"/>
          <p:cNvSpPr txBox="1"/>
          <p:nvPr/>
        </p:nvSpPr>
        <p:spPr>
          <a:xfrm>
            <a:off x="6545186" y="3179375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Disease management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8" name="Google Shape;448;p62"/>
          <p:cNvSpPr txBox="1"/>
          <p:nvPr/>
        </p:nvSpPr>
        <p:spPr>
          <a:xfrm>
            <a:off x="4841417" y="3179375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Therapy adherence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9" name="Google Shape;449;p62"/>
          <p:cNvSpPr txBox="1"/>
          <p:nvPr/>
        </p:nvSpPr>
        <p:spPr>
          <a:xfrm>
            <a:off x="1923874" y="433565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Patients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50" name="Google Shape;450;p62"/>
          <p:cNvSpPr/>
          <p:nvPr/>
        </p:nvSpPr>
        <p:spPr>
          <a:xfrm>
            <a:off x="3150375" y="4295611"/>
            <a:ext cx="394500" cy="394500"/>
          </a:xfrm>
          <a:prstGeom prst="roundRect">
            <a:avLst>
              <a:gd fmla="val 16667" name="adj"/>
            </a:avLst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62"/>
          <p:cNvSpPr txBox="1"/>
          <p:nvPr/>
        </p:nvSpPr>
        <p:spPr>
          <a:xfrm>
            <a:off x="3544874" y="433565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Doctors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52" name="Google Shape;452;p62"/>
          <p:cNvSpPr/>
          <p:nvPr/>
        </p:nvSpPr>
        <p:spPr>
          <a:xfrm>
            <a:off x="4811450" y="4295611"/>
            <a:ext cx="394500" cy="394500"/>
          </a:xfrm>
          <a:prstGeom prst="roundRect">
            <a:avLst>
              <a:gd fmla="val 16667" name="adj"/>
            </a:avLst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62"/>
          <p:cNvSpPr txBox="1"/>
          <p:nvPr/>
        </p:nvSpPr>
        <p:spPr>
          <a:xfrm>
            <a:off x="5205949" y="433565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Nurses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54" name="Google Shape;454;p62"/>
          <p:cNvSpPr/>
          <p:nvPr/>
        </p:nvSpPr>
        <p:spPr>
          <a:xfrm>
            <a:off x="6432450" y="4295611"/>
            <a:ext cx="394500" cy="394500"/>
          </a:xfrm>
          <a:prstGeom prst="roundRect">
            <a:avLst>
              <a:gd fmla="val 16667" name="adj"/>
            </a:avLst>
          </a:prstGeom>
          <a:solidFill>
            <a:srgbClr val="FFE8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2"/>
          <p:cNvSpPr txBox="1"/>
          <p:nvPr/>
        </p:nvSpPr>
        <p:spPr>
          <a:xfrm>
            <a:off x="6826949" y="4335650"/>
            <a:ext cx="1065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Scientists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grpSp>
        <p:nvGrpSpPr>
          <p:cNvPr id="456" name="Google Shape;456;p62"/>
          <p:cNvGrpSpPr/>
          <p:nvPr/>
        </p:nvGrpSpPr>
        <p:grpSpPr>
          <a:xfrm>
            <a:off x="3202817" y="4348053"/>
            <a:ext cx="289616" cy="289616"/>
            <a:chOff x="1353000" y="400500"/>
            <a:chExt cx="4802925" cy="4802925"/>
          </a:xfrm>
        </p:grpSpPr>
        <p:sp>
          <p:nvSpPr>
            <p:cNvPr id="457" name="Google Shape;457;p62"/>
            <p:cNvSpPr/>
            <p:nvPr/>
          </p:nvSpPr>
          <p:spPr>
            <a:xfrm>
              <a:off x="4873975" y="3280525"/>
              <a:ext cx="1281950" cy="1922900"/>
            </a:xfrm>
            <a:custGeom>
              <a:rect b="b" l="l" r="r" t="t"/>
              <a:pathLst>
                <a:path extrusionOk="0" fill="none" h="76916" w="51278">
                  <a:moveTo>
                    <a:pt x="1" y="0"/>
                  </a:moveTo>
                  <a:cubicBezTo>
                    <a:pt x="31108" y="12990"/>
                    <a:pt x="51277" y="43414"/>
                    <a:pt x="51277" y="76915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62"/>
            <p:cNvSpPr/>
            <p:nvPr/>
          </p:nvSpPr>
          <p:spPr>
            <a:xfrm>
              <a:off x="1993950" y="3707825"/>
              <a:ext cx="640975" cy="1495600"/>
            </a:xfrm>
            <a:custGeom>
              <a:rect b="b" l="l" r="r" t="t"/>
              <a:pathLst>
                <a:path extrusionOk="0" fill="none" h="59824" w="25639">
                  <a:moveTo>
                    <a:pt x="0" y="59823"/>
                  </a:moveTo>
                  <a:cubicBezTo>
                    <a:pt x="0" y="37261"/>
                    <a:pt x="9230" y="15725"/>
                    <a:pt x="25639" y="0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62"/>
            <p:cNvSpPr/>
            <p:nvPr/>
          </p:nvSpPr>
          <p:spPr>
            <a:xfrm>
              <a:off x="3275850" y="2964325"/>
              <a:ext cx="1598150" cy="1281925"/>
            </a:xfrm>
            <a:custGeom>
              <a:rect b="b" l="l" r="r" t="t"/>
              <a:pathLst>
                <a:path extrusionOk="0" fill="none" h="51277" w="63926">
                  <a:moveTo>
                    <a:pt x="63926" y="0"/>
                  </a:moveTo>
                  <a:lnTo>
                    <a:pt x="63926" y="19143"/>
                  </a:lnTo>
                  <a:cubicBezTo>
                    <a:pt x="63926" y="36919"/>
                    <a:pt x="49568" y="51277"/>
                    <a:pt x="32134" y="51277"/>
                  </a:cubicBezTo>
                  <a:cubicBezTo>
                    <a:pt x="14358" y="51277"/>
                    <a:pt x="1" y="36919"/>
                    <a:pt x="1" y="19143"/>
                  </a:cubicBez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62"/>
            <p:cNvSpPr/>
            <p:nvPr/>
          </p:nvSpPr>
          <p:spPr>
            <a:xfrm>
              <a:off x="1353000" y="1896050"/>
              <a:ext cx="854625" cy="854625"/>
            </a:xfrm>
            <a:custGeom>
              <a:rect b="b" l="l" r="r" t="t"/>
              <a:pathLst>
                <a:path extrusionOk="0" fill="none" h="34185" w="34185">
                  <a:moveTo>
                    <a:pt x="34184" y="17093"/>
                  </a:moveTo>
                  <a:cubicBezTo>
                    <a:pt x="34184" y="26323"/>
                    <a:pt x="26322" y="34185"/>
                    <a:pt x="17092" y="34185"/>
                  </a:cubicBezTo>
                  <a:cubicBezTo>
                    <a:pt x="7521" y="34185"/>
                    <a:pt x="0" y="26323"/>
                    <a:pt x="0" y="17093"/>
                  </a:cubicBezTo>
                  <a:cubicBezTo>
                    <a:pt x="0" y="7521"/>
                    <a:pt x="7521" y="1"/>
                    <a:pt x="17092" y="1"/>
                  </a:cubicBezTo>
                  <a:cubicBezTo>
                    <a:pt x="26322" y="1"/>
                    <a:pt x="34184" y="7521"/>
                    <a:pt x="34184" y="17093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62"/>
            <p:cNvSpPr/>
            <p:nvPr/>
          </p:nvSpPr>
          <p:spPr>
            <a:xfrm>
              <a:off x="2207600" y="2357550"/>
              <a:ext cx="1871625" cy="2845875"/>
            </a:xfrm>
            <a:custGeom>
              <a:rect b="b" l="l" r="r" t="t"/>
              <a:pathLst>
                <a:path extrusionOk="0" fill="none" h="113835" w="74865">
                  <a:moveTo>
                    <a:pt x="0" y="0"/>
                  </a:moveTo>
                  <a:cubicBezTo>
                    <a:pt x="9914" y="3760"/>
                    <a:pt x="17093" y="13332"/>
                    <a:pt x="17093" y="24271"/>
                  </a:cubicBezTo>
                  <a:lnTo>
                    <a:pt x="17093" y="94691"/>
                  </a:lnTo>
                  <a:cubicBezTo>
                    <a:pt x="16751" y="105288"/>
                    <a:pt x="25639" y="113834"/>
                    <a:pt x="36236" y="113834"/>
                  </a:cubicBezTo>
                  <a:lnTo>
                    <a:pt x="55379" y="113834"/>
                  </a:lnTo>
                  <a:cubicBezTo>
                    <a:pt x="65976" y="113834"/>
                    <a:pt x="74864" y="105288"/>
                    <a:pt x="74864" y="94691"/>
                  </a:cubicBezTo>
                  <a:lnTo>
                    <a:pt x="74864" y="75548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2"/>
            <p:cNvSpPr/>
            <p:nvPr/>
          </p:nvSpPr>
          <p:spPr>
            <a:xfrm>
              <a:off x="2951100" y="400500"/>
              <a:ext cx="2247650" cy="2239075"/>
            </a:xfrm>
            <a:custGeom>
              <a:rect b="b" l="l" r="r" t="t"/>
              <a:pathLst>
                <a:path extrusionOk="0" fill="none" h="89563" w="89906">
                  <a:moveTo>
                    <a:pt x="89906" y="44782"/>
                  </a:moveTo>
                  <a:cubicBezTo>
                    <a:pt x="89906" y="69394"/>
                    <a:pt x="69737" y="89563"/>
                    <a:pt x="45124" y="89563"/>
                  </a:cubicBezTo>
                  <a:cubicBezTo>
                    <a:pt x="20170" y="89563"/>
                    <a:pt x="1" y="69394"/>
                    <a:pt x="1" y="44782"/>
                  </a:cubicBezTo>
                  <a:cubicBezTo>
                    <a:pt x="1" y="20169"/>
                    <a:pt x="20170" y="0"/>
                    <a:pt x="45124" y="0"/>
                  </a:cubicBezTo>
                  <a:cubicBezTo>
                    <a:pt x="69737" y="0"/>
                    <a:pt x="89906" y="20169"/>
                    <a:pt x="89906" y="44782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2"/>
            <p:cNvSpPr/>
            <p:nvPr/>
          </p:nvSpPr>
          <p:spPr>
            <a:xfrm>
              <a:off x="3113475" y="947450"/>
              <a:ext cx="2076725" cy="572600"/>
            </a:xfrm>
            <a:custGeom>
              <a:rect b="b" l="l" r="r" t="t"/>
              <a:pathLst>
                <a:path extrusionOk="0" fill="none" h="22904" w="83069">
                  <a:moveTo>
                    <a:pt x="1" y="0"/>
                  </a:moveTo>
                  <a:cubicBezTo>
                    <a:pt x="14016" y="14699"/>
                    <a:pt x="33160" y="22904"/>
                    <a:pt x="53328" y="22904"/>
                  </a:cubicBezTo>
                  <a:cubicBezTo>
                    <a:pt x="63584" y="22904"/>
                    <a:pt x="73497" y="20852"/>
                    <a:pt x="83069" y="16750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4" name="Google Shape;464;p62"/>
          <p:cNvGrpSpPr/>
          <p:nvPr/>
        </p:nvGrpSpPr>
        <p:grpSpPr>
          <a:xfrm>
            <a:off x="4877527" y="4349738"/>
            <a:ext cx="262316" cy="286254"/>
            <a:chOff x="1583725" y="400500"/>
            <a:chExt cx="4401275" cy="4802925"/>
          </a:xfrm>
        </p:grpSpPr>
        <p:sp>
          <p:nvSpPr>
            <p:cNvPr id="465" name="Google Shape;465;p62"/>
            <p:cNvSpPr/>
            <p:nvPr/>
          </p:nvSpPr>
          <p:spPr>
            <a:xfrm>
              <a:off x="1763200" y="3494175"/>
              <a:ext cx="4042325" cy="1709250"/>
            </a:xfrm>
            <a:custGeom>
              <a:rect b="b" l="l" r="r" t="t"/>
              <a:pathLst>
                <a:path extrusionOk="0" fill="none" h="68370" w="161693">
                  <a:moveTo>
                    <a:pt x="161692" y="68369"/>
                  </a:moveTo>
                  <a:cubicBezTo>
                    <a:pt x="129559" y="0"/>
                    <a:pt x="32134" y="0"/>
                    <a:pt x="1" y="68369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62"/>
            <p:cNvSpPr/>
            <p:nvPr/>
          </p:nvSpPr>
          <p:spPr>
            <a:xfrm>
              <a:off x="2865650" y="4118025"/>
              <a:ext cx="1837425" cy="1085400"/>
            </a:xfrm>
            <a:custGeom>
              <a:rect b="b" l="l" r="r" t="t"/>
              <a:pathLst>
                <a:path extrusionOk="0" fill="none" h="43416" w="73497">
                  <a:moveTo>
                    <a:pt x="0" y="1"/>
                  </a:moveTo>
                  <a:lnTo>
                    <a:pt x="36578" y="43415"/>
                  </a:lnTo>
                  <a:lnTo>
                    <a:pt x="73497" y="1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2"/>
            <p:cNvSpPr/>
            <p:nvPr/>
          </p:nvSpPr>
          <p:spPr>
            <a:xfrm>
              <a:off x="5027800" y="973075"/>
              <a:ext cx="957200" cy="3333000"/>
            </a:xfrm>
            <a:custGeom>
              <a:rect b="b" l="l" r="r" t="t"/>
              <a:pathLst>
                <a:path extrusionOk="0" fill="none" h="133320" w="38288">
                  <a:moveTo>
                    <a:pt x="1" y="133319"/>
                  </a:moveTo>
                  <a:cubicBezTo>
                    <a:pt x="10256" y="131610"/>
                    <a:pt x="19828" y="128534"/>
                    <a:pt x="29057" y="124773"/>
                  </a:cubicBezTo>
                  <a:cubicBezTo>
                    <a:pt x="35552" y="121697"/>
                    <a:pt x="38287" y="114176"/>
                    <a:pt x="35552" y="107681"/>
                  </a:cubicBezTo>
                  <a:lnTo>
                    <a:pt x="23930" y="80334"/>
                  </a:lnTo>
                  <a:cubicBezTo>
                    <a:pt x="21879" y="75548"/>
                    <a:pt x="20853" y="70420"/>
                    <a:pt x="20853" y="65293"/>
                  </a:cubicBezTo>
                  <a:lnTo>
                    <a:pt x="20853" y="47517"/>
                  </a:lnTo>
                  <a:cubicBezTo>
                    <a:pt x="20853" y="29741"/>
                    <a:pt x="14016" y="12991"/>
                    <a:pt x="2052" y="1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2"/>
            <p:cNvSpPr/>
            <p:nvPr/>
          </p:nvSpPr>
          <p:spPr>
            <a:xfrm>
              <a:off x="1583725" y="973075"/>
              <a:ext cx="957200" cy="3333000"/>
            </a:xfrm>
            <a:custGeom>
              <a:rect b="b" l="l" r="r" t="t"/>
              <a:pathLst>
                <a:path extrusionOk="0" fill="none" h="133320" w="38288">
                  <a:moveTo>
                    <a:pt x="35894" y="1"/>
                  </a:moveTo>
                  <a:cubicBezTo>
                    <a:pt x="23930" y="12991"/>
                    <a:pt x="17435" y="29741"/>
                    <a:pt x="17435" y="47517"/>
                  </a:cubicBezTo>
                  <a:lnTo>
                    <a:pt x="17435" y="65293"/>
                  </a:lnTo>
                  <a:cubicBezTo>
                    <a:pt x="17435" y="70420"/>
                    <a:pt x="16409" y="75548"/>
                    <a:pt x="14358" y="80334"/>
                  </a:cubicBezTo>
                  <a:lnTo>
                    <a:pt x="2736" y="107681"/>
                  </a:lnTo>
                  <a:cubicBezTo>
                    <a:pt x="1" y="114176"/>
                    <a:pt x="2736" y="121697"/>
                    <a:pt x="9231" y="124773"/>
                  </a:cubicBezTo>
                  <a:cubicBezTo>
                    <a:pt x="18460" y="128534"/>
                    <a:pt x="28032" y="131610"/>
                    <a:pt x="38287" y="133319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62"/>
            <p:cNvSpPr/>
            <p:nvPr/>
          </p:nvSpPr>
          <p:spPr>
            <a:xfrm>
              <a:off x="2660550" y="1682400"/>
              <a:ext cx="2247625" cy="1922900"/>
            </a:xfrm>
            <a:custGeom>
              <a:rect b="b" l="l" r="r" t="t"/>
              <a:pathLst>
                <a:path extrusionOk="0" fill="none" h="76916" w="89905">
                  <a:moveTo>
                    <a:pt x="46833" y="1"/>
                  </a:moveTo>
                  <a:lnTo>
                    <a:pt x="43072" y="1"/>
                  </a:lnTo>
                  <a:cubicBezTo>
                    <a:pt x="37261" y="18802"/>
                    <a:pt x="19827" y="31792"/>
                    <a:pt x="0" y="32134"/>
                  </a:cubicBezTo>
                  <a:cubicBezTo>
                    <a:pt x="0" y="56747"/>
                    <a:pt x="20169" y="76915"/>
                    <a:pt x="44782" y="76915"/>
                  </a:cubicBezTo>
                  <a:cubicBezTo>
                    <a:pt x="69736" y="76915"/>
                    <a:pt x="89905" y="56747"/>
                    <a:pt x="89905" y="32134"/>
                  </a:cubicBezTo>
                  <a:cubicBezTo>
                    <a:pt x="70078" y="31792"/>
                    <a:pt x="52644" y="18802"/>
                    <a:pt x="46833" y="1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62"/>
            <p:cNvSpPr/>
            <p:nvPr/>
          </p:nvSpPr>
          <p:spPr>
            <a:xfrm>
              <a:off x="2387075" y="400500"/>
              <a:ext cx="2786050" cy="1281925"/>
            </a:xfrm>
            <a:custGeom>
              <a:rect b="b" l="l" r="r" t="t"/>
              <a:pathLst>
                <a:path extrusionOk="0" fill="none" h="51277" w="111442">
                  <a:moveTo>
                    <a:pt x="100844" y="51277"/>
                  </a:moveTo>
                  <a:lnTo>
                    <a:pt x="10939" y="51277"/>
                  </a:lnTo>
                  <a:lnTo>
                    <a:pt x="2051" y="15725"/>
                  </a:lnTo>
                  <a:cubicBezTo>
                    <a:pt x="0" y="7862"/>
                    <a:pt x="6153" y="0"/>
                    <a:pt x="14699" y="0"/>
                  </a:cubicBezTo>
                  <a:lnTo>
                    <a:pt x="97084" y="0"/>
                  </a:lnTo>
                  <a:cubicBezTo>
                    <a:pt x="105630" y="0"/>
                    <a:pt x="111441" y="7862"/>
                    <a:pt x="109732" y="15725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1" name="Google Shape;471;p62"/>
          <p:cNvGrpSpPr/>
          <p:nvPr/>
        </p:nvGrpSpPr>
        <p:grpSpPr>
          <a:xfrm>
            <a:off x="6487966" y="4346245"/>
            <a:ext cx="289599" cy="293278"/>
            <a:chOff x="1421350" y="434675"/>
            <a:chExt cx="4708925" cy="4768750"/>
          </a:xfrm>
        </p:grpSpPr>
        <p:sp>
          <p:nvSpPr>
            <p:cNvPr id="472" name="Google Shape;472;p62"/>
            <p:cNvSpPr/>
            <p:nvPr/>
          </p:nvSpPr>
          <p:spPr>
            <a:xfrm>
              <a:off x="1917025" y="3169425"/>
              <a:ext cx="1102475" cy="25"/>
            </a:xfrm>
            <a:custGeom>
              <a:rect b="b" l="l" r="r" t="t"/>
              <a:pathLst>
                <a:path extrusionOk="0" fill="none" h="1" w="44099">
                  <a:moveTo>
                    <a:pt x="1" y="0"/>
                  </a:moveTo>
                  <a:lnTo>
                    <a:pt x="44098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62"/>
            <p:cNvSpPr/>
            <p:nvPr/>
          </p:nvSpPr>
          <p:spPr>
            <a:xfrm>
              <a:off x="1874300" y="3169425"/>
              <a:ext cx="1632325" cy="2034000"/>
            </a:xfrm>
            <a:custGeom>
              <a:rect b="b" l="l" r="r" t="t"/>
              <a:pathLst>
                <a:path extrusionOk="0" fill="none" h="81360" w="65293">
                  <a:moveTo>
                    <a:pt x="0" y="81359"/>
                  </a:moveTo>
                  <a:lnTo>
                    <a:pt x="46833" y="81359"/>
                  </a:lnTo>
                  <a:cubicBezTo>
                    <a:pt x="50935" y="81359"/>
                    <a:pt x="54695" y="80333"/>
                    <a:pt x="57772" y="77599"/>
                  </a:cubicBezTo>
                  <a:cubicBezTo>
                    <a:pt x="64609" y="72129"/>
                    <a:pt x="65293" y="61874"/>
                    <a:pt x="59823" y="55037"/>
                  </a:cubicBezTo>
                  <a:lnTo>
                    <a:pt x="37603" y="32817"/>
                  </a:lnTo>
                  <a:lnTo>
                    <a:pt x="37603" y="0"/>
                  </a:lnTo>
                  <a:lnTo>
                    <a:pt x="11965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62"/>
            <p:cNvSpPr/>
            <p:nvPr/>
          </p:nvSpPr>
          <p:spPr>
            <a:xfrm>
              <a:off x="1421350" y="3169425"/>
              <a:ext cx="700800" cy="2034000"/>
            </a:xfrm>
            <a:custGeom>
              <a:rect b="b" l="l" r="r" t="t"/>
              <a:pathLst>
                <a:path extrusionOk="0" fill="none" h="81360" w="28032">
                  <a:moveTo>
                    <a:pt x="28032" y="0"/>
                  </a:moveTo>
                  <a:lnTo>
                    <a:pt x="28032" y="32817"/>
                  </a:lnTo>
                  <a:lnTo>
                    <a:pt x="5812" y="55037"/>
                  </a:lnTo>
                  <a:cubicBezTo>
                    <a:pt x="1" y="61874"/>
                    <a:pt x="1026" y="72129"/>
                    <a:pt x="7863" y="77599"/>
                  </a:cubicBezTo>
                  <a:cubicBezTo>
                    <a:pt x="10940" y="80333"/>
                    <a:pt x="14700" y="81359"/>
                    <a:pt x="18460" y="81359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62"/>
            <p:cNvSpPr/>
            <p:nvPr/>
          </p:nvSpPr>
          <p:spPr>
            <a:xfrm>
              <a:off x="4523575" y="3177975"/>
              <a:ext cx="1606700" cy="2025450"/>
            </a:xfrm>
            <a:custGeom>
              <a:rect b="b" l="l" r="r" t="t"/>
              <a:pathLst>
                <a:path extrusionOk="0" fill="none" h="81018" w="64268">
                  <a:moveTo>
                    <a:pt x="1" y="0"/>
                  </a:moveTo>
                  <a:cubicBezTo>
                    <a:pt x="36578" y="8546"/>
                    <a:pt x="64267" y="41705"/>
                    <a:pt x="64267" y="81017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62"/>
            <p:cNvSpPr/>
            <p:nvPr/>
          </p:nvSpPr>
          <p:spPr>
            <a:xfrm>
              <a:off x="3566425" y="3186500"/>
              <a:ext cx="957175" cy="1367400"/>
            </a:xfrm>
            <a:custGeom>
              <a:rect b="b" l="l" r="r" t="t"/>
              <a:pathLst>
                <a:path extrusionOk="0" fill="none" h="54696" w="38287">
                  <a:moveTo>
                    <a:pt x="0" y="1"/>
                  </a:moveTo>
                  <a:lnTo>
                    <a:pt x="19144" y="54696"/>
                  </a:lnTo>
                  <a:lnTo>
                    <a:pt x="38287" y="1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62"/>
            <p:cNvSpPr/>
            <p:nvPr/>
          </p:nvSpPr>
          <p:spPr>
            <a:xfrm>
              <a:off x="4617600" y="3314700"/>
              <a:ext cx="589700" cy="1888725"/>
            </a:xfrm>
            <a:custGeom>
              <a:rect b="b" l="l" r="r" t="t"/>
              <a:pathLst>
                <a:path extrusionOk="0" fill="none" h="75549" w="23588">
                  <a:moveTo>
                    <a:pt x="11623" y="75548"/>
                  </a:moveTo>
                  <a:lnTo>
                    <a:pt x="2051" y="61532"/>
                  </a:lnTo>
                  <a:cubicBezTo>
                    <a:pt x="2051" y="61191"/>
                    <a:pt x="1709" y="61191"/>
                    <a:pt x="1709" y="60849"/>
                  </a:cubicBezTo>
                  <a:cubicBezTo>
                    <a:pt x="0" y="57430"/>
                    <a:pt x="1368" y="53328"/>
                    <a:pt x="4786" y="51619"/>
                  </a:cubicBezTo>
                  <a:lnTo>
                    <a:pt x="18802" y="44440"/>
                  </a:lnTo>
                  <a:cubicBezTo>
                    <a:pt x="22220" y="42731"/>
                    <a:pt x="23587" y="38287"/>
                    <a:pt x="21878" y="35552"/>
                  </a:cubicBezTo>
                  <a:lnTo>
                    <a:pt x="4102" y="1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62"/>
            <p:cNvSpPr/>
            <p:nvPr/>
          </p:nvSpPr>
          <p:spPr>
            <a:xfrm>
              <a:off x="2951100" y="434675"/>
              <a:ext cx="2247650" cy="2239100"/>
            </a:xfrm>
            <a:custGeom>
              <a:rect b="b" l="l" r="r" t="t"/>
              <a:pathLst>
                <a:path extrusionOk="0" fill="none" h="89564" w="89906">
                  <a:moveTo>
                    <a:pt x="89906" y="44782"/>
                  </a:moveTo>
                  <a:cubicBezTo>
                    <a:pt x="89906" y="69395"/>
                    <a:pt x="69737" y="89563"/>
                    <a:pt x="45124" y="89563"/>
                  </a:cubicBezTo>
                  <a:cubicBezTo>
                    <a:pt x="20170" y="89563"/>
                    <a:pt x="1" y="69395"/>
                    <a:pt x="1" y="44782"/>
                  </a:cubicBezTo>
                  <a:cubicBezTo>
                    <a:pt x="1" y="19827"/>
                    <a:pt x="20170" y="0"/>
                    <a:pt x="45124" y="0"/>
                  </a:cubicBezTo>
                  <a:cubicBezTo>
                    <a:pt x="69737" y="0"/>
                    <a:pt x="89906" y="19827"/>
                    <a:pt x="89906" y="44782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2"/>
            <p:cNvSpPr/>
            <p:nvPr/>
          </p:nvSpPr>
          <p:spPr>
            <a:xfrm>
              <a:off x="3113475" y="990175"/>
              <a:ext cx="2076725" cy="564050"/>
            </a:xfrm>
            <a:custGeom>
              <a:rect b="b" l="l" r="r" t="t"/>
              <a:pathLst>
                <a:path extrusionOk="0" fill="none" h="22562" w="83069">
                  <a:moveTo>
                    <a:pt x="1" y="0"/>
                  </a:moveTo>
                  <a:cubicBezTo>
                    <a:pt x="14016" y="14358"/>
                    <a:pt x="33501" y="22562"/>
                    <a:pt x="53328" y="22562"/>
                  </a:cubicBezTo>
                  <a:cubicBezTo>
                    <a:pt x="63584" y="22562"/>
                    <a:pt x="73497" y="20511"/>
                    <a:pt x="83069" y="16409"/>
                  </a:cubicBez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0" name="Google Shape;480;p62"/>
          <p:cNvGrpSpPr/>
          <p:nvPr/>
        </p:nvGrpSpPr>
        <p:grpSpPr>
          <a:xfrm>
            <a:off x="1583395" y="4380834"/>
            <a:ext cx="284128" cy="224028"/>
            <a:chOff x="890150" y="401425"/>
            <a:chExt cx="5846250" cy="4677000"/>
          </a:xfrm>
        </p:grpSpPr>
        <p:sp>
          <p:nvSpPr>
            <p:cNvPr id="481" name="Google Shape;481;p62"/>
            <p:cNvSpPr/>
            <p:nvPr/>
          </p:nvSpPr>
          <p:spPr>
            <a:xfrm>
              <a:off x="2157375" y="1178725"/>
              <a:ext cx="1365225" cy="1365250"/>
            </a:xfrm>
            <a:custGeom>
              <a:rect b="b" l="l" r="r" t="t"/>
              <a:pathLst>
                <a:path extrusionOk="0" fill="none" h="54610" w="54609">
                  <a:moveTo>
                    <a:pt x="54609" y="27436"/>
                  </a:moveTo>
                  <a:cubicBezTo>
                    <a:pt x="54609" y="42329"/>
                    <a:pt x="42328" y="54609"/>
                    <a:pt x="27174" y="54609"/>
                  </a:cubicBezTo>
                  <a:cubicBezTo>
                    <a:pt x="12281" y="54609"/>
                    <a:pt x="0" y="42329"/>
                    <a:pt x="0" y="27436"/>
                  </a:cubicBezTo>
                  <a:cubicBezTo>
                    <a:pt x="0" y="12281"/>
                    <a:pt x="12281" y="1"/>
                    <a:pt x="27174" y="1"/>
                  </a:cubicBezTo>
                  <a:cubicBezTo>
                    <a:pt x="42328" y="1"/>
                    <a:pt x="54609" y="12281"/>
                    <a:pt x="54609" y="27436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62"/>
            <p:cNvSpPr/>
            <p:nvPr/>
          </p:nvSpPr>
          <p:spPr>
            <a:xfrm>
              <a:off x="1667450" y="2772575"/>
              <a:ext cx="2338525" cy="1143150"/>
            </a:xfrm>
            <a:custGeom>
              <a:rect b="b" l="l" r="r" t="t"/>
              <a:pathLst>
                <a:path extrusionOk="0" fill="none" h="45726" w="93541">
                  <a:moveTo>
                    <a:pt x="1" y="45725"/>
                  </a:moveTo>
                  <a:cubicBezTo>
                    <a:pt x="785" y="20380"/>
                    <a:pt x="21426" y="0"/>
                    <a:pt x="46771" y="0"/>
                  </a:cubicBezTo>
                  <a:cubicBezTo>
                    <a:pt x="72115" y="0"/>
                    <a:pt x="93018" y="20380"/>
                    <a:pt x="93541" y="45725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2"/>
            <p:cNvSpPr/>
            <p:nvPr/>
          </p:nvSpPr>
          <p:spPr>
            <a:xfrm>
              <a:off x="4397875" y="1962600"/>
              <a:ext cx="1169275" cy="25"/>
            </a:xfrm>
            <a:custGeom>
              <a:rect b="b" l="l" r="r" t="t"/>
              <a:pathLst>
                <a:path extrusionOk="0" fill="none" h="1" w="46771">
                  <a:moveTo>
                    <a:pt x="1" y="0"/>
                  </a:moveTo>
                  <a:lnTo>
                    <a:pt x="46770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2"/>
            <p:cNvSpPr/>
            <p:nvPr/>
          </p:nvSpPr>
          <p:spPr>
            <a:xfrm>
              <a:off x="4397875" y="2739900"/>
              <a:ext cx="1561200" cy="25"/>
            </a:xfrm>
            <a:custGeom>
              <a:rect b="b" l="l" r="r" t="t"/>
              <a:pathLst>
                <a:path extrusionOk="0" fill="none" h="1" w="62448">
                  <a:moveTo>
                    <a:pt x="1" y="1"/>
                  </a:moveTo>
                  <a:lnTo>
                    <a:pt x="62447" y="1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62"/>
            <p:cNvSpPr/>
            <p:nvPr/>
          </p:nvSpPr>
          <p:spPr>
            <a:xfrm>
              <a:off x="890150" y="401425"/>
              <a:ext cx="5846250" cy="4677000"/>
            </a:xfrm>
            <a:custGeom>
              <a:rect b="b" l="l" r="r" t="t"/>
              <a:pathLst>
                <a:path extrusionOk="0" fill="none" h="187080" w="233850">
                  <a:moveTo>
                    <a:pt x="218172" y="0"/>
                  </a:moveTo>
                  <a:lnTo>
                    <a:pt x="15677" y="0"/>
                  </a:lnTo>
                  <a:cubicBezTo>
                    <a:pt x="7055" y="0"/>
                    <a:pt x="0" y="6793"/>
                    <a:pt x="0" y="15677"/>
                  </a:cubicBezTo>
                  <a:lnTo>
                    <a:pt x="0" y="171403"/>
                  </a:lnTo>
                  <a:cubicBezTo>
                    <a:pt x="0" y="180025"/>
                    <a:pt x="7055" y="187080"/>
                    <a:pt x="15677" y="187080"/>
                  </a:cubicBezTo>
                  <a:lnTo>
                    <a:pt x="46770" y="187080"/>
                  </a:lnTo>
                  <a:cubicBezTo>
                    <a:pt x="46770" y="166177"/>
                    <a:pt x="77863" y="166177"/>
                    <a:pt x="77863" y="187080"/>
                  </a:cubicBezTo>
                  <a:lnTo>
                    <a:pt x="155987" y="187080"/>
                  </a:lnTo>
                  <a:cubicBezTo>
                    <a:pt x="155987" y="166177"/>
                    <a:pt x="187079" y="166177"/>
                    <a:pt x="187079" y="187080"/>
                  </a:cubicBezTo>
                  <a:lnTo>
                    <a:pt x="218172" y="187080"/>
                  </a:lnTo>
                  <a:cubicBezTo>
                    <a:pt x="226795" y="187080"/>
                    <a:pt x="233849" y="180025"/>
                    <a:pt x="233849" y="171403"/>
                  </a:cubicBezTo>
                  <a:lnTo>
                    <a:pt x="233849" y="15677"/>
                  </a:lnTo>
                  <a:cubicBezTo>
                    <a:pt x="233849" y="7055"/>
                    <a:pt x="226795" y="0"/>
                    <a:pt x="218172" y="0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7F5"/>
            </a:gs>
            <a:gs pos="100000">
              <a:schemeClr val="accent5"/>
            </a:gs>
          </a:gsLst>
          <a:lin ang="2698631" scaled="0"/>
        </a:gra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3"/>
          <p:cNvSpPr/>
          <p:nvPr/>
        </p:nvSpPr>
        <p:spPr>
          <a:xfrm rot="10800000">
            <a:off x="864375" y="1335075"/>
            <a:ext cx="7366200" cy="2190000"/>
          </a:xfrm>
          <a:prstGeom prst="trapezoid">
            <a:avLst>
              <a:gd fmla="val 95919" name="adj"/>
            </a:avLst>
          </a:pr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3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 Journey in noncommunicable diseases</a:t>
            </a:r>
            <a:endParaRPr/>
          </a:p>
        </p:txBody>
      </p:sp>
      <p:sp>
        <p:nvSpPr>
          <p:cNvPr id="492" name="Google Shape;492;p63"/>
          <p:cNvSpPr/>
          <p:nvPr/>
        </p:nvSpPr>
        <p:spPr>
          <a:xfrm>
            <a:off x="1808243" y="1874423"/>
            <a:ext cx="1086600" cy="279900"/>
          </a:xfrm>
          <a:prstGeom prst="roundRect">
            <a:avLst>
              <a:gd fmla="val 73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latin typeface="Roche Sans"/>
                <a:ea typeface="Roche Sans"/>
                <a:cs typeface="Roche Sans"/>
                <a:sym typeface="Roche Sans"/>
              </a:rPr>
              <a:t>Prevention</a:t>
            </a:r>
            <a:endParaRPr b="1" sz="10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93" name="Google Shape;493;p63"/>
          <p:cNvSpPr/>
          <p:nvPr/>
        </p:nvSpPr>
        <p:spPr>
          <a:xfrm>
            <a:off x="2905137" y="1874423"/>
            <a:ext cx="1086600" cy="279900"/>
          </a:xfrm>
          <a:prstGeom prst="roundRect">
            <a:avLst>
              <a:gd fmla="val 732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latin typeface="Roche Sans"/>
                <a:ea typeface="Roche Sans"/>
                <a:cs typeface="Roche Sans"/>
                <a:sym typeface="Roche Sans"/>
              </a:rPr>
              <a:t>Diagnosis</a:t>
            </a:r>
            <a:endParaRPr b="1" sz="10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94" name="Google Shape;494;p63"/>
          <p:cNvSpPr/>
          <p:nvPr/>
        </p:nvSpPr>
        <p:spPr>
          <a:xfrm>
            <a:off x="4002007" y="1874423"/>
            <a:ext cx="1086600" cy="277500"/>
          </a:xfrm>
          <a:prstGeom prst="roundRect">
            <a:avLst>
              <a:gd fmla="val 73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latin typeface="Roche Sans"/>
                <a:ea typeface="Roche Sans"/>
                <a:cs typeface="Roche Sans"/>
                <a:sym typeface="Roche Sans"/>
              </a:rPr>
              <a:t>Treatment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95" name="Google Shape;495;p63"/>
          <p:cNvSpPr/>
          <p:nvPr/>
        </p:nvSpPr>
        <p:spPr>
          <a:xfrm>
            <a:off x="5098868" y="1874423"/>
            <a:ext cx="1086600" cy="277500"/>
          </a:xfrm>
          <a:prstGeom prst="roundRect">
            <a:avLst>
              <a:gd fmla="val 732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latin typeface="Roche Sans"/>
                <a:ea typeface="Roche Sans"/>
                <a:cs typeface="Roche Sans"/>
                <a:sym typeface="Roche Sans"/>
              </a:rPr>
              <a:t>Monitoring</a:t>
            </a:r>
            <a:endParaRPr b="1" sz="10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96" name="Google Shape;496;p63"/>
          <p:cNvSpPr/>
          <p:nvPr/>
        </p:nvSpPr>
        <p:spPr>
          <a:xfrm>
            <a:off x="6195738" y="1874423"/>
            <a:ext cx="1086600" cy="279900"/>
          </a:xfrm>
          <a:prstGeom prst="roundRect">
            <a:avLst>
              <a:gd fmla="val 73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Control or Remission</a:t>
            </a:r>
            <a:endParaRPr b="1" sz="900">
              <a:latin typeface="Roche Sans"/>
              <a:ea typeface="Roche Sans"/>
              <a:cs typeface="Roche Sans"/>
              <a:sym typeface="Roche Sans"/>
            </a:endParaRPr>
          </a:p>
        </p:txBody>
      </p:sp>
      <p:grpSp>
        <p:nvGrpSpPr>
          <p:cNvPr id="497" name="Google Shape;497;p63"/>
          <p:cNvGrpSpPr/>
          <p:nvPr/>
        </p:nvGrpSpPr>
        <p:grpSpPr>
          <a:xfrm>
            <a:off x="1800288" y="1441783"/>
            <a:ext cx="5489717" cy="1099052"/>
            <a:chOff x="524701" y="1991205"/>
            <a:chExt cx="8322797" cy="1666240"/>
          </a:xfrm>
        </p:grpSpPr>
        <p:sp>
          <p:nvSpPr>
            <p:cNvPr id="498" name="Google Shape;498;p63"/>
            <p:cNvSpPr/>
            <p:nvPr/>
          </p:nvSpPr>
          <p:spPr>
            <a:xfrm>
              <a:off x="524701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63"/>
            <p:cNvSpPr/>
            <p:nvPr/>
          </p:nvSpPr>
          <p:spPr>
            <a:xfrm>
              <a:off x="3853919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63"/>
            <p:cNvSpPr/>
            <p:nvPr/>
          </p:nvSpPr>
          <p:spPr>
            <a:xfrm>
              <a:off x="7183098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63"/>
            <p:cNvSpPr/>
            <p:nvPr/>
          </p:nvSpPr>
          <p:spPr>
            <a:xfrm rot="10800000">
              <a:off x="5518750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63"/>
            <p:cNvSpPr/>
            <p:nvPr/>
          </p:nvSpPr>
          <p:spPr>
            <a:xfrm rot="10800000">
              <a:off x="2189532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3" name="Google Shape;503;p63"/>
          <p:cNvGrpSpPr/>
          <p:nvPr/>
        </p:nvGrpSpPr>
        <p:grpSpPr>
          <a:xfrm>
            <a:off x="1800288" y="1441783"/>
            <a:ext cx="5489717" cy="1099052"/>
            <a:chOff x="524701" y="1991205"/>
            <a:chExt cx="8322797" cy="1666240"/>
          </a:xfrm>
        </p:grpSpPr>
        <p:sp>
          <p:nvSpPr>
            <p:cNvPr id="504" name="Google Shape;504;p63"/>
            <p:cNvSpPr/>
            <p:nvPr/>
          </p:nvSpPr>
          <p:spPr>
            <a:xfrm>
              <a:off x="524701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63"/>
            <p:cNvSpPr/>
            <p:nvPr/>
          </p:nvSpPr>
          <p:spPr>
            <a:xfrm>
              <a:off x="3853919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63"/>
            <p:cNvSpPr/>
            <p:nvPr/>
          </p:nvSpPr>
          <p:spPr>
            <a:xfrm>
              <a:off x="7183098" y="199304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63"/>
            <p:cNvSpPr/>
            <p:nvPr/>
          </p:nvSpPr>
          <p:spPr>
            <a:xfrm rot="10800000">
              <a:off x="5518750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63"/>
            <p:cNvSpPr/>
            <p:nvPr/>
          </p:nvSpPr>
          <p:spPr>
            <a:xfrm rot="10800000">
              <a:off x="2189532" y="1991205"/>
              <a:ext cx="1664400" cy="1664400"/>
            </a:xfrm>
            <a:prstGeom prst="arc">
              <a:avLst>
                <a:gd fmla="val 10796432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9" name="Google Shape;509;p63"/>
          <p:cNvSpPr/>
          <p:nvPr/>
        </p:nvSpPr>
        <p:spPr>
          <a:xfrm>
            <a:off x="2578225" y="1472618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3"/>
          <p:cNvSpPr/>
          <p:nvPr/>
        </p:nvSpPr>
        <p:spPr>
          <a:xfrm>
            <a:off x="2025107" y="1472618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63"/>
          <p:cNvSpPr/>
          <p:nvPr/>
        </p:nvSpPr>
        <p:spPr>
          <a:xfrm>
            <a:off x="4771899" y="1472618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63"/>
          <p:cNvSpPr/>
          <p:nvPr/>
        </p:nvSpPr>
        <p:spPr>
          <a:xfrm>
            <a:off x="4218781" y="1472618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63"/>
          <p:cNvSpPr/>
          <p:nvPr/>
        </p:nvSpPr>
        <p:spPr>
          <a:xfrm>
            <a:off x="6965572" y="1472618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63"/>
          <p:cNvSpPr/>
          <p:nvPr/>
        </p:nvSpPr>
        <p:spPr>
          <a:xfrm>
            <a:off x="6412454" y="1472618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63"/>
          <p:cNvSpPr/>
          <p:nvPr/>
        </p:nvSpPr>
        <p:spPr>
          <a:xfrm>
            <a:off x="3675062" y="2413315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63"/>
          <p:cNvSpPr/>
          <p:nvPr/>
        </p:nvSpPr>
        <p:spPr>
          <a:xfrm>
            <a:off x="3121944" y="2413315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63"/>
          <p:cNvSpPr/>
          <p:nvPr/>
        </p:nvSpPr>
        <p:spPr>
          <a:xfrm>
            <a:off x="5868736" y="2413315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3"/>
          <p:cNvSpPr/>
          <p:nvPr/>
        </p:nvSpPr>
        <p:spPr>
          <a:xfrm>
            <a:off x="5315617" y="2413315"/>
            <a:ext cx="99600" cy="996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3"/>
          <p:cNvSpPr txBox="1"/>
          <p:nvPr/>
        </p:nvSpPr>
        <p:spPr>
          <a:xfrm>
            <a:off x="2578225" y="1249400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Education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0" name="Google Shape;520;p63"/>
          <p:cNvSpPr txBox="1"/>
          <p:nvPr/>
        </p:nvSpPr>
        <p:spPr>
          <a:xfrm>
            <a:off x="1588500" y="1249400"/>
            <a:ext cx="864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Healthy habits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1" name="Google Shape;521;p63"/>
          <p:cNvSpPr txBox="1"/>
          <p:nvPr/>
        </p:nvSpPr>
        <p:spPr>
          <a:xfrm>
            <a:off x="4771899" y="1249400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Access to treatment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2" name="Google Shape;522;p63"/>
          <p:cNvSpPr txBox="1"/>
          <p:nvPr/>
        </p:nvSpPr>
        <p:spPr>
          <a:xfrm>
            <a:off x="3562796" y="1249400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Treatment experience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3" name="Google Shape;523;p63"/>
          <p:cNvSpPr txBox="1"/>
          <p:nvPr/>
        </p:nvSpPr>
        <p:spPr>
          <a:xfrm>
            <a:off x="6799809" y="1249400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Quality of Life improvement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4" name="Google Shape;524;p63"/>
          <p:cNvSpPr txBox="1"/>
          <p:nvPr/>
        </p:nvSpPr>
        <p:spPr>
          <a:xfrm>
            <a:off x="5756469" y="1249400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Symptoms improvements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5" name="Google Shape;525;p63"/>
          <p:cNvSpPr txBox="1"/>
          <p:nvPr/>
        </p:nvSpPr>
        <p:spPr>
          <a:xfrm>
            <a:off x="3675114" y="2512954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Treatment decision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6" name="Google Shape;526;p63"/>
          <p:cNvSpPr txBox="1"/>
          <p:nvPr/>
        </p:nvSpPr>
        <p:spPr>
          <a:xfrm>
            <a:off x="2466011" y="2512954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Clinical diagnosis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7" name="Google Shape;527;p63"/>
          <p:cNvSpPr txBox="1"/>
          <p:nvPr/>
        </p:nvSpPr>
        <p:spPr>
          <a:xfrm>
            <a:off x="5868843" y="2512954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Disease management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8" name="Google Shape;528;p63"/>
          <p:cNvSpPr txBox="1"/>
          <p:nvPr/>
        </p:nvSpPr>
        <p:spPr>
          <a:xfrm>
            <a:off x="4659740" y="2512954"/>
            <a:ext cx="755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che Sans Light"/>
                <a:ea typeface="Roche Sans Light"/>
                <a:cs typeface="Roche Sans Light"/>
                <a:sym typeface="Roche Sans Light"/>
              </a:rPr>
              <a:t>Therapy adherence</a:t>
            </a:r>
            <a:endParaRPr sz="7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29" name="Google Shape;529;p63"/>
          <p:cNvSpPr txBox="1"/>
          <p:nvPr/>
        </p:nvSpPr>
        <p:spPr>
          <a:xfrm>
            <a:off x="4457304" y="3220050"/>
            <a:ext cx="7035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Patients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30" name="Google Shape;530;p63"/>
          <p:cNvSpPr/>
          <p:nvPr/>
        </p:nvSpPr>
        <p:spPr>
          <a:xfrm>
            <a:off x="3929788" y="3159900"/>
            <a:ext cx="434700" cy="4347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1" name="Google Shape;531;p63"/>
          <p:cNvGrpSpPr/>
          <p:nvPr/>
        </p:nvGrpSpPr>
        <p:grpSpPr>
          <a:xfrm>
            <a:off x="4004995" y="3265234"/>
            <a:ext cx="284128" cy="224028"/>
            <a:chOff x="890150" y="401425"/>
            <a:chExt cx="5846250" cy="4677000"/>
          </a:xfrm>
        </p:grpSpPr>
        <p:sp>
          <p:nvSpPr>
            <p:cNvPr id="532" name="Google Shape;532;p63"/>
            <p:cNvSpPr/>
            <p:nvPr/>
          </p:nvSpPr>
          <p:spPr>
            <a:xfrm>
              <a:off x="2157375" y="1178725"/>
              <a:ext cx="1365225" cy="1365250"/>
            </a:xfrm>
            <a:custGeom>
              <a:rect b="b" l="l" r="r" t="t"/>
              <a:pathLst>
                <a:path extrusionOk="0" fill="none" h="54610" w="54609">
                  <a:moveTo>
                    <a:pt x="54609" y="27436"/>
                  </a:moveTo>
                  <a:cubicBezTo>
                    <a:pt x="54609" y="42329"/>
                    <a:pt x="42328" y="54609"/>
                    <a:pt x="27174" y="54609"/>
                  </a:cubicBezTo>
                  <a:cubicBezTo>
                    <a:pt x="12281" y="54609"/>
                    <a:pt x="0" y="42329"/>
                    <a:pt x="0" y="27436"/>
                  </a:cubicBezTo>
                  <a:cubicBezTo>
                    <a:pt x="0" y="12281"/>
                    <a:pt x="12281" y="1"/>
                    <a:pt x="27174" y="1"/>
                  </a:cubicBezTo>
                  <a:cubicBezTo>
                    <a:pt x="42328" y="1"/>
                    <a:pt x="54609" y="12281"/>
                    <a:pt x="54609" y="27436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63"/>
            <p:cNvSpPr/>
            <p:nvPr/>
          </p:nvSpPr>
          <p:spPr>
            <a:xfrm>
              <a:off x="1667450" y="2772575"/>
              <a:ext cx="2338525" cy="1143150"/>
            </a:xfrm>
            <a:custGeom>
              <a:rect b="b" l="l" r="r" t="t"/>
              <a:pathLst>
                <a:path extrusionOk="0" fill="none" h="45726" w="93541">
                  <a:moveTo>
                    <a:pt x="1" y="45725"/>
                  </a:moveTo>
                  <a:cubicBezTo>
                    <a:pt x="785" y="20380"/>
                    <a:pt x="21426" y="0"/>
                    <a:pt x="46771" y="0"/>
                  </a:cubicBezTo>
                  <a:cubicBezTo>
                    <a:pt x="72115" y="0"/>
                    <a:pt x="93018" y="20380"/>
                    <a:pt x="93541" y="45725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63"/>
            <p:cNvSpPr/>
            <p:nvPr/>
          </p:nvSpPr>
          <p:spPr>
            <a:xfrm>
              <a:off x="4397875" y="1962600"/>
              <a:ext cx="1169275" cy="25"/>
            </a:xfrm>
            <a:custGeom>
              <a:rect b="b" l="l" r="r" t="t"/>
              <a:pathLst>
                <a:path extrusionOk="0" fill="none" h="1" w="46771">
                  <a:moveTo>
                    <a:pt x="1" y="0"/>
                  </a:moveTo>
                  <a:lnTo>
                    <a:pt x="46770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63"/>
            <p:cNvSpPr/>
            <p:nvPr/>
          </p:nvSpPr>
          <p:spPr>
            <a:xfrm>
              <a:off x="4397875" y="2739900"/>
              <a:ext cx="1561200" cy="25"/>
            </a:xfrm>
            <a:custGeom>
              <a:rect b="b" l="l" r="r" t="t"/>
              <a:pathLst>
                <a:path extrusionOk="0" fill="none" h="1" w="62448">
                  <a:moveTo>
                    <a:pt x="1" y="1"/>
                  </a:moveTo>
                  <a:lnTo>
                    <a:pt x="62447" y="1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63"/>
            <p:cNvSpPr/>
            <p:nvPr/>
          </p:nvSpPr>
          <p:spPr>
            <a:xfrm>
              <a:off x="890150" y="401425"/>
              <a:ext cx="5846250" cy="4677000"/>
            </a:xfrm>
            <a:custGeom>
              <a:rect b="b" l="l" r="r" t="t"/>
              <a:pathLst>
                <a:path extrusionOk="0" fill="none" h="187080" w="233850">
                  <a:moveTo>
                    <a:pt x="218172" y="0"/>
                  </a:moveTo>
                  <a:lnTo>
                    <a:pt x="15677" y="0"/>
                  </a:lnTo>
                  <a:cubicBezTo>
                    <a:pt x="7055" y="0"/>
                    <a:pt x="0" y="6793"/>
                    <a:pt x="0" y="15677"/>
                  </a:cubicBezTo>
                  <a:lnTo>
                    <a:pt x="0" y="171403"/>
                  </a:lnTo>
                  <a:cubicBezTo>
                    <a:pt x="0" y="180025"/>
                    <a:pt x="7055" y="187080"/>
                    <a:pt x="15677" y="187080"/>
                  </a:cubicBezTo>
                  <a:lnTo>
                    <a:pt x="46770" y="187080"/>
                  </a:lnTo>
                  <a:cubicBezTo>
                    <a:pt x="46770" y="166177"/>
                    <a:pt x="77863" y="166177"/>
                    <a:pt x="77863" y="187080"/>
                  </a:cubicBezTo>
                  <a:lnTo>
                    <a:pt x="155987" y="187080"/>
                  </a:lnTo>
                  <a:cubicBezTo>
                    <a:pt x="155987" y="166177"/>
                    <a:pt x="187079" y="166177"/>
                    <a:pt x="187079" y="187080"/>
                  </a:cubicBezTo>
                  <a:lnTo>
                    <a:pt x="218172" y="187080"/>
                  </a:lnTo>
                  <a:cubicBezTo>
                    <a:pt x="226795" y="187080"/>
                    <a:pt x="233849" y="180025"/>
                    <a:pt x="233849" y="171403"/>
                  </a:cubicBezTo>
                  <a:lnTo>
                    <a:pt x="233849" y="15677"/>
                  </a:lnTo>
                  <a:cubicBezTo>
                    <a:pt x="233849" y="7055"/>
                    <a:pt x="226795" y="0"/>
                    <a:pt x="218172" y="0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7" name="Google Shape;537;p63"/>
          <p:cNvSpPr/>
          <p:nvPr/>
        </p:nvSpPr>
        <p:spPr>
          <a:xfrm>
            <a:off x="100" y="3842575"/>
            <a:ext cx="9144000" cy="13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63"/>
          <p:cNvSpPr/>
          <p:nvPr/>
        </p:nvSpPr>
        <p:spPr>
          <a:xfrm>
            <a:off x="3290925" y="4399350"/>
            <a:ext cx="2723400" cy="434700"/>
          </a:xfrm>
          <a:prstGeom prst="roundRect">
            <a:avLst>
              <a:gd fmla="val 7321" name="adj"/>
            </a:avLst>
          </a:prstGeom>
          <a:solidFill>
            <a:srgbClr val="EBF3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Disease Management Assistants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39" name="Google Shape;539;p63"/>
          <p:cNvSpPr/>
          <p:nvPr/>
        </p:nvSpPr>
        <p:spPr>
          <a:xfrm>
            <a:off x="501625" y="4399351"/>
            <a:ext cx="2397300" cy="434700"/>
          </a:xfrm>
          <a:prstGeom prst="roundRect">
            <a:avLst>
              <a:gd fmla="val 7321" name="adj"/>
            </a:avLst>
          </a:prstGeom>
          <a:solidFill>
            <a:srgbClr val="EBF3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Automations 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40" name="Google Shape;540;p63"/>
          <p:cNvSpPr/>
          <p:nvPr/>
        </p:nvSpPr>
        <p:spPr>
          <a:xfrm>
            <a:off x="6333975" y="4399352"/>
            <a:ext cx="2397300" cy="434700"/>
          </a:xfrm>
          <a:prstGeom prst="roundRect">
            <a:avLst>
              <a:gd fmla="val 7321" name="adj"/>
            </a:avLst>
          </a:prstGeom>
          <a:solidFill>
            <a:srgbClr val="EBF3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Diagnostic Assistants 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41" name="Google Shape;541;p63"/>
          <p:cNvSpPr/>
          <p:nvPr/>
        </p:nvSpPr>
        <p:spPr>
          <a:xfrm>
            <a:off x="543406" y="3905275"/>
            <a:ext cx="8153100" cy="394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FFF"/>
              </a:gs>
              <a:gs pos="100000">
                <a:srgbClr val="80C8F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3"/>
          <p:cNvSpPr/>
          <p:nvPr/>
        </p:nvSpPr>
        <p:spPr>
          <a:xfrm>
            <a:off x="543406" y="3905591"/>
            <a:ext cx="8229600" cy="394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FAD6C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3"/>
          <p:cNvSpPr txBox="1"/>
          <p:nvPr/>
        </p:nvSpPr>
        <p:spPr>
          <a:xfrm>
            <a:off x="3333925" y="3930800"/>
            <a:ext cx="236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Conversational AI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4"/>
          <p:cNvSpPr/>
          <p:nvPr/>
        </p:nvSpPr>
        <p:spPr>
          <a:xfrm>
            <a:off x="0" y="-1850"/>
            <a:ext cx="9144000" cy="5153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25098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64"/>
          <p:cNvSpPr/>
          <p:nvPr/>
        </p:nvSpPr>
        <p:spPr>
          <a:xfrm rot="5400000">
            <a:off x="-375300" y="350809"/>
            <a:ext cx="5153400" cy="4435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64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Sclerosis t</a:t>
            </a:r>
            <a:r>
              <a:rPr lang="en"/>
              <a:t>odays' gap</a:t>
            </a:r>
            <a:endParaRPr/>
          </a:p>
        </p:txBody>
      </p:sp>
      <p:sp>
        <p:nvSpPr>
          <p:cNvPr id="552" name="Google Shape;552;p64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dual perspectives of Patients and Doctors  </a:t>
            </a:r>
            <a:endParaRPr/>
          </a:p>
        </p:txBody>
      </p:sp>
      <p:sp>
        <p:nvSpPr>
          <p:cNvPr id="553" name="Google Shape;553;p64"/>
          <p:cNvSpPr txBox="1"/>
          <p:nvPr/>
        </p:nvSpPr>
        <p:spPr>
          <a:xfrm>
            <a:off x="3338500" y="1475738"/>
            <a:ext cx="11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MS Patients</a:t>
            </a:r>
            <a:endParaRPr/>
          </a:p>
        </p:txBody>
      </p:sp>
      <p:sp>
        <p:nvSpPr>
          <p:cNvPr id="554" name="Google Shape;554;p64"/>
          <p:cNvSpPr/>
          <p:nvPr/>
        </p:nvSpPr>
        <p:spPr>
          <a:xfrm>
            <a:off x="2903788" y="1443038"/>
            <a:ext cx="434700" cy="4347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5" name="Google Shape;555;p64"/>
          <p:cNvGrpSpPr/>
          <p:nvPr/>
        </p:nvGrpSpPr>
        <p:grpSpPr>
          <a:xfrm>
            <a:off x="2978995" y="1548372"/>
            <a:ext cx="284128" cy="224028"/>
            <a:chOff x="890150" y="401425"/>
            <a:chExt cx="5846250" cy="4677000"/>
          </a:xfrm>
        </p:grpSpPr>
        <p:sp>
          <p:nvSpPr>
            <p:cNvPr id="556" name="Google Shape;556;p64"/>
            <p:cNvSpPr/>
            <p:nvPr/>
          </p:nvSpPr>
          <p:spPr>
            <a:xfrm>
              <a:off x="2157375" y="1178725"/>
              <a:ext cx="1365225" cy="1365250"/>
            </a:xfrm>
            <a:custGeom>
              <a:rect b="b" l="l" r="r" t="t"/>
              <a:pathLst>
                <a:path extrusionOk="0" fill="none" h="54610" w="54609">
                  <a:moveTo>
                    <a:pt x="54609" y="27436"/>
                  </a:moveTo>
                  <a:cubicBezTo>
                    <a:pt x="54609" y="42329"/>
                    <a:pt x="42328" y="54609"/>
                    <a:pt x="27174" y="54609"/>
                  </a:cubicBezTo>
                  <a:cubicBezTo>
                    <a:pt x="12281" y="54609"/>
                    <a:pt x="0" y="42329"/>
                    <a:pt x="0" y="27436"/>
                  </a:cubicBezTo>
                  <a:cubicBezTo>
                    <a:pt x="0" y="12281"/>
                    <a:pt x="12281" y="1"/>
                    <a:pt x="27174" y="1"/>
                  </a:cubicBezTo>
                  <a:cubicBezTo>
                    <a:pt x="42328" y="1"/>
                    <a:pt x="54609" y="12281"/>
                    <a:pt x="54609" y="27436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64"/>
            <p:cNvSpPr/>
            <p:nvPr/>
          </p:nvSpPr>
          <p:spPr>
            <a:xfrm>
              <a:off x="1667450" y="2772575"/>
              <a:ext cx="2338525" cy="1143150"/>
            </a:xfrm>
            <a:custGeom>
              <a:rect b="b" l="l" r="r" t="t"/>
              <a:pathLst>
                <a:path extrusionOk="0" fill="none" h="45726" w="93541">
                  <a:moveTo>
                    <a:pt x="1" y="45725"/>
                  </a:moveTo>
                  <a:cubicBezTo>
                    <a:pt x="785" y="20380"/>
                    <a:pt x="21426" y="0"/>
                    <a:pt x="46771" y="0"/>
                  </a:cubicBezTo>
                  <a:cubicBezTo>
                    <a:pt x="72115" y="0"/>
                    <a:pt x="93018" y="20380"/>
                    <a:pt x="93541" y="45725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64"/>
            <p:cNvSpPr/>
            <p:nvPr/>
          </p:nvSpPr>
          <p:spPr>
            <a:xfrm>
              <a:off x="4397875" y="1962600"/>
              <a:ext cx="1169275" cy="25"/>
            </a:xfrm>
            <a:custGeom>
              <a:rect b="b" l="l" r="r" t="t"/>
              <a:pathLst>
                <a:path extrusionOk="0" fill="none" h="1" w="46771">
                  <a:moveTo>
                    <a:pt x="1" y="0"/>
                  </a:moveTo>
                  <a:lnTo>
                    <a:pt x="46770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64"/>
            <p:cNvSpPr/>
            <p:nvPr/>
          </p:nvSpPr>
          <p:spPr>
            <a:xfrm>
              <a:off x="4397875" y="2739900"/>
              <a:ext cx="1561200" cy="25"/>
            </a:xfrm>
            <a:custGeom>
              <a:rect b="b" l="l" r="r" t="t"/>
              <a:pathLst>
                <a:path extrusionOk="0" fill="none" h="1" w="62448">
                  <a:moveTo>
                    <a:pt x="1" y="1"/>
                  </a:moveTo>
                  <a:lnTo>
                    <a:pt x="62447" y="1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64"/>
            <p:cNvSpPr/>
            <p:nvPr/>
          </p:nvSpPr>
          <p:spPr>
            <a:xfrm>
              <a:off x="890150" y="401425"/>
              <a:ext cx="5846250" cy="4677000"/>
            </a:xfrm>
            <a:custGeom>
              <a:rect b="b" l="l" r="r" t="t"/>
              <a:pathLst>
                <a:path extrusionOk="0" fill="none" h="187080" w="233850">
                  <a:moveTo>
                    <a:pt x="218172" y="0"/>
                  </a:moveTo>
                  <a:lnTo>
                    <a:pt x="15677" y="0"/>
                  </a:lnTo>
                  <a:cubicBezTo>
                    <a:pt x="7055" y="0"/>
                    <a:pt x="0" y="6793"/>
                    <a:pt x="0" y="15677"/>
                  </a:cubicBezTo>
                  <a:lnTo>
                    <a:pt x="0" y="171403"/>
                  </a:lnTo>
                  <a:cubicBezTo>
                    <a:pt x="0" y="180025"/>
                    <a:pt x="7055" y="187080"/>
                    <a:pt x="15677" y="187080"/>
                  </a:cubicBezTo>
                  <a:lnTo>
                    <a:pt x="46770" y="187080"/>
                  </a:lnTo>
                  <a:cubicBezTo>
                    <a:pt x="46770" y="166177"/>
                    <a:pt x="77863" y="166177"/>
                    <a:pt x="77863" y="187080"/>
                  </a:cubicBezTo>
                  <a:lnTo>
                    <a:pt x="155987" y="187080"/>
                  </a:lnTo>
                  <a:cubicBezTo>
                    <a:pt x="155987" y="166177"/>
                    <a:pt x="187079" y="166177"/>
                    <a:pt x="187079" y="187080"/>
                  </a:cubicBezTo>
                  <a:lnTo>
                    <a:pt x="218172" y="187080"/>
                  </a:lnTo>
                  <a:cubicBezTo>
                    <a:pt x="226795" y="187080"/>
                    <a:pt x="233849" y="180025"/>
                    <a:pt x="233849" y="171403"/>
                  </a:cubicBezTo>
                  <a:lnTo>
                    <a:pt x="233849" y="15677"/>
                  </a:lnTo>
                  <a:cubicBezTo>
                    <a:pt x="233849" y="7055"/>
                    <a:pt x="226795" y="0"/>
                    <a:pt x="218172" y="0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1" name="Google Shape;561;p64"/>
          <p:cNvSpPr txBox="1"/>
          <p:nvPr/>
        </p:nvSpPr>
        <p:spPr>
          <a:xfrm>
            <a:off x="2903800" y="1922275"/>
            <a:ext cx="3376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che Sans Light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Where can I find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relevant and trustworthy information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?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che Sans Light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I have my visit with a Neurologist in 6 months;  how do I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remember all symptoms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I will have by this time?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che Sans Light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Are my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symptoms connected to Multiple Sclerosis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? 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che Sans Light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I do not speak English;  how can I find more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information in my language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?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p64"/>
          <p:cNvSpPr txBox="1"/>
          <p:nvPr/>
        </p:nvSpPr>
        <p:spPr>
          <a:xfrm>
            <a:off x="1232975" y="3227904"/>
            <a:ext cx="20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Healthcare Professionals</a:t>
            </a:r>
            <a:endParaRPr/>
          </a:p>
        </p:txBody>
      </p:sp>
      <p:sp>
        <p:nvSpPr>
          <p:cNvPr id="563" name="Google Shape;563;p64"/>
          <p:cNvSpPr/>
          <p:nvPr/>
        </p:nvSpPr>
        <p:spPr>
          <a:xfrm>
            <a:off x="798163" y="3206650"/>
            <a:ext cx="434700" cy="4347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64"/>
          <p:cNvSpPr txBox="1"/>
          <p:nvPr/>
        </p:nvSpPr>
        <p:spPr>
          <a:xfrm>
            <a:off x="798225" y="3702575"/>
            <a:ext cx="3310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rgbClr val="FF8782"/>
              </a:buClr>
              <a:buSzPts val="900"/>
              <a:buFont typeface="Roboto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My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interaction 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with patients is relatively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short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; some important topics might be missed.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rgbClr val="FF8782"/>
              </a:buClr>
              <a:buSzPts val="900"/>
              <a:buFont typeface="Roboto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The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virtual assistant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can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help patients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to share more information about the symptoms they are 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experiencing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.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rgbClr val="FF8782"/>
              </a:buClr>
              <a:buSzPts val="900"/>
              <a:buFont typeface="Roche Sans Light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I have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limited number of resources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dedicated to interactions with patients 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grpSp>
        <p:nvGrpSpPr>
          <p:cNvPr id="565" name="Google Shape;565;p64"/>
          <p:cNvGrpSpPr/>
          <p:nvPr/>
        </p:nvGrpSpPr>
        <p:grpSpPr>
          <a:xfrm>
            <a:off x="870817" y="3267744"/>
            <a:ext cx="289616" cy="289616"/>
            <a:chOff x="1353000" y="400500"/>
            <a:chExt cx="4802925" cy="4802925"/>
          </a:xfrm>
        </p:grpSpPr>
        <p:sp>
          <p:nvSpPr>
            <p:cNvPr id="566" name="Google Shape;566;p64"/>
            <p:cNvSpPr/>
            <p:nvPr/>
          </p:nvSpPr>
          <p:spPr>
            <a:xfrm>
              <a:off x="4873975" y="3280525"/>
              <a:ext cx="1281950" cy="1922900"/>
            </a:xfrm>
            <a:custGeom>
              <a:rect b="b" l="l" r="r" t="t"/>
              <a:pathLst>
                <a:path extrusionOk="0" fill="none" h="76916" w="51278">
                  <a:moveTo>
                    <a:pt x="1" y="0"/>
                  </a:moveTo>
                  <a:cubicBezTo>
                    <a:pt x="31108" y="12990"/>
                    <a:pt x="51277" y="43414"/>
                    <a:pt x="51277" y="76915"/>
                  </a:cubicBez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64"/>
            <p:cNvSpPr/>
            <p:nvPr/>
          </p:nvSpPr>
          <p:spPr>
            <a:xfrm>
              <a:off x="1993950" y="3707825"/>
              <a:ext cx="640975" cy="1495600"/>
            </a:xfrm>
            <a:custGeom>
              <a:rect b="b" l="l" r="r" t="t"/>
              <a:pathLst>
                <a:path extrusionOk="0" fill="none" h="59824" w="25639">
                  <a:moveTo>
                    <a:pt x="0" y="59823"/>
                  </a:moveTo>
                  <a:cubicBezTo>
                    <a:pt x="0" y="37261"/>
                    <a:pt x="9230" y="15725"/>
                    <a:pt x="25639" y="0"/>
                  </a:cubicBez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64"/>
            <p:cNvSpPr/>
            <p:nvPr/>
          </p:nvSpPr>
          <p:spPr>
            <a:xfrm>
              <a:off x="3275850" y="2964325"/>
              <a:ext cx="1598150" cy="1281925"/>
            </a:xfrm>
            <a:custGeom>
              <a:rect b="b" l="l" r="r" t="t"/>
              <a:pathLst>
                <a:path extrusionOk="0" fill="none" h="51277" w="63926">
                  <a:moveTo>
                    <a:pt x="63926" y="0"/>
                  </a:moveTo>
                  <a:lnTo>
                    <a:pt x="63926" y="19143"/>
                  </a:lnTo>
                  <a:cubicBezTo>
                    <a:pt x="63926" y="36919"/>
                    <a:pt x="49568" y="51277"/>
                    <a:pt x="32134" y="51277"/>
                  </a:cubicBezTo>
                  <a:cubicBezTo>
                    <a:pt x="14358" y="51277"/>
                    <a:pt x="1" y="36919"/>
                    <a:pt x="1" y="19143"/>
                  </a:cubicBez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64"/>
            <p:cNvSpPr/>
            <p:nvPr/>
          </p:nvSpPr>
          <p:spPr>
            <a:xfrm>
              <a:off x="1353000" y="1896050"/>
              <a:ext cx="854625" cy="854625"/>
            </a:xfrm>
            <a:custGeom>
              <a:rect b="b" l="l" r="r" t="t"/>
              <a:pathLst>
                <a:path extrusionOk="0" fill="none" h="34185" w="34185">
                  <a:moveTo>
                    <a:pt x="34184" y="17093"/>
                  </a:moveTo>
                  <a:cubicBezTo>
                    <a:pt x="34184" y="26323"/>
                    <a:pt x="26322" y="34185"/>
                    <a:pt x="17092" y="34185"/>
                  </a:cubicBezTo>
                  <a:cubicBezTo>
                    <a:pt x="7521" y="34185"/>
                    <a:pt x="0" y="26323"/>
                    <a:pt x="0" y="17093"/>
                  </a:cubicBezTo>
                  <a:cubicBezTo>
                    <a:pt x="0" y="7521"/>
                    <a:pt x="7521" y="1"/>
                    <a:pt x="17092" y="1"/>
                  </a:cubicBezTo>
                  <a:cubicBezTo>
                    <a:pt x="26322" y="1"/>
                    <a:pt x="34184" y="7521"/>
                    <a:pt x="34184" y="17093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64"/>
            <p:cNvSpPr/>
            <p:nvPr/>
          </p:nvSpPr>
          <p:spPr>
            <a:xfrm>
              <a:off x="2207600" y="2357550"/>
              <a:ext cx="1871625" cy="2845875"/>
            </a:xfrm>
            <a:custGeom>
              <a:rect b="b" l="l" r="r" t="t"/>
              <a:pathLst>
                <a:path extrusionOk="0" fill="none" h="113835" w="74865">
                  <a:moveTo>
                    <a:pt x="0" y="0"/>
                  </a:moveTo>
                  <a:cubicBezTo>
                    <a:pt x="9914" y="3760"/>
                    <a:pt x="17093" y="13332"/>
                    <a:pt x="17093" y="24271"/>
                  </a:cubicBezTo>
                  <a:lnTo>
                    <a:pt x="17093" y="94691"/>
                  </a:lnTo>
                  <a:cubicBezTo>
                    <a:pt x="16751" y="105288"/>
                    <a:pt x="25639" y="113834"/>
                    <a:pt x="36236" y="113834"/>
                  </a:cubicBezTo>
                  <a:lnTo>
                    <a:pt x="55379" y="113834"/>
                  </a:lnTo>
                  <a:cubicBezTo>
                    <a:pt x="65976" y="113834"/>
                    <a:pt x="74864" y="105288"/>
                    <a:pt x="74864" y="94691"/>
                  </a:cubicBezTo>
                  <a:lnTo>
                    <a:pt x="74864" y="75548"/>
                  </a:ln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64"/>
            <p:cNvSpPr/>
            <p:nvPr/>
          </p:nvSpPr>
          <p:spPr>
            <a:xfrm>
              <a:off x="2951100" y="400500"/>
              <a:ext cx="2247650" cy="2239075"/>
            </a:xfrm>
            <a:custGeom>
              <a:rect b="b" l="l" r="r" t="t"/>
              <a:pathLst>
                <a:path extrusionOk="0" fill="none" h="89563" w="89906">
                  <a:moveTo>
                    <a:pt x="89906" y="44782"/>
                  </a:moveTo>
                  <a:cubicBezTo>
                    <a:pt x="89906" y="69394"/>
                    <a:pt x="69737" y="89563"/>
                    <a:pt x="45124" y="89563"/>
                  </a:cubicBezTo>
                  <a:cubicBezTo>
                    <a:pt x="20170" y="89563"/>
                    <a:pt x="1" y="69394"/>
                    <a:pt x="1" y="44782"/>
                  </a:cubicBezTo>
                  <a:cubicBezTo>
                    <a:pt x="1" y="20169"/>
                    <a:pt x="20170" y="0"/>
                    <a:pt x="45124" y="0"/>
                  </a:cubicBezTo>
                  <a:cubicBezTo>
                    <a:pt x="69737" y="0"/>
                    <a:pt x="89906" y="20169"/>
                    <a:pt x="89906" y="44782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64"/>
            <p:cNvSpPr/>
            <p:nvPr/>
          </p:nvSpPr>
          <p:spPr>
            <a:xfrm>
              <a:off x="3113475" y="947450"/>
              <a:ext cx="2076725" cy="572600"/>
            </a:xfrm>
            <a:custGeom>
              <a:rect b="b" l="l" r="r" t="t"/>
              <a:pathLst>
                <a:path extrusionOk="0" fill="none" h="22904" w="83069">
                  <a:moveTo>
                    <a:pt x="1" y="0"/>
                  </a:moveTo>
                  <a:cubicBezTo>
                    <a:pt x="14016" y="14699"/>
                    <a:pt x="33160" y="22904"/>
                    <a:pt x="53328" y="22904"/>
                  </a:cubicBezTo>
                  <a:cubicBezTo>
                    <a:pt x="63584" y="22904"/>
                    <a:pt x="73497" y="20852"/>
                    <a:pt x="83069" y="16750"/>
                  </a:cubicBezTo>
                </a:path>
              </a:pathLst>
            </a:custGeom>
            <a:noFill/>
            <a:ln cap="rnd" cmpd="sng" w="19050">
              <a:solidFill>
                <a:srgbClr val="FF878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3" name="Google Shape;573;p64"/>
          <p:cNvSpPr txBox="1"/>
          <p:nvPr/>
        </p:nvSpPr>
        <p:spPr>
          <a:xfrm>
            <a:off x="5925050" y="3227904"/>
            <a:ext cx="20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Social Workers</a:t>
            </a:r>
            <a:endParaRPr/>
          </a:p>
        </p:txBody>
      </p:sp>
      <p:sp>
        <p:nvSpPr>
          <p:cNvPr id="574" name="Google Shape;574;p64"/>
          <p:cNvSpPr/>
          <p:nvPr/>
        </p:nvSpPr>
        <p:spPr>
          <a:xfrm>
            <a:off x="5490238" y="3206650"/>
            <a:ext cx="434700" cy="4347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64"/>
          <p:cNvSpPr txBox="1"/>
          <p:nvPr/>
        </p:nvSpPr>
        <p:spPr>
          <a:xfrm>
            <a:off x="5490300" y="3702575"/>
            <a:ext cx="3310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We have a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limited number of workers supporting patients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in answering 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questions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.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Roche Sans Light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We are </a:t>
            </a:r>
            <a:r>
              <a:rPr i="1" lang="en" sz="900">
                <a:latin typeface="Roche Sans Light"/>
                <a:ea typeface="Roche Sans Light"/>
                <a:cs typeface="Roche Sans Light"/>
                <a:sym typeface="Roche Sans Light"/>
              </a:rPr>
              <a:t>not able to answer medical questions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that patients are asking.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14859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</a:pP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We are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not specialize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in the disease area; we do </a:t>
            </a:r>
            <a:r>
              <a:rPr b="1" lang="en" sz="900">
                <a:latin typeface="Roche Sans"/>
                <a:ea typeface="Roche Sans"/>
                <a:cs typeface="Roche Sans"/>
                <a:sym typeface="Roche Sans"/>
              </a:rPr>
              <a:t>provide general support</a:t>
            </a:r>
            <a:r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 for patients</a:t>
            </a:r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cxnSp>
        <p:nvCxnSpPr>
          <p:cNvPr id="576" name="Google Shape;576;p64"/>
          <p:cNvCxnSpPr>
            <a:stCxn id="561" idx="1"/>
            <a:endCxn id="562" idx="0"/>
          </p:cNvCxnSpPr>
          <p:nvPr/>
        </p:nvCxnSpPr>
        <p:spPr>
          <a:xfrm flipH="1">
            <a:off x="2270800" y="2430175"/>
            <a:ext cx="633000" cy="7977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77" name="Google Shape;577;p64"/>
          <p:cNvCxnSpPr>
            <a:stCxn id="561" idx="3"/>
            <a:endCxn id="573" idx="0"/>
          </p:cNvCxnSpPr>
          <p:nvPr/>
        </p:nvCxnSpPr>
        <p:spPr>
          <a:xfrm>
            <a:off x="6280300" y="2430175"/>
            <a:ext cx="682500" cy="7977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grpSp>
        <p:nvGrpSpPr>
          <p:cNvPr id="578" name="Google Shape;578;p64"/>
          <p:cNvGrpSpPr/>
          <p:nvPr/>
        </p:nvGrpSpPr>
        <p:grpSpPr>
          <a:xfrm>
            <a:off x="5557661" y="3267750"/>
            <a:ext cx="299495" cy="312239"/>
            <a:chOff x="1333500" y="190500"/>
            <a:chExt cx="4476750" cy="4667250"/>
          </a:xfrm>
        </p:grpSpPr>
        <p:sp>
          <p:nvSpPr>
            <p:cNvPr id="579" name="Google Shape;579;p64"/>
            <p:cNvSpPr/>
            <p:nvPr/>
          </p:nvSpPr>
          <p:spPr>
            <a:xfrm>
              <a:off x="2984500" y="190500"/>
              <a:ext cx="1381125" cy="1381125"/>
            </a:xfrm>
            <a:custGeom>
              <a:rect b="b" l="l" r="r" t="t"/>
              <a:pathLst>
                <a:path extrusionOk="0" fill="none" h="55245" w="55245">
                  <a:moveTo>
                    <a:pt x="23495" y="55245"/>
                  </a:moveTo>
                  <a:cubicBezTo>
                    <a:pt x="44450" y="55245"/>
                    <a:pt x="55245" y="29845"/>
                    <a:pt x="40640" y="14605"/>
                  </a:cubicBezTo>
                  <a:cubicBezTo>
                    <a:pt x="25400" y="0"/>
                    <a:pt x="0" y="10160"/>
                    <a:pt x="0" y="31750"/>
                  </a:cubicBezTo>
                  <a:cubicBezTo>
                    <a:pt x="0" y="45085"/>
                    <a:pt x="10160" y="55245"/>
                    <a:pt x="23495" y="55245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64"/>
            <p:cNvSpPr/>
            <p:nvPr/>
          </p:nvSpPr>
          <p:spPr>
            <a:xfrm>
              <a:off x="2825750" y="1635125"/>
              <a:ext cx="1492250" cy="2619375"/>
            </a:xfrm>
            <a:custGeom>
              <a:rect b="b" l="l" r="r" t="t"/>
              <a:pathLst>
                <a:path extrusionOk="0" fill="none" h="104775" w="59690">
                  <a:moveTo>
                    <a:pt x="59690" y="57150"/>
                  </a:moveTo>
                  <a:lnTo>
                    <a:pt x="59690" y="39370"/>
                  </a:lnTo>
                  <a:cubicBezTo>
                    <a:pt x="59690" y="0"/>
                    <a:pt x="0" y="0"/>
                    <a:pt x="0" y="39370"/>
                  </a:cubicBezTo>
                  <a:lnTo>
                    <a:pt x="0" y="57150"/>
                  </a:lnTo>
                  <a:lnTo>
                    <a:pt x="12065" y="57150"/>
                  </a:lnTo>
                  <a:lnTo>
                    <a:pt x="17780" y="104775"/>
                  </a:lnTo>
                  <a:lnTo>
                    <a:pt x="41910" y="104775"/>
                  </a:lnTo>
                  <a:lnTo>
                    <a:pt x="47625" y="57150"/>
                  </a:lnTo>
                  <a:close/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64"/>
            <p:cNvSpPr/>
            <p:nvPr/>
          </p:nvSpPr>
          <p:spPr>
            <a:xfrm>
              <a:off x="1635125" y="825500"/>
              <a:ext cx="1047750" cy="1047750"/>
            </a:xfrm>
            <a:custGeom>
              <a:rect b="b" l="l" r="r" t="t"/>
              <a:pathLst>
                <a:path extrusionOk="0" fill="none" h="41910" w="41910">
                  <a:moveTo>
                    <a:pt x="17780" y="41910"/>
                  </a:moveTo>
                  <a:cubicBezTo>
                    <a:pt x="33655" y="41910"/>
                    <a:pt x="41910" y="22860"/>
                    <a:pt x="30480" y="11430"/>
                  </a:cubicBezTo>
                  <a:cubicBezTo>
                    <a:pt x="19050" y="0"/>
                    <a:pt x="0" y="8255"/>
                    <a:pt x="0" y="24130"/>
                  </a:cubicBezTo>
                  <a:cubicBezTo>
                    <a:pt x="0" y="34290"/>
                    <a:pt x="8255" y="41910"/>
                    <a:pt x="17780" y="41910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64"/>
            <p:cNvSpPr/>
            <p:nvPr/>
          </p:nvSpPr>
          <p:spPr>
            <a:xfrm>
              <a:off x="1333500" y="2063750"/>
              <a:ext cx="1127125" cy="1889125"/>
            </a:xfrm>
            <a:custGeom>
              <a:rect b="b" l="l" r="r" t="t"/>
              <a:pathLst>
                <a:path extrusionOk="0" fill="none" h="75565" w="45085">
                  <a:moveTo>
                    <a:pt x="39370" y="6350"/>
                  </a:moveTo>
                  <a:cubicBezTo>
                    <a:pt x="20320" y="0"/>
                    <a:pt x="635" y="13970"/>
                    <a:pt x="0" y="34290"/>
                  </a:cubicBezTo>
                  <a:lnTo>
                    <a:pt x="0" y="40005"/>
                  </a:lnTo>
                  <a:lnTo>
                    <a:pt x="12065" y="40005"/>
                  </a:lnTo>
                  <a:lnTo>
                    <a:pt x="18415" y="75565"/>
                  </a:lnTo>
                  <a:lnTo>
                    <a:pt x="41910" y="75565"/>
                  </a:lnTo>
                  <a:lnTo>
                    <a:pt x="45085" y="57785"/>
                  </a:lnTo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64"/>
            <p:cNvSpPr/>
            <p:nvPr/>
          </p:nvSpPr>
          <p:spPr>
            <a:xfrm>
              <a:off x="4619625" y="825500"/>
              <a:ext cx="1031875" cy="1047750"/>
            </a:xfrm>
            <a:custGeom>
              <a:rect b="b" l="l" r="r" t="t"/>
              <a:pathLst>
                <a:path extrusionOk="0" fill="none" h="41910" w="41275">
                  <a:moveTo>
                    <a:pt x="17780" y="41910"/>
                  </a:moveTo>
                  <a:cubicBezTo>
                    <a:pt x="33655" y="41910"/>
                    <a:pt x="41275" y="22860"/>
                    <a:pt x="30480" y="11430"/>
                  </a:cubicBezTo>
                  <a:cubicBezTo>
                    <a:pt x="19050" y="0"/>
                    <a:pt x="0" y="8255"/>
                    <a:pt x="0" y="24130"/>
                  </a:cubicBezTo>
                  <a:cubicBezTo>
                    <a:pt x="0" y="34290"/>
                    <a:pt x="7620" y="41910"/>
                    <a:pt x="17780" y="41910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64"/>
            <p:cNvSpPr/>
            <p:nvPr/>
          </p:nvSpPr>
          <p:spPr>
            <a:xfrm>
              <a:off x="4683125" y="2063750"/>
              <a:ext cx="1127125" cy="1889125"/>
            </a:xfrm>
            <a:custGeom>
              <a:rect b="b" l="l" r="r" t="t"/>
              <a:pathLst>
                <a:path extrusionOk="0" fill="none" h="75565" w="45085">
                  <a:moveTo>
                    <a:pt x="5715" y="6350"/>
                  </a:moveTo>
                  <a:cubicBezTo>
                    <a:pt x="24765" y="0"/>
                    <a:pt x="45085" y="13970"/>
                    <a:pt x="45085" y="34290"/>
                  </a:cubicBezTo>
                  <a:lnTo>
                    <a:pt x="45085" y="40640"/>
                  </a:lnTo>
                  <a:lnTo>
                    <a:pt x="33020" y="40640"/>
                  </a:lnTo>
                  <a:lnTo>
                    <a:pt x="27305" y="75565"/>
                  </a:lnTo>
                  <a:lnTo>
                    <a:pt x="3175" y="75565"/>
                  </a:lnTo>
                  <a:lnTo>
                    <a:pt x="0" y="57785"/>
                  </a:lnTo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64"/>
            <p:cNvSpPr/>
            <p:nvPr/>
          </p:nvSpPr>
          <p:spPr>
            <a:xfrm>
              <a:off x="1333500" y="4413250"/>
              <a:ext cx="4476750" cy="444500"/>
            </a:xfrm>
            <a:custGeom>
              <a:rect b="b" l="l" r="r" t="t"/>
              <a:pathLst>
                <a:path extrusionOk="0" fill="none" h="17780" w="179070">
                  <a:moveTo>
                    <a:pt x="179070" y="0"/>
                  </a:moveTo>
                  <a:cubicBezTo>
                    <a:pt x="179070" y="9525"/>
                    <a:pt x="139065" y="17780"/>
                    <a:pt x="89535" y="17780"/>
                  </a:cubicBezTo>
                  <a:cubicBezTo>
                    <a:pt x="40005" y="17780"/>
                    <a:pt x="0" y="9525"/>
                    <a:pt x="0" y="0"/>
                  </a:cubicBezTo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6" name="Google Shape;586;p64"/>
          <p:cNvSpPr txBox="1"/>
          <p:nvPr/>
        </p:nvSpPr>
        <p:spPr>
          <a:xfrm>
            <a:off x="571450" y="4914900"/>
            <a:ext cx="8229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44F4F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Individual patient and HCP perception, which do not reflect Roche's vision. It is personal and might not reflect the whole HCP’s and MS patient population.</a:t>
            </a:r>
            <a:endParaRPr baseline="30000" sz="800">
              <a:solidFill>
                <a:srgbClr val="544F4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pic>
        <p:nvPicPr>
          <p:cNvPr id="587" name="Google Shape;58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5"/>
          <p:cNvSpPr/>
          <p:nvPr/>
        </p:nvSpPr>
        <p:spPr>
          <a:xfrm>
            <a:off x="0" y="1266500"/>
            <a:ext cx="9144000" cy="3862800"/>
          </a:xfrm>
          <a:prstGeom prst="rect">
            <a:avLst/>
          </a:prstGeom>
          <a:gradFill>
            <a:gsLst>
              <a:gs pos="0">
                <a:srgbClr val="FFF7F5"/>
              </a:gs>
              <a:gs pos="100000">
                <a:schemeClr val="accent5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3" name="Google Shape;593;p65"/>
          <p:cNvGrpSpPr/>
          <p:nvPr/>
        </p:nvGrpSpPr>
        <p:grpSpPr>
          <a:xfrm>
            <a:off x="3197075" y="1972640"/>
            <a:ext cx="2906242" cy="2232916"/>
            <a:chOff x="400675" y="238125"/>
            <a:chExt cx="6788700" cy="5215875"/>
          </a:xfrm>
        </p:grpSpPr>
        <p:sp>
          <p:nvSpPr>
            <p:cNvPr id="594" name="Google Shape;594;p65"/>
            <p:cNvSpPr/>
            <p:nvPr/>
          </p:nvSpPr>
          <p:spPr>
            <a:xfrm>
              <a:off x="400675" y="238125"/>
              <a:ext cx="5270425" cy="4840925"/>
            </a:xfrm>
            <a:custGeom>
              <a:rect b="b" l="l" r="r" t="t"/>
              <a:pathLst>
                <a:path extrusionOk="0" h="193637" w="210817">
                  <a:moveTo>
                    <a:pt x="113999" y="0"/>
                  </a:moveTo>
                  <a:cubicBezTo>
                    <a:pt x="60520" y="0"/>
                    <a:pt x="17181" y="43339"/>
                    <a:pt x="17181" y="96818"/>
                  </a:cubicBezTo>
                  <a:cubicBezTo>
                    <a:pt x="17181" y="122343"/>
                    <a:pt x="27039" y="145544"/>
                    <a:pt x="43163" y="162831"/>
                  </a:cubicBezTo>
                  <a:lnTo>
                    <a:pt x="88685" y="162831"/>
                  </a:lnTo>
                  <a:cubicBezTo>
                    <a:pt x="62140" y="152656"/>
                    <a:pt x="43304" y="126920"/>
                    <a:pt x="43304" y="96818"/>
                  </a:cubicBezTo>
                  <a:cubicBezTo>
                    <a:pt x="43304" y="57774"/>
                    <a:pt x="74955" y="26123"/>
                    <a:pt x="113999" y="26123"/>
                  </a:cubicBezTo>
                  <a:cubicBezTo>
                    <a:pt x="153008" y="26123"/>
                    <a:pt x="184658" y="57774"/>
                    <a:pt x="184658" y="96818"/>
                  </a:cubicBezTo>
                  <a:cubicBezTo>
                    <a:pt x="184658" y="133785"/>
                    <a:pt x="156282" y="164098"/>
                    <a:pt x="120125" y="167232"/>
                  </a:cubicBezTo>
                  <a:lnTo>
                    <a:pt x="0" y="167232"/>
                  </a:lnTo>
                  <a:lnTo>
                    <a:pt x="0" y="193637"/>
                  </a:lnTo>
                  <a:lnTo>
                    <a:pt x="114421" y="193637"/>
                  </a:lnTo>
                  <a:cubicBezTo>
                    <a:pt x="167689" y="193390"/>
                    <a:pt x="210817" y="150156"/>
                    <a:pt x="210817" y="96818"/>
                  </a:cubicBezTo>
                  <a:cubicBezTo>
                    <a:pt x="210817" y="43339"/>
                    <a:pt x="167442" y="0"/>
                    <a:pt x="11399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0C8FC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65"/>
            <p:cNvSpPr/>
            <p:nvPr/>
          </p:nvSpPr>
          <p:spPr>
            <a:xfrm>
              <a:off x="3990850" y="4043950"/>
              <a:ext cx="3198525" cy="1410050"/>
            </a:xfrm>
            <a:custGeom>
              <a:rect b="b" l="l" r="r" t="t"/>
              <a:pathLst>
                <a:path extrusionOk="0" h="56402" w="127941">
                  <a:moveTo>
                    <a:pt x="67210" y="1"/>
                  </a:moveTo>
                  <a:lnTo>
                    <a:pt x="67210" y="14999"/>
                  </a:lnTo>
                  <a:lnTo>
                    <a:pt x="43093" y="14999"/>
                  </a:lnTo>
                  <a:cubicBezTo>
                    <a:pt x="31334" y="27145"/>
                    <a:pt x="16548" y="36334"/>
                    <a:pt x="0" y="41404"/>
                  </a:cubicBezTo>
                  <a:lnTo>
                    <a:pt x="67210" y="41404"/>
                  </a:lnTo>
                  <a:lnTo>
                    <a:pt x="67210" y="56402"/>
                  </a:lnTo>
                  <a:lnTo>
                    <a:pt x="127941" y="28201"/>
                  </a:lnTo>
                  <a:lnTo>
                    <a:pt x="67210" y="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0C8FC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6" name="Google Shape;596;p65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 when needed, answering relevant questions, multimodal</a:t>
            </a:r>
            <a:endParaRPr/>
          </a:p>
        </p:txBody>
      </p:sp>
      <p:sp>
        <p:nvSpPr>
          <p:cNvPr id="597" name="Google Shape;597;p65"/>
          <p:cNvSpPr txBox="1"/>
          <p:nvPr/>
        </p:nvSpPr>
        <p:spPr>
          <a:xfrm>
            <a:off x="6020523" y="1942074"/>
            <a:ext cx="2940900" cy="20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5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rPr lang="en" sz="1050">
                <a:latin typeface="Roche Sans Light"/>
                <a:ea typeface="Roche Sans Light"/>
                <a:cs typeface="Roche Sans Light"/>
                <a:sym typeface="Roche Sans Light"/>
              </a:rPr>
              <a:t>Web App compatible with every device (computer, tablet, smartphone)</a:t>
            </a:r>
            <a:endParaRPr b="1" sz="1050">
              <a:latin typeface="Roche Sans"/>
              <a:ea typeface="Roche Sans"/>
              <a:cs typeface="Roche Sans"/>
              <a:sym typeface="Roche Sans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rPr lang="en" sz="1050">
                <a:latin typeface="Roche Sans Light"/>
                <a:ea typeface="Roche Sans Light"/>
                <a:cs typeface="Roche Sans Light"/>
                <a:sym typeface="Roche Sans Light"/>
              </a:rPr>
              <a:t>Bridge between doctor and patients</a:t>
            </a:r>
            <a:endParaRPr sz="105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rPr lang="en" sz="1050">
                <a:latin typeface="Roche Sans Light"/>
                <a:ea typeface="Roche Sans Light"/>
                <a:cs typeface="Roche Sans Light"/>
                <a:sym typeface="Roche Sans Light"/>
              </a:rPr>
              <a:t>Non intrusive, available on demand</a:t>
            </a:r>
            <a:endParaRPr sz="1050"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Font typeface="Roche Sans Light"/>
              <a:buChar char="●"/>
            </a:pPr>
            <a:r>
              <a:rPr lang="en" sz="1050">
                <a:latin typeface="Roche Sans Light"/>
                <a:ea typeface="Roche Sans Light"/>
                <a:cs typeface="Roche Sans Light"/>
                <a:sym typeface="Roche Sans Light"/>
              </a:rPr>
              <a:t>“Digital companion”, complementary and trustworthy source of information</a:t>
            </a:r>
            <a:endParaRPr sz="105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98" name="Google Shape;598;p65"/>
          <p:cNvSpPr txBox="1"/>
          <p:nvPr/>
        </p:nvSpPr>
        <p:spPr>
          <a:xfrm>
            <a:off x="586425" y="2508500"/>
            <a:ext cx="21417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Content selected </a:t>
            </a:r>
            <a:b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</a:br>
            <a:r>
              <a:rPr lang="en" sz="1200">
                <a:latin typeface="Roche Sans Medium"/>
                <a:ea typeface="Roche Sans Medium"/>
                <a:cs typeface="Roche Sans Medium"/>
                <a:sym typeface="Roche Sans Medium"/>
              </a:rPr>
              <a:t>with collaboration </a:t>
            </a: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with Doctors, MS Nurses, Physiotherapist, Patient experts</a:t>
            </a:r>
            <a:endParaRPr sz="12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599" name="Google Shape;599;p65"/>
          <p:cNvSpPr txBox="1"/>
          <p:nvPr/>
        </p:nvSpPr>
        <p:spPr>
          <a:xfrm>
            <a:off x="3477125" y="4204975"/>
            <a:ext cx="18822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 </a:t>
            </a:r>
            <a:r>
              <a:rPr lang="en" sz="1200">
                <a:latin typeface="Roche Sans Medium"/>
                <a:ea typeface="Roche Sans Medium"/>
                <a:cs typeface="Roche Sans Medium"/>
                <a:sym typeface="Roche Sans Medium"/>
              </a:rPr>
              <a:t>Collaboration </a:t>
            </a: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and validation with customers</a:t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600" name="Google Shape;600;p65"/>
          <p:cNvSpPr txBox="1"/>
          <p:nvPr/>
        </p:nvSpPr>
        <p:spPr>
          <a:xfrm>
            <a:off x="3408375" y="1236813"/>
            <a:ext cx="20148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latin typeface="Roche Sans Medium"/>
                <a:ea typeface="Roche Sans Medium"/>
                <a:cs typeface="Roche Sans Medium"/>
                <a:sym typeface="Roche Sans Medium"/>
              </a:rPr>
              <a:t>Iterative content</a:t>
            </a:r>
            <a:r>
              <a:rPr lang="en" sz="1200">
                <a:latin typeface="Roche Sans Light"/>
                <a:ea typeface="Roche Sans Light"/>
                <a:cs typeface="Roche Sans Light"/>
                <a:sym typeface="Roche Sans Light"/>
              </a:rPr>
              <a:t> and language versions creation</a:t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601" name="Google Shape;601;p65"/>
          <p:cNvSpPr/>
          <p:nvPr/>
        </p:nvSpPr>
        <p:spPr>
          <a:xfrm>
            <a:off x="4341270" y="2048625"/>
            <a:ext cx="153900" cy="153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65"/>
          <p:cNvSpPr/>
          <p:nvPr/>
        </p:nvSpPr>
        <p:spPr>
          <a:xfrm>
            <a:off x="4341267" y="3824734"/>
            <a:ext cx="153900" cy="153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65"/>
          <p:cNvSpPr/>
          <p:nvPr/>
        </p:nvSpPr>
        <p:spPr>
          <a:xfrm>
            <a:off x="5233526" y="2937217"/>
            <a:ext cx="153900" cy="153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65"/>
          <p:cNvSpPr/>
          <p:nvPr/>
        </p:nvSpPr>
        <p:spPr>
          <a:xfrm rot="5400000">
            <a:off x="3449015" y="2937217"/>
            <a:ext cx="153900" cy="153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65"/>
          <p:cNvSpPr/>
          <p:nvPr/>
        </p:nvSpPr>
        <p:spPr>
          <a:xfrm>
            <a:off x="3777625" y="2373650"/>
            <a:ext cx="1276200" cy="1276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6" name="Google Shape;606;p65"/>
          <p:cNvCxnSpPr>
            <a:stCxn id="604" idx="4"/>
          </p:cNvCxnSpPr>
          <p:nvPr/>
        </p:nvCxnSpPr>
        <p:spPr>
          <a:xfrm flipH="1">
            <a:off x="2723015" y="3014167"/>
            <a:ext cx="726000" cy="2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607" name="Google Shape;607;p65"/>
          <p:cNvCxnSpPr>
            <a:stCxn id="601" idx="0"/>
            <a:endCxn id="600" idx="2"/>
          </p:cNvCxnSpPr>
          <p:nvPr/>
        </p:nvCxnSpPr>
        <p:spPr>
          <a:xfrm rot="10800000">
            <a:off x="4415820" y="1818525"/>
            <a:ext cx="2400" cy="23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608" name="Google Shape;608;p65"/>
          <p:cNvCxnSpPr/>
          <p:nvPr/>
        </p:nvCxnSpPr>
        <p:spPr>
          <a:xfrm>
            <a:off x="5387426" y="3014167"/>
            <a:ext cx="71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609" name="Google Shape;609;p65"/>
          <p:cNvCxnSpPr>
            <a:stCxn id="602" idx="4"/>
            <a:endCxn id="599" idx="0"/>
          </p:cNvCxnSpPr>
          <p:nvPr/>
        </p:nvCxnSpPr>
        <p:spPr>
          <a:xfrm>
            <a:off x="4418217" y="3978634"/>
            <a:ext cx="0" cy="226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oval"/>
          </a:ln>
        </p:spPr>
      </p:cxnSp>
      <p:pic>
        <p:nvPicPr>
          <p:cNvPr id="610" name="Google Shape;61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027" y="1612623"/>
            <a:ext cx="772649" cy="77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825" y="1896231"/>
            <a:ext cx="1926277" cy="44207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5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eMerSon - Conversational Multimodal Agent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7F5"/>
            </a:gs>
            <a:gs pos="100000">
              <a:schemeClr val="accent5"/>
            </a:gs>
          </a:gsLst>
          <a:lin ang="2698631" scaled="0"/>
        </a:gra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6"/>
          <p:cNvSpPr/>
          <p:nvPr/>
        </p:nvSpPr>
        <p:spPr>
          <a:xfrm>
            <a:off x="4770362" y="2355275"/>
            <a:ext cx="831300" cy="8313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66"/>
          <p:cNvSpPr/>
          <p:nvPr/>
        </p:nvSpPr>
        <p:spPr>
          <a:xfrm>
            <a:off x="571499" y="2355275"/>
            <a:ext cx="831300" cy="8313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6"/>
          <p:cNvSpPr/>
          <p:nvPr/>
        </p:nvSpPr>
        <p:spPr>
          <a:xfrm>
            <a:off x="4770362" y="3680300"/>
            <a:ext cx="831300" cy="8313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66"/>
          <p:cNvSpPr/>
          <p:nvPr/>
        </p:nvSpPr>
        <p:spPr>
          <a:xfrm>
            <a:off x="571499" y="3680300"/>
            <a:ext cx="831300" cy="831300"/>
          </a:xfrm>
          <a:prstGeom prst="roundRect">
            <a:avLst>
              <a:gd fmla="val 7888" name="adj"/>
            </a:avLst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66"/>
          <p:cNvSpPr/>
          <p:nvPr/>
        </p:nvSpPr>
        <p:spPr>
          <a:xfrm>
            <a:off x="100" y="-125"/>
            <a:ext cx="9144000" cy="204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2" name="Google Shape;62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6"/>
          <p:cNvSpPr txBox="1"/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the digital virtual assistant right solution? </a:t>
            </a:r>
            <a:endParaRPr/>
          </a:p>
        </p:txBody>
      </p:sp>
      <p:sp>
        <p:nvSpPr>
          <p:cNvPr id="624" name="Google Shape;624;p66"/>
          <p:cNvSpPr txBox="1"/>
          <p:nvPr>
            <p:ph idx="1" type="subTitle"/>
          </p:nvPr>
        </p:nvSpPr>
        <p:spPr>
          <a:xfrm>
            <a:off x="571450" y="722100"/>
            <a:ext cx="7431600" cy="436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hypotheses</a:t>
            </a:r>
            <a:endParaRPr/>
          </a:p>
        </p:txBody>
      </p:sp>
      <p:sp>
        <p:nvSpPr>
          <p:cNvPr id="625" name="Google Shape;625;p66"/>
          <p:cNvSpPr txBox="1"/>
          <p:nvPr/>
        </p:nvSpPr>
        <p:spPr>
          <a:xfrm>
            <a:off x="1553650" y="2351388"/>
            <a:ext cx="264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Verify that eMerSon is </a:t>
            </a:r>
            <a:r>
              <a:rPr lang="en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the right channel</a:t>
            </a: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to distribute information for diagnosed MS patient</a:t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626" name="Google Shape;626;p66"/>
          <p:cNvSpPr txBox="1"/>
          <p:nvPr/>
        </p:nvSpPr>
        <p:spPr>
          <a:xfrm>
            <a:off x="1553650" y="3680263"/>
            <a:ext cx="264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Validate the fact that the Patients feel</a:t>
            </a:r>
            <a:r>
              <a:rPr lang="en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 </a:t>
            </a:r>
            <a:r>
              <a:rPr lang="en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more aware</a:t>
            </a: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</a:t>
            </a: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of the disease and its symptoms </a:t>
            </a:r>
            <a:endParaRPr>
              <a:solidFill>
                <a:srgbClr val="1A1A1A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627" name="Google Shape;627;p66"/>
          <p:cNvSpPr txBox="1"/>
          <p:nvPr/>
        </p:nvSpPr>
        <p:spPr>
          <a:xfrm>
            <a:off x="5752450" y="2459250"/>
            <a:ext cx="253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Check if voice is </a:t>
            </a:r>
            <a:r>
              <a:rPr lang="en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the right modality </a:t>
            </a: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for MS Patients</a:t>
            </a:r>
            <a:endParaRPr>
              <a:solidFill>
                <a:srgbClr val="1A1A1A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628" name="Google Shape;628;p66"/>
          <p:cNvSpPr txBox="1"/>
          <p:nvPr/>
        </p:nvSpPr>
        <p:spPr>
          <a:xfrm>
            <a:off x="5752450" y="3788125"/>
            <a:ext cx="253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Check if using voice technology is </a:t>
            </a:r>
            <a:r>
              <a:rPr lang="en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feasible</a:t>
            </a:r>
            <a:r>
              <a:rPr lang="en">
                <a:solidFill>
                  <a:srgbClr val="1A1A1A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</a:t>
            </a:r>
            <a:r>
              <a:rPr lang="en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in Dutch</a:t>
            </a:r>
            <a:r>
              <a:rPr lang="en">
                <a:solidFill>
                  <a:srgbClr val="1A1A1A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, French</a:t>
            </a:r>
            <a:endParaRPr>
              <a:solidFill>
                <a:srgbClr val="1A1A1A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grpSp>
        <p:nvGrpSpPr>
          <p:cNvPr id="629" name="Google Shape;629;p66"/>
          <p:cNvGrpSpPr/>
          <p:nvPr/>
        </p:nvGrpSpPr>
        <p:grpSpPr>
          <a:xfrm>
            <a:off x="4945538" y="2594890"/>
            <a:ext cx="480664" cy="344188"/>
            <a:chOff x="4102424" y="1612611"/>
            <a:chExt cx="705614" cy="505268"/>
          </a:xfrm>
        </p:grpSpPr>
        <p:sp>
          <p:nvSpPr>
            <p:cNvPr id="630" name="Google Shape;630;p66"/>
            <p:cNvSpPr/>
            <p:nvPr/>
          </p:nvSpPr>
          <p:spPr>
            <a:xfrm>
              <a:off x="4102424" y="1814863"/>
              <a:ext cx="3" cy="105192"/>
            </a:xfrm>
            <a:custGeom>
              <a:rect b="b" l="l" r="r" t="t"/>
              <a:pathLst>
                <a:path extrusionOk="0" fill="none" h="39997" w="1">
                  <a:moveTo>
                    <a:pt x="0" y="1"/>
                  </a:moveTo>
                  <a:lnTo>
                    <a:pt x="0" y="39996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66"/>
            <p:cNvSpPr/>
            <p:nvPr/>
          </p:nvSpPr>
          <p:spPr>
            <a:xfrm>
              <a:off x="4203999" y="1713288"/>
              <a:ext cx="3" cy="303881"/>
            </a:xfrm>
            <a:custGeom>
              <a:rect b="b" l="l" r="r" t="t"/>
              <a:pathLst>
                <a:path extrusionOk="0" fill="none" h="115544" w="1">
                  <a:moveTo>
                    <a:pt x="1" y="0"/>
                  </a:moveTo>
                  <a:lnTo>
                    <a:pt x="1" y="115544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66"/>
            <p:cNvSpPr/>
            <p:nvPr/>
          </p:nvSpPr>
          <p:spPr>
            <a:xfrm flipH="1">
              <a:off x="4507827" y="1787860"/>
              <a:ext cx="72625" cy="154688"/>
            </a:xfrm>
            <a:custGeom>
              <a:rect b="b" l="l" r="r" t="t"/>
              <a:pathLst>
                <a:path extrusionOk="0" fill="none" h="39997" w="1">
                  <a:moveTo>
                    <a:pt x="1" y="1"/>
                  </a:moveTo>
                  <a:lnTo>
                    <a:pt x="1" y="39996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66"/>
            <p:cNvSpPr/>
            <p:nvPr/>
          </p:nvSpPr>
          <p:spPr>
            <a:xfrm>
              <a:off x="4406254" y="1713288"/>
              <a:ext cx="3" cy="303881"/>
            </a:xfrm>
            <a:custGeom>
              <a:rect b="b" l="l" r="r" t="t"/>
              <a:pathLst>
                <a:path extrusionOk="0" fill="none" h="115544" w="1">
                  <a:moveTo>
                    <a:pt x="0" y="0"/>
                  </a:moveTo>
                  <a:lnTo>
                    <a:pt x="0" y="115544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66"/>
            <p:cNvSpPr/>
            <p:nvPr/>
          </p:nvSpPr>
          <p:spPr>
            <a:xfrm>
              <a:off x="4304678" y="1612611"/>
              <a:ext cx="3" cy="505268"/>
            </a:xfrm>
            <a:custGeom>
              <a:rect b="b" l="l" r="r" t="t"/>
              <a:pathLst>
                <a:path extrusionOk="0" fill="none" h="192117" w="1">
                  <a:moveTo>
                    <a:pt x="0" y="0"/>
                  </a:moveTo>
                  <a:lnTo>
                    <a:pt x="0" y="192116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66"/>
            <p:cNvSpPr/>
            <p:nvPr/>
          </p:nvSpPr>
          <p:spPr>
            <a:xfrm>
              <a:off x="4808035" y="1814863"/>
              <a:ext cx="3" cy="105192"/>
            </a:xfrm>
            <a:custGeom>
              <a:rect b="b" l="l" r="r" t="t"/>
              <a:pathLst>
                <a:path extrusionOk="0" fill="none" h="39997" w="1">
                  <a:moveTo>
                    <a:pt x="1" y="1"/>
                  </a:moveTo>
                  <a:lnTo>
                    <a:pt x="1" y="39996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66"/>
            <p:cNvSpPr/>
            <p:nvPr/>
          </p:nvSpPr>
          <p:spPr>
            <a:xfrm>
              <a:off x="4707358" y="1713288"/>
              <a:ext cx="3" cy="303881"/>
            </a:xfrm>
            <a:custGeom>
              <a:rect b="b" l="l" r="r" t="t"/>
              <a:pathLst>
                <a:path extrusionOk="0" fill="none" h="115544" w="1">
                  <a:moveTo>
                    <a:pt x="0" y="0"/>
                  </a:moveTo>
                  <a:lnTo>
                    <a:pt x="0" y="115544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6"/>
            <p:cNvSpPr/>
            <p:nvPr/>
          </p:nvSpPr>
          <p:spPr>
            <a:xfrm>
              <a:off x="4605782" y="1612611"/>
              <a:ext cx="3" cy="505268"/>
            </a:xfrm>
            <a:custGeom>
              <a:rect b="b" l="l" r="r" t="t"/>
              <a:pathLst>
                <a:path extrusionOk="0" fill="none" h="192117" w="1">
                  <a:moveTo>
                    <a:pt x="0" y="0"/>
                  </a:moveTo>
                  <a:lnTo>
                    <a:pt x="0" y="192116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8" name="Google Shape;638;p66"/>
          <p:cNvGrpSpPr/>
          <p:nvPr/>
        </p:nvGrpSpPr>
        <p:grpSpPr>
          <a:xfrm>
            <a:off x="769144" y="2542132"/>
            <a:ext cx="436043" cy="449841"/>
            <a:chOff x="771419" y="1918932"/>
            <a:chExt cx="436043" cy="449841"/>
          </a:xfrm>
        </p:grpSpPr>
        <p:grpSp>
          <p:nvGrpSpPr>
            <p:cNvPr id="639" name="Google Shape;639;p66"/>
            <p:cNvGrpSpPr/>
            <p:nvPr/>
          </p:nvGrpSpPr>
          <p:grpSpPr>
            <a:xfrm>
              <a:off x="911546" y="1918932"/>
              <a:ext cx="295915" cy="295915"/>
              <a:chOff x="1344875" y="392375"/>
              <a:chExt cx="4757475" cy="4757475"/>
            </a:xfrm>
          </p:grpSpPr>
          <p:sp>
            <p:nvSpPr>
              <p:cNvPr id="640" name="Google Shape;640;p66"/>
              <p:cNvSpPr/>
              <p:nvPr/>
            </p:nvSpPr>
            <p:spPr>
              <a:xfrm>
                <a:off x="3405825" y="2453325"/>
                <a:ext cx="796025" cy="1271150"/>
              </a:xfrm>
              <a:custGeom>
                <a:rect b="b" l="l" r="r" t="t"/>
                <a:pathLst>
                  <a:path extrusionOk="0" fill="none" h="50846" w="31841">
                    <a:moveTo>
                      <a:pt x="31840" y="50845"/>
                    </a:moveTo>
                    <a:lnTo>
                      <a:pt x="25423" y="50845"/>
                    </a:lnTo>
                    <a:cubicBezTo>
                      <a:pt x="18265" y="50845"/>
                      <a:pt x="12588" y="44922"/>
                      <a:pt x="12588" y="38011"/>
                    </a:cubicBezTo>
                    <a:lnTo>
                      <a:pt x="12588" y="6418"/>
                    </a:lnTo>
                    <a:cubicBezTo>
                      <a:pt x="12588" y="2715"/>
                      <a:pt x="9873" y="0"/>
                      <a:pt x="6418" y="0"/>
                    </a:cubicBezTo>
                    <a:lnTo>
                      <a:pt x="0" y="0"/>
                    </a:lnTo>
                  </a:path>
                </a:pathLst>
              </a:custGeom>
              <a:noFill/>
              <a:ln cap="rnd" cmpd="sng" w="19050">
                <a:solidFill>
                  <a:srgbClr val="0B41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66"/>
              <p:cNvSpPr/>
              <p:nvPr/>
            </p:nvSpPr>
            <p:spPr>
              <a:xfrm>
                <a:off x="3541575" y="1657325"/>
                <a:ext cx="178975" cy="185150"/>
              </a:xfrm>
              <a:custGeom>
                <a:rect b="b" l="l" r="r" t="t"/>
                <a:pathLst>
                  <a:path extrusionOk="0" fill="none" h="7406" w="7159">
                    <a:moveTo>
                      <a:pt x="4196" y="247"/>
                    </a:moveTo>
                    <a:cubicBezTo>
                      <a:pt x="1234" y="1"/>
                      <a:pt x="0" y="3456"/>
                      <a:pt x="1975" y="5431"/>
                    </a:cubicBezTo>
                    <a:cubicBezTo>
                      <a:pt x="3949" y="7405"/>
                      <a:pt x="7158" y="5924"/>
                      <a:pt x="7158" y="3209"/>
                    </a:cubicBezTo>
                    <a:cubicBezTo>
                      <a:pt x="7158" y="1481"/>
                      <a:pt x="5677" y="247"/>
                      <a:pt x="3949" y="247"/>
                    </a:cubicBezTo>
                    <a:lnTo>
                      <a:pt x="3949" y="247"/>
                    </a:lnTo>
                  </a:path>
                </a:pathLst>
              </a:custGeom>
              <a:noFill/>
              <a:ln cap="rnd" cmpd="sng" w="19050">
                <a:solidFill>
                  <a:srgbClr val="0B41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66"/>
              <p:cNvSpPr/>
              <p:nvPr/>
            </p:nvSpPr>
            <p:spPr>
              <a:xfrm>
                <a:off x="1344875" y="392375"/>
                <a:ext cx="4757475" cy="4757475"/>
              </a:xfrm>
              <a:custGeom>
                <a:rect b="b" l="l" r="r" t="t"/>
                <a:pathLst>
                  <a:path extrusionOk="0" fill="none" h="190299" w="190299">
                    <a:moveTo>
                      <a:pt x="190299" y="95026"/>
                    </a:moveTo>
                    <a:cubicBezTo>
                      <a:pt x="190299" y="147599"/>
                      <a:pt x="147599" y="190299"/>
                      <a:pt x="95026" y="190299"/>
                    </a:cubicBezTo>
                    <a:cubicBezTo>
                      <a:pt x="42700" y="190299"/>
                      <a:pt x="0" y="147599"/>
                      <a:pt x="0" y="95026"/>
                    </a:cubicBezTo>
                    <a:cubicBezTo>
                      <a:pt x="0" y="42700"/>
                      <a:pt x="42700" y="0"/>
                      <a:pt x="95026" y="0"/>
                    </a:cubicBezTo>
                    <a:cubicBezTo>
                      <a:pt x="147599" y="0"/>
                      <a:pt x="190299" y="42700"/>
                      <a:pt x="190299" y="95026"/>
                    </a:cubicBezTo>
                    <a:close/>
                  </a:path>
                </a:pathLst>
              </a:custGeom>
              <a:noFill/>
              <a:ln cap="rnd" cmpd="sng" w="19050">
                <a:solidFill>
                  <a:srgbClr val="0B41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3" name="Google Shape;643;p66"/>
            <p:cNvGrpSpPr/>
            <p:nvPr/>
          </p:nvGrpSpPr>
          <p:grpSpPr>
            <a:xfrm>
              <a:off x="771419" y="2204173"/>
              <a:ext cx="274331" cy="164600"/>
              <a:chOff x="1353000" y="3280525"/>
              <a:chExt cx="3204800" cy="1922900"/>
            </a:xfrm>
          </p:grpSpPr>
          <p:sp>
            <p:nvSpPr>
              <p:cNvPr id="644" name="Google Shape;644;p66"/>
              <p:cNvSpPr/>
              <p:nvPr/>
            </p:nvSpPr>
            <p:spPr>
              <a:xfrm>
                <a:off x="1353000" y="3280525"/>
                <a:ext cx="25" cy="1922900"/>
              </a:xfrm>
              <a:custGeom>
                <a:rect b="b" l="l" r="r" t="t"/>
                <a:pathLst>
                  <a:path extrusionOk="0" fill="none" h="76916" w="1">
                    <a:moveTo>
                      <a:pt x="0" y="0"/>
                    </a:moveTo>
                    <a:lnTo>
                      <a:pt x="0" y="76915"/>
                    </a:lnTo>
                  </a:path>
                </a:pathLst>
              </a:custGeom>
              <a:noFill/>
              <a:ln cap="rnd" cmpd="sng" w="19050">
                <a:solidFill>
                  <a:srgbClr val="0B41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66"/>
              <p:cNvSpPr/>
              <p:nvPr/>
            </p:nvSpPr>
            <p:spPr>
              <a:xfrm>
                <a:off x="1353000" y="3605275"/>
                <a:ext cx="3204800" cy="1281925"/>
              </a:xfrm>
              <a:custGeom>
                <a:rect b="b" l="l" r="r" t="t"/>
                <a:pathLst>
                  <a:path extrusionOk="0" fill="none" h="51277" w="128192">
                    <a:moveTo>
                      <a:pt x="0" y="51277"/>
                    </a:moveTo>
                    <a:lnTo>
                      <a:pt x="128191" y="51277"/>
                    </a:lnTo>
                    <a:cubicBezTo>
                      <a:pt x="128191" y="36919"/>
                      <a:pt x="116569" y="25639"/>
                      <a:pt x="102553" y="25639"/>
                    </a:cubicBezTo>
                    <a:lnTo>
                      <a:pt x="70420" y="25639"/>
                    </a:lnTo>
                    <a:cubicBezTo>
                      <a:pt x="70420" y="11281"/>
                      <a:pt x="58797" y="0"/>
                      <a:pt x="44782" y="0"/>
                    </a:cubicBezTo>
                    <a:lnTo>
                      <a:pt x="0" y="0"/>
                    </a:lnTo>
                  </a:path>
                </a:pathLst>
              </a:custGeom>
              <a:noFill/>
              <a:ln cap="rnd" cmpd="sng" w="19050">
                <a:solidFill>
                  <a:srgbClr val="0B41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66"/>
              <p:cNvSpPr/>
              <p:nvPr/>
            </p:nvSpPr>
            <p:spPr>
              <a:xfrm>
                <a:off x="2472525" y="4246225"/>
                <a:ext cx="640975" cy="25"/>
              </a:xfrm>
              <a:custGeom>
                <a:rect b="b" l="l" r="r" t="t"/>
                <a:pathLst>
                  <a:path extrusionOk="0" fill="none" h="1" w="25639">
                    <a:moveTo>
                      <a:pt x="1" y="1"/>
                    </a:moveTo>
                    <a:lnTo>
                      <a:pt x="25639" y="1"/>
                    </a:lnTo>
                  </a:path>
                </a:pathLst>
              </a:custGeom>
              <a:noFill/>
              <a:ln cap="rnd" cmpd="sng" w="19050">
                <a:solidFill>
                  <a:srgbClr val="0B41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47" name="Google Shape;647;p66"/>
          <p:cNvGrpSpPr/>
          <p:nvPr/>
        </p:nvGrpSpPr>
        <p:grpSpPr>
          <a:xfrm>
            <a:off x="769196" y="3861345"/>
            <a:ext cx="435889" cy="469163"/>
            <a:chOff x="1492250" y="381000"/>
            <a:chExt cx="4159250" cy="4476750"/>
          </a:xfrm>
        </p:grpSpPr>
        <p:sp>
          <p:nvSpPr>
            <p:cNvPr id="648" name="Google Shape;648;p66"/>
            <p:cNvSpPr/>
            <p:nvPr/>
          </p:nvSpPr>
          <p:spPr>
            <a:xfrm>
              <a:off x="2984500" y="3667125"/>
              <a:ext cx="1190625" cy="746125"/>
            </a:xfrm>
            <a:custGeom>
              <a:rect b="b" l="l" r="r" t="t"/>
              <a:pathLst>
                <a:path extrusionOk="0" fill="none" h="29845" w="47625">
                  <a:moveTo>
                    <a:pt x="47625" y="0"/>
                  </a:moveTo>
                  <a:lnTo>
                    <a:pt x="47625" y="17780"/>
                  </a:lnTo>
                  <a:cubicBezTo>
                    <a:pt x="47625" y="24130"/>
                    <a:pt x="41910" y="29845"/>
                    <a:pt x="35560" y="29845"/>
                  </a:cubicBezTo>
                  <a:lnTo>
                    <a:pt x="11430" y="29845"/>
                  </a:lnTo>
                  <a:cubicBezTo>
                    <a:pt x="5080" y="29845"/>
                    <a:pt x="0" y="24130"/>
                    <a:pt x="0" y="17780"/>
                  </a:cubicBez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66"/>
            <p:cNvSpPr/>
            <p:nvPr/>
          </p:nvSpPr>
          <p:spPr>
            <a:xfrm>
              <a:off x="3571875" y="381000"/>
              <a:ext cx="0" cy="301625"/>
            </a:xfrm>
            <a:custGeom>
              <a:rect b="b" l="l" r="r" t="t"/>
              <a:pathLst>
                <a:path extrusionOk="0" fill="none" h="12065" w="0">
                  <a:moveTo>
                    <a:pt x="0" y="0"/>
                  </a:moveTo>
                  <a:lnTo>
                    <a:pt x="0" y="12065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6"/>
            <p:cNvSpPr/>
            <p:nvPr/>
          </p:nvSpPr>
          <p:spPr>
            <a:xfrm>
              <a:off x="1492250" y="2476500"/>
              <a:ext cx="301625" cy="0"/>
            </a:xfrm>
            <a:custGeom>
              <a:rect b="b" l="l" r="r" t="t"/>
              <a:pathLst>
                <a:path extrusionOk="0" fill="none" h="0" w="12065">
                  <a:moveTo>
                    <a:pt x="0" y="0"/>
                  </a:moveTo>
                  <a:lnTo>
                    <a:pt x="12065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66"/>
            <p:cNvSpPr/>
            <p:nvPr/>
          </p:nvSpPr>
          <p:spPr>
            <a:xfrm>
              <a:off x="1936750" y="984250"/>
              <a:ext cx="222250" cy="206375"/>
            </a:xfrm>
            <a:custGeom>
              <a:rect b="b" l="l" r="r" t="t"/>
              <a:pathLst>
                <a:path extrusionOk="0" fill="none" h="8255" w="8890">
                  <a:moveTo>
                    <a:pt x="0" y="0"/>
                  </a:moveTo>
                  <a:lnTo>
                    <a:pt x="8890" y="8255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66"/>
            <p:cNvSpPr/>
            <p:nvPr/>
          </p:nvSpPr>
          <p:spPr>
            <a:xfrm>
              <a:off x="5365750" y="2476500"/>
              <a:ext cx="285750" cy="0"/>
            </a:xfrm>
            <a:custGeom>
              <a:rect b="b" l="l" r="r" t="t"/>
              <a:pathLst>
                <a:path extrusionOk="0" fill="none" h="0" w="11430">
                  <a:moveTo>
                    <a:pt x="1143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66"/>
            <p:cNvSpPr/>
            <p:nvPr/>
          </p:nvSpPr>
          <p:spPr>
            <a:xfrm>
              <a:off x="4984750" y="984250"/>
              <a:ext cx="222250" cy="206375"/>
            </a:xfrm>
            <a:custGeom>
              <a:rect b="b" l="l" r="r" t="t"/>
              <a:pathLst>
                <a:path extrusionOk="0" fill="none" h="8255" w="8890">
                  <a:moveTo>
                    <a:pt x="8890" y="0"/>
                  </a:moveTo>
                  <a:lnTo>
                    <a:pt x="0" y="8255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66"/>
            <p:cNvSpPr/>
            <p:nvPr/>
          </p:nvSpPr>
          <p:spPr>
            <a:xfrm>
              <a:off x="2222500" y="1127125"/>
              <a:ext cx="2698750" cy="2540000"/>
            </a:xfrm>
            <a:custGeom>
              <a:rect b="b" l="l" r="r" t="t"/>
              <a:pathLst>
                <a:path extrusionOk="0" fill="none" h="101600" w="107950">
                  <a:moveTo>
                    <a:pt x="29210" y="101600"/>
                  </a:moveTo>
                  <a:lnTo>
                    <a:pt x="78740" y="101600"/>
                  </a:lnTo>
                  <a:cubicBezTo>
                    <a:pt x="96520" y="92710"/>
                    <a:pt x="107950" y="73660"/>
                    <a:pt x="107315" y="53975"/>
                  </a:cubicBezTo>
                  <a:cubicBezTo>
                    <a:pt x="107315" y="24130"/>
                    <a:pt x="83185" y="635"/>
                    <a:pt x="53975" y="0"/>
                  </a:cubicBezTo>
                  <a:cubicBezTo>
                    <a:pt x="24765" y="635"/>
                    <a:pt x="635" y="24130"/>
                    <a:pt x="635" y="53975"/>
                  </a:cubicBezTo>
                  <a:cubicBezTo>
                    <a:pt x="0" y="73660"/>
                    <a:pt x="11430" y="92710"/>
                    <a:pt x="29210" y="101600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66"/>
            <p:cNvSpPr/>
            <p:nvPr/>
          </p:nvSpPr>
          <p:spPr>
            <a:xfrm>
              <a:off x="3571875" y="4413250"/>
              <a:ext cx="0" cy="444500"/>
            </a:xfrm>
            <a:custGeom>
              <a:rect b="b" l="l" r="r" t="t"/>
              <a:pathLst>
                <a:path extrusionOk="0" fill="none" h="17780" w="0">
                  <a:moveTo>
                    <a:pt x="0" y="0"/>
                  </a:moveTo>
                  <a:lnTo>
                    <a:pt x="0" y="1778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66"/>
            <p:cNvSpPr/>
            <p:nvPr/>
          </p:nvSpPr>
          <p:spPr>
            <a:xfrm>
              <a:off x="3571875" y="2921000"/>
              <a:ext cx="0" cy="746125"/>
            </a:xfrm>
            <a:custGeom>
              <a:rect b="b" l="l" r="r" t="t"/>
              <a:pathLst>
                <a:path extrusionOk="0" fill="none" h="29845" w="0">
                  <a:moveTo>
                    <a:pt x="0" y="0"/>
                  </a:moveTo>
                  <a:lnTo>
                    <a:pt x="0" y="29845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66"/>
            <p:cNvSpPr/>
            <p:nvPr/>
          </p:nvSpPr>
          <p:spPr>
            <a:xfrm>
              <a:off x="3127375" y="2476500"/>
              <a:ext cx="889000" cy="444500"/>
            </a:xfrm>
            <a:custGeom>
              <a:rect b="b" l="l" r="r" t="t"/>
              <a:pathLst>
                <a:path extrusionOk="0" fill="none" h="17780" w="35560">
                  <a:moveTo>
                    <a:pt x="0" y="0"/>
                  </a:moveTo>
                  <a:lnTo>
                    <a:pt x="17780" y="17780"/>
                  </a:lnTo>
                  <a:lnTo>
                    <a:pt x="35560" y="0"/>
                  </a:lnTo>
                </a:path>
              </a:pathLst>
            </a:custGeom>
            <a:noFill/>
            <a:ln cap="rnd" cmpd="sng" w="19050">
              <a:solidFill>
                <a:srgbClr val="0B41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8" name="Google Shape;658;p66"/>
          <p:cNvGrpSpPr/>
          <p:nvPr/>
        </p:nvGrpSpPr>
        <p:grpSpPr>
          <a:xfrm>
            <a:off x="4945617" y="3923778"/>
            <a:ext cx="480627" cy="344283"/>
            <a:chOff x="1515850" y="1217125"/>
            <a:chExt cx="4568700" cy="3263350"/>
          </a:xfrm>
        </p:grpSpPr>
        <p:sp>
          <p:nvSpPr>
            <p:cNvPr id="659" name="Google Shape;659;p66"/>
            <p:cNvSpPr/>
            <p:nvPr/>
          </p:nvSpPr>
          <p:spPr>
            <a:xfrm>
              <a:off x="2222900" y="2304900"/>
              <a:ext cx="3861650" cy="2175575"/>
            </a:xfrm>
            <a:custGeom>
              <a:rect b="b" l="l" r="r" t="t"/>
              <a:pathLst>
                <a:path extrusionOk="0" fill="none" h="87023" w="154466">
                  <a:moveTo>
                    <a:pt x="138540" y="71185"/>
                  </a:moveTo>
                  <a:lnTo>
                    <a:pt x="131753" y="87023"/>
                  </a:lnTo>
                  <a:lnTo>
                    <a:pt x="117742" y="70750"/>
                  </a:lnTo>
                  <a:moveTo>
                    <a:pt x="50039" y="47863"/>
                  </a:moveTo>
                  <a:lnTo>
                    <a:pt x="50039" y="56130"/>
                  </a:lnTo>
                  <a:cubicBezTo>
                    <a:pt x="50039" y="63527"/>
                    <a:pt x="56043" y="69618"/>
                    <a:pt x="63440" y="69618"/>
                  </a:cubicBezTo>
                  <a:lnTo>
                    <a:pt x="141064" y="69618"/>
                  </a:lnTo>
                  <a:cubicBezTo>
                    <a:pt x="148461" y="69618"/>
                    <a:pt x="154465" y="63527"/>
                    <a:pt x="154465" y="56130"/>
                  </a:cubicBezTo>
                  <a:lnTo>
                    <a:pt x="154465" y="13489"/>
                  </a:lnTo>
                  <a:cubicBezTo>
                    <a:pt x="154465" y="6092"/>
                    <a:pt x="148461" y="0"/>
                    <a:pt x="141064" y="0"/>
                  </a:cubicBezTo>
                  <a:lnTo>
                    <a:pt x="110954" y="0"/>
                  </a:lnTo>
                  <a:moveTo>
                    <a:pt x="1" y="49951"/>
                  </a:moveTo>
                  <a:lnTo>
                    <a:pt x="8877" y="70750"/>
                  </a:lnTo>
                  <a:lnTo>
                    <a:pt x="27152" y="49429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66"/>
            <p:cNvSpPr/>
            <p:nvPr/>
          </p:nvSpPr>
          <p:spPr>
            <a:xfrm>
              <a:off x="1515850" y="1217125"/>
              <a:ext cx="3480925" cy="2284350"/>
            </a:xfrm>
            <a:custGeom>
              <a:rect b="b" l="l" r="r" t="t"/>
              <a:pathLst>
                <a:path extrusionOk="0" fill="none" h="91374" w="139237">
                  <a:moveTo>
                    <a:pt x="13054" y="0"/>
                  </a:moveTo>
                  <a:lnTo>
                    <a:pt x="126183" y="0"/>
                  </a:lnTo>
                  <a:cubicBezTo>
                    <a:pt x="133406" y="0"/>
                    <a:pt x="139236" y="5831"/>
                    <a:pt x="139236" y="13053"/>
                  </a:cubicBezTo>
                  <a:lnTo>
                    <a:pt x="139236" y="78320"/>
                  </a:lnTo>
                  <a:cubicBezTo>
                    <a:pt x="139236" y="85543"/>
                    <a:pt x="133406" y="91374"/>
                    <a:pt x="126183" y="91374"/>
                  </a:cubicBezTo>
                  <a:lnTo>
                    <a:pt x="13054" y="91374"/>
                  </a:lnTo>
                  <a:cubicBezTo>
                    <a:pt x="5831" y="91374"/>
                    <a:pt x="0" y="85543"/>
                    <a:pt x="0" y="78320"/>
                  </a:cubicBezTo>
                  <a:lnTo>
                    <a:pt x="0" y="13053"/>
                  </a:lnTo>
                  <a:cubicBezTo>
                    <a:pt x="0" y="5831"/>
                    <a:pt x="5831" y="0"/>
                    <a:pt x="13054" y="0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6"/>
            <p:cNvSpPr/>
            <p:nvPr/>
          </p:nvSpPr>
          <p:spPr>
            <a:xfrm>
              <a:off x="3147525" y="2239625"/>
              <a:ext cx="217575" cy="217575"/>
            </a:xfrm>
            <a:custGeom>
              <a:rect b="b" l="l" r="r" t="t"/>
              <a:pathLst>
                <a:path extrusionOk="0" fill="none" h="8703" w="8703">
                  <a:moveTo>
                    <a:pt x="8702" y="4352"/>
                  </a:moveTo>
                  <a:cubicBezTo>
                    <a:pt x="8702" y="6701"/>
                    <a:pt x="6788" y="8703"/>
                    <a:pt x="4351" y="8703"/>
                  </a:cubicBezTo>
                  <a:cubicBezTo>
                    <a:pt x="1915" y="8703"/>
                    <a:pt x="0" y="6701"/>
                    <a:pt x="0" y="4352"/>
                  </a:cubicBezTo>
                  <a:cubicBezTo>
                    <a:pt x="0" y="1915"/>
                    <a:pt x="1915" y="1"/>
                    <a:pt x="4351" y="1"/>
                  </a:cubicBezTo>
                  <a:cubicBezTo>
                    <a:pt x="6788" y="1"/>
                    <a:pt x="8702" y="1915"/>
                    <a:pt x="8702" y="4352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8702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6"/>
            <p:cNvSpPr/>
            <p:nvPr/>
          </p:nvSpPr>
          <p:spPr>
            <a:xfrm>
              <a:off x="3908975" y="2239625"/>
              <a:ext cx="217575" cy="217575"/>
            </a:xfrm>
            <a:custGeom>
              <a:rect b="b" l="l" r="r" t="t"/>
              <a:pathLst>
                <a:path extrusionOk="0" fill="none" h="8703" w="8703">
                  <a:moveTo>
                    <a:pt x="8702" y="4352"/>
                  </a:moveTo>
                  <a:cubicBezTo>
                    <a:pt x="8702" y="6701"/>
                    <a:pt x="6788" y="8703"/>
                    <a:pt x="4351" y="8703"/>
                  </a:cubicBezTo>
                  <a:cubicBezTo>
                    <a:pt x="1915" y="8703"/>
                    <a:pt x="0" y="6701"/>
                    <a:pt x="0" y="4352"/>
                  </a:cubicBezTo>
                  <a:cubicBezTo>
                    <a:pt x="0" y="1915"/>
                    <a:pt x="1915" y="1"/>
                    <a:pt x="4351" y="1"/>
                  </a:cubicBezTo>
                  <a:cubicBezTo>
                    <a:pt x="6788" y="1"/>
                    <a:pt x="8702" y="1915"/>
                    <a:pt x="8702" y="4352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8702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66"/>
            <p:cNvSpPr/>
            <p:nvPr/>
          </p:nvSpPr>
          <p:spPr>
            <a:xfrm>
              <a:off x="2386075" y="2239625"/>
              <a:ext cx="217575" cy="217575"/>
            </a:xfrm>
            <a:custGeom>
              <a:rect b="b" l="l" r="r" t="t"/>
              <a:pathLst>
                <a:path extrusionOk="0" fill="none" h="8703" w="8703">
                  <a:moveTo>
                    <a:pt x="8703" y="4352"/>
                  </a:moveTo>
                  <a:cubicBezTo>
                    <a:pt x="8703" y="6701"/>
                    <a:pt x="6788" y="8703"/>
                    <a:pt x="4351" y="8703"/>
                  </a:cubicBezTo>
                  <a:cubicBezTo>
                    <a:pt x="1915" y="8703"/>
                    <a:pt x="0" y="6701"/>
                    <a:pt x="0" y="4352"/>
                  </a:cubicBezTo>
                  <a:cubicBezTo>
                    <a:pt x="0" y="1915"/>
                    <a:pt x="1915" y="1"/>
                    <a:pt x="4351" y="1"/>
                  </a:cubicBezTo>
                  <a:cubicBezTo>
                    <a:pt x="6788" y="1"/>
                    <a:pt x="8703" y="1915"/>
                    <a:pt x="8703" y="4352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8702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66"/>
          <p:cNvSpPr/>
          <p:nvPr/>
        </p:nvSpPr>
        <p:spPr>
          <a:xfrm>
            <a:off x="571575" y="1401784"/>
            <a:ext cx="1570500" cy="404700"/>
          </a:xfrm>
          <a:prstGeom prst="roundRect">
            <a:avLst>
              <a:gd fmla="val 7321" name="adj"/>
            </a:avLst>
          </a:prstGeom>
          <a:noFill/>
          <a:ln cap="flat" cmpd="sng" w="9525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solidFill>
                  <a:srgbClr val="CCCCCC"/>
                </a:solidFill>
                <a:latin typeface="Roche Sans"/>
                <a:ea typeface="Roche Sans"/>
                <a:cs typeface="Roche Sans"/>
                <a:sym typeface="Roche Sans"/>
              </a:rPr>
              <a:t>Prevention</a:t>
            </a:r>
            <a:endParaRPr b="1" sz="1200">
              <a:solidFill>
                <a:srgbClr val="CCCCCC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665" name="Google Shape;665;p66"/>
          <p:cNvSpPr/>
          <p:nvPr/>
        </p:nvSpPr>
        <p:spPr>
          <a:xfrm>
            <a:off x="2168160" y="1401784"/>
            <a:ext cx="1570500" cy="404700"/>
          </a:xfrm>
          <a:prstGeom prst="roundRect">
            <a:avLst>
              <a:gd fmla="val 7321" name="adj"/>
            </a:avLst>
          </a:prstGeom>
          <a:noFill/>
          <a:ln cap="flat" cmpd="sng" w="9525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solidFill>
                  <a:srgbClr val="CCCCCC"/>
                </a:solidFill>
                <a:latin typeface="Roche Sans"/>
                <a:ea typeface="Roche Sans"/>
                <a:cs typeface="Roche Sans"/>
                <a:sym typeface="Roche Sans"/>
              </a:rPr>
              <a:t>Diagnosis</a:t>
            </a:r>
            <a:endParaRPr b="1" sz="1200">
              <a:solidFill>
                <a:srgbClr val="CCCCCC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666" name="Google Shape;666;p66"/>
          <p:cNvSpPr/>
          <p:nvPr/>
        </p:nvSpPr>
        <p:spPr>
          <a:xfrm>
            <a:off x="3764710" y="1401784"/>
            <a:ext cx="1570500" cy="400800"/>
          </a:xfrm>
          <a:prstGeom prst="roundRect">
            <a:avLst>
              <a:gd fmla="val 7321" name="adj"/>
            </a:avLst>
          </a:prstGeom>
          <a:noFill/>
          <a:ln cap="flat" cmpd="sng" w="9525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solidFill>
                  <a:srgbClr val="CCCCCC"/>
                </a:solidFill>
                <a:latin typeface="Roche Sans"/>
                <a:ea typeface="Roche Sans"/>
                <a:cs typeface="Roche Sans"/>
                <a:sym typeface="Roche Sans"/>
              </a:rPr>
              <a:t>Treatment</a:t>
            </a:r>
            <a:endParaRPr sz="900">
              <a:solidFill>
                <a:srgbClr val="CCCCCC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667" name="Google Shape;667;p66"/>
          <p:cNvSpPr/>
          <p:nvPr/>
        </p:nvSpPr>
        <p:spPr>
          <a:xfrm>
            <a:off x="5361247" y="1401784"/>
            <a:ext cx="1570500" cy="400800"/>
          </a:xfrm>
          <a:prstGeom prst="roundRect">
            <a:avLst>
              <a:gd fmla="val 7321" name="adj"/>
            </a:avLst>
          </a:prstGeom>
          <a:solidFill>
            <a:srgbClr val="EB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latin typeface="Roche Sans"/>
                <a:ea typeface="Roche Sans"/>
                <a:cs typeface="Roche Sans"/>
                <a:sym typeface="Roche Sans"/>
              </a:rPr>
              <a:t>Monitoring*</a:t>
            </a:r>
            <a:endParaRPr b="1"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668" name="Google Shape;668;p66"/>
          <p:cNvSpPr/>
          <p:nvPr/>
        </p:nvSpPr>
        <p:spPr>
          <a:xfrm>
            <a:off x="6957800" y="1401784"/>
            <a:ext cx="1570500" cy="400800"/>
          </a:xfrm>
          <a:prstGeom prst="roundRect">
            <a:avLst>
              <a:gd fmla="val 7321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200">
                <a:latin typeface="Roche Sans"/>
                <a:ea typeface="Roche Sans"/>
                <a:cs typeface="Roche Sans"/>
                <a:sym typeface="Roche Sans"/>
              </a:rPr>
              <a:t>Control or Remission*</a:t>
            </a:r>
            <a:endParaRPr b="1" sz="1200"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669" name="Google Shape;669;p66"/>
          <p:cNvSpPr/>
          <p:nvPr/>
        </p:nvSpPr>
        <p:spPr>
          <a:xfrm>
            <a:off x="1167375" y="2949025"/>
            <a:ext cx="435900" cy="435900"/>
          </a:xfrm>
          <a:prstGeom prst="ellipse">
            <a:avLst/>
          </a:prstGeom>
          <a:solidFill>
            <a:srgbClr val="00B458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66"/>
          <p:cNvSpPr/>
          <p:nvPr/>
        </p:nvSpPr>
        <p:spPr>
          <a:xfrm>
            <a:off x="1300446" y="3093657"/>
            <a:ext cx="170328" cy="149188"/>
          </a:xfrm>
          <a:custGeom>
            <a:rect b="b" l="l" r="r" t="t"/>
            <a:pathLst>
              <a:path extrusionOk="0" fill="none" h="87372" w="99753">
                <a:moveTo>
                  <a:pt x="0" y="53264"/>
                </a:moveTo>
                <a:lnTo>
                  <a:pt x="20325" y="82232"/>
                </a:lnTo>
                <a:cubicBezTo>
                  <a:pt x="23128" y="86203"/>
                  <a:pt x="28501" y="87371"/>
                  <a:pt x="32472" y="84568"/>
                </a:cubicBezTo>
                <a:cubicBezTo>
                  <a:pt x="33173" y="84100"/>
                  <a:pt x="33874" y="83400"/>
                  <a:pt x="34575" y="82699"/>
                </a:cubicBezTo>
                <a:lnTo>
                  <a:pt x="99753" y="0"/>
                </a:lnTo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66"/>
          <p:cNvSpPr/>
          <p:nvPr/>
        </p:nvSpPr>
        <p:spPr>
          <a:xfrm>
            <a:off x="1167375" y="4279099"/>
            <a:ext cx="435900" cy="435900"/>
          </a:xfrm>
          <a:prstGeom prst="ellipse">
            <a:avLst/>
          </a:prstGeom>
          <a:solidFill>
            <a:srgbClr val="00B458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66"/>
          <p:cNvSpPr/>
          <p:nvPr/>
        </p:nvSpPr>
        <p:spPr>
          <a:xfrm>
            <a:off x="1300446" y="4423731"/>
            <a:ext cx="170328" cy="149188"/>
          </a:xfrm>
          <a:custGeom>
            <a:rect b="b" l="l" r="r" t="t"/>
            <a:pathLst>
              <a:path extrusionOk="0" fill="none" h="87372" w="99753">
                <a:moveTo>
                  <a:pt x="0" y="53264"/>
                </a:moveTo>
                <a:lnTo>
                  <a:pt x="20325" y="82232"/>
                </a:lnTo>
                <a:cubicBezTo>
                  <a:pt x="23128" y="86203"/>
                  <a:pt x="28501" y="87371"/>
                  <a:pt x="32472" y="84568"/>
                </a:cubicBezTo>
                <a:cubicBezTo>
                  <a:pt x="33173" y="84100"/>
                  <a:pt x="33874" y="83400"/>
                  <a:pt x="34575" y="82699"/>
                </a:cubicBezTo>
                <a:lnTo>
                  <a:pt x="99753" y="0"/>
                </a:lnTo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66"/>
          <p:cNvSpPr/>
          <p:nvPr/>
        </p:nvSpPr>
        <p:spPr>
          <a:xfrm>
            <a:off x="5382724" y="2949025"/>
            <a:ext cx="435900" cy="435900"/>
          </a:xfrm>
          <a:prstGeom prst="ellipse">
            <a:avLst/>
          </a:prstGeom>
          <a:solidFill>
            <a:srgbClr val="00B458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66"/>
          <p:cNvSpPr/>
          <p:nvPr/>
        </p:nvSpPr>
        <p:spPr>
          <a:xfrm>
            <a:off x="5515795" y="3093657"/>
            <a:ext cx="170328" cy="149188"/>
          </a:xfrm>
          <a:custGeom>
            <a:rect b="b" l="l" r="r" t="t"/>
            <a:pathLst>
              <a:path extrusionOk="0" fill="none" h="87372" w="99753">
                <a:moveTo>
                  <a:pt x="0" y="53264"/>
                </a:moveTo>
                <a:lnTo>
                  <a:pt x="20325" y="82232"/>
                </a:lnTo>
                <a:cubicBezTo>
                  <a:pt x="23128" y="86203"/>
                  <a:pt x="28501" y="87371"/>
                  <a:pt x="32472" y="84568"/>
                </a:cubicBezTo>
                <a:cubicBezTo>
                  <a:pt x="33173" y="84100"/>
                  <a:pt x="33874" y="83400"/>
                  <a:pt x="34575" y="82699"/>
                </a:cubicBezTo>
                <a:lnTo>
                  <a:pt x="99753" y="0"/>
                </a:lnTo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6"/>
          <p:cNvSpPr/>
          <p:nvPr/>
        </p:nvSpPr>
        <p:spPr>
          <a:xfrm>
            <a:off x="5382724" y="4279099"/>
            <a:ext cx="435900" cy="435900"/>
          </a:xfrm>
          <a:prstGeom prst="ellipse">
            <a:avLst/>
          </a:prstGeom>
          <a:solidFill>
            <a:srgbClr val="FF910C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6" name="Google Shape;676;p66"/>
          <p:cNvGrpSpPr/>
          <p:nvPr/>
        </p:nvGrpSpPr>
        <p:grpSpPr>
          <a:xfrm>
            <a:off x="5515282" y="4435341"/>
            <a:ext cx="170810" cy="126362"/>
            <a:chOff x="2600725" y="1955875"/>
            <a:chExt cx="2298925" cy="1700700"/>
          </a:xfrm>
        </p:grpSpPr>
        <p:sp>
          <p:nvSpPr>
            <p:cNvPr id="677" name="Google Shape;677;p66"/>
            <p:cNvSpPr/>
            <p:nvPr/>
          </p:nvSpPr>
          <p:spPr>
            <a:xfrm>
              <a:off x="2600725" y="1955875"/>
              <a:ext cx="2298925" cy="675175"/>
            </a:xfrm>
            <a:custGeom>
              <a:rect b="b" l="l" r="r" t="t"/>
              <a:pathLst>
                <a:path extrusionOk="0" fill="none" h="27007" w="91957">
                  <a:moveTo>
                    <a:pt x="0" y="16409"/>
                  </a:moveTo>
                  <a:lnTo>
                    <a:pt x="0" y="16409"/>
                  </a:lnTo>
                  <a:cubicBezTo>
                    <a:pt x="2051" y="5128"/>
                    <a:pt x="17776" y="1"/>
                    <a:pt x="30766" y="6154"/>
                  </a:cubicBezTo>
                  <a:lnTo>
                    <a:pt x="61190" y="20511"/>
                  </a:lnTo>
                  <a:cubicBezTo>
                    <a:pt x="74522" y="27006"/>
                    <a:pt x="89905" y="21537"/>
                    <a:pt x="91956" y="10256"/>
                  </a:cubicBezTo>
                  <a:lnTo>
                    <a:pt x="91956" y="1025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miter lim="34184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66"/>
            <p:cNvSpPr/>
            <p:nvPr/>
          </p:nvSpPr>
          <p:spPr>
            <a:xfrm>
              <a:off x="2600725" y="2981400"/>
              <a:ext cx="2298925" cy="675175"/>
            </a:xfrm>
            <a:custGeom>
              <a:rect b="b" l="l" r="r" t="t"/>
              <a:pathLst>
                <a:path extrusionOk="0" fill="none" h="27007" w="91957">
                  <a:moveTo>
                    <a:pt x="0" y="16409"/>
                  </a:moveTo>
                  <a:lnTo>
                    <a:pt x="0" y="16409"/>
                  </a:lnTo>
                  <a:cubicBezTo>
                    <a:pt x="2051" y="5128"/>
                    <a:pt x="17776" y="1"/>
                    <a:pt x="30766" y="6154"/>
                  </a:cubicBezTo>
                  <a:lnTo>
                    <a:pt x="61190" y="20511"/>
                  </a:lnTo>
                  <a:cubicBezTo>
                    <a:pt x="74522" y="27006"/>
                    <a:pt x="89905" y="21537"/>
                    <a:pt x="91956" y="10256"/>
                  </a:cubicBezTo>
                  <a:lnTo>
                    <a:pt x="91956" y="1025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miter lim="34184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9" name="Google Shape;679;p66"/>
          <p:cNvSpPr/>
          <p:nvPr/>
        </p:nvSpPr>
        <p:spPr>
          <a:xfrm rot="-5400000">
            <a:off x="6916625" y="273488"/>
            <a:ext cx="60300" cy="3170100"/>
          </a:xfrm>
          <a:prstGeom prst="leftBracket">
            <a:avLst>
              <a:gd fmla="val 110738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66"/>
          <p:cNvSpPr/>
          <p:nvPr/>
        </p:nvSpPr>
        <p:spPr>
          <a:xfrm rot="5400000">
            <a:off x="6916625" y="-239212"/>
            <a:ext cx="60300" cy="3170100"/>
          </a:xfrm>
          <a:prstGeom prst="leftBracket">
            <a:avLst>
              <a:gd fmla="val 110738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66"/>
          <p:cNvSpPr txBox="1"/>
          <p:nvPr/>
        </p:nvSpPr>
        <p:spPr>
          <a:xfrm>
            <a:off x="220950" y="4784950"/>
            <a:ext cx="48345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che Sans Light"/>
                <a:ea typeface="Roche Sans Light"/>
                <a:cs typeface="Roche Sans Light"/>
                <a:sym typeface="Roche Sans Light"/>
              </a:rPr>
              <a:t>*Not automated decisions, SaaMD</a:t>
            </a:r>
            <a:endParaRPr sz="10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oche Evolved Brand">
  <a:themeElements>
    <a:clrScheme name="Custom">
      <a:dk1>
        <a:srgbClr val="0B41CD"/>
      </a:dk1>
      <a:lt1>
        <a:srgbClr val="1482FA"/>
      </a:lt1>
      <a:dk2>
        <a:srgbClr val="BDE3FF"/>
      </a:dk2>
      <a:lt2>
        <a:srgbClr val="FAC9B5"/>
      </a:lt2>
      <a:accent1>
        <a:srgbClr val="ED4A0D"/>
      </a:accent1>
      <a:accent2>
        <a:srgbClr val="BC36F0"/>
      </a:accent2>
      <a:accent3>
        <a:srgbClr val="C40000"/>
      </a:accent3>
      <a:accent4>
        <a:srgbClr val="022366"/>
      </a:accent4>
      <a:accent5>
        <a:srgbClr val="FAD6C7"/>
      </a:accent5>
      <a:accent6>
        <a:srgbClr val="FFE8DE"/>
      </a:accent6>
      <a:hlink>
        <a:srgbClr val="0B41CD"/>
      </a:hlink>
      <a:folHlink>
        <a:srgbClr val="0B41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oche Evolved Brand">
  <a:themeElements>
    <a:clrScheme name="Custom">
      <a:dk1>
        <a:srgbClr val="0B41CD"/>
      </a:dk1>
      <a:lt1>
        <a:srgbClr val="1482FA"/>
      </a:lt1>
      <a:dk2>
        <a:srgbClr val="BDE3FF"/>
      </a:dk2>
      <a:lt2>
        <a:srgbClr val="FAC9B5"/>
      </a:lt2>
      <a:accent1>
        <a:srgbClr val="ED4A0D"/>
      </a:accent1>
      <a:accent2>
        <a:srgbClr val="BC36F0"/>
      </a:accent2>
      <a:accent3>
        <a:srgbClr val="C40000"/>
      </a:accent3>
      <a:accent4>
        <a:srgbClr val="022366"/>
      </a:accent4>
      <a:accent5>
        <a:srgbClr val="FAD6C7"/>
      </a:accent5>
      <a:accent6>
        <a:srgbClr val="FFE8DE"/>
      </a:accent6>
      <a:hlink>
        <a:srgbClr val="0B41CD"/>
      </a:hlink>
      <a:folHlink>
        <a:srgbClr val="0B41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oche Evolved Brand">
  <a:themeElements>
    <a:clrScheme name="Custom">
      <a:dk1>
        <a:srgbClr val="0B41CD"/>
      </a:dk1>
      <a:lt1>
        <a:srgbClr val="1482FA"/>
      </a:lt1>
      <a:dk2>
        <a:srgbClr val="BDE3FF"/>
      </a:dk2>
      <a:lt2>
        <a:srgbClr val="FAC9B5"/>
      </a:lt2>
      <a:accent1>
        <a:srgbClr val="ED4A0D"/>
      </a:accent1>
      <a:accent2>
        <a:srgbClr val="BC36F0"/>
      </a:accent2>
      <a:accent3>
        <a:srgbClr val="C40000"/>
      </a:accent3>
      <a:accent4>
        <a:srgbClr val="022366"/>
      </a:accent4>
      <a:accent5>
        <a:srgbClr val="FAD6C7"/>
      </a:accent5>
      <a:accent6>
        <a:srgbClr val="FFE8DE"/>
      </a:accent6>
      <a:hlink>
        <a:srgbClr val="0B41CD"/>
      </a:hlink>
      <a:folHlink>
        <a:srgbClr val="0B41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