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6" r:id="rId2"/>
    <p:sldId id="320" r:id="rId3"/>
    <p:sldId id="317" r:id="rId4"/>
    <p:sldId id="293" r:id="rId5"/>
    <p:sldId id="285" r:id="rId6"/>
    <p:sldId id="314" r:id="rId7"/>
    <p:sldId id="313" r:id="rId8"/>
    <p:sldId id="279" r:id="rId9"/>
    <p:sldId id="286" r:id="rId10"/>
    <p:sldId id="274" r:id="rId11"/>
    <p:sldId id="319" r:id="rId12"/>
    <p:sldId id="301" r:id="rId13"/>
    <p:sldId id="309" r:id="rId14"/>
    <p:sldId id="307" r:id="rId15"/>
    <p:sldId id="308" r:id="rId16"/>
    <p:sldId id="289" r:id="rId17"/>
    <p:sldId id="334" r:id="rId18"/>
    <p:sldId id="335" r:id="rId19"/>
    <p:sldId id="336" r:id="rId20"/>
    <p:sldId id="330" r:id="rId21"/>
    <p:sldId id="340" r:id="rId22"/>
    <p:sldId id="337" r:id="rId23"/>
    <p:sldId id="341" r:id="rId24"/>
    <p:sldId id="343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C108FB9-1B4C-49A9-BB9B-9F0D013C5D73}" v="129" dt="2023-09-05T03:59:35.67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0" autoAdjust="0"/>
    <p:restoredTop sz="94660"/>
  </p:normalViewPr>
  <p:slideViewPr>
    <p:cSldViewPr snapToGrid="0">
      <p:cViewPr varScale="1">
        <p:scale>
          <a:sx n="65" d="100"/>
          <a:sy n="65" d="100"/>
        </p:scale>
        <p:origin x="52" y="5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352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DEE479-A38B-4F78-93AB-7074C51B483C}" type="datetimeFigureOut">
              <a:rPr lang="en-US" smtClean="0"/>
              <a:t>9/4/2023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6345FD-FB44-4EDB-BF2C-95AEDF44D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851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ission.europa.eu/law/law-topic/data-protection/data-protection-eu_en" TargetMode="External"/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jdsupra.com/legalnews/chatgpt-in-the-crosshairs-how-the-eu-s-6938556/" TargetMode="External"/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artner.com/en/newsroom/press-releases/2023-05-03-gartner-poll-finds-45-percent-of-executives-say-chatgpt-has-prompted-an-increase-in-ai-investment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pomagazine.com/cyber-security/ai-for-an-ai-why-chatgpt-is-a-double-edged-sword-for-cybersecurity/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techscience.org/a/2019121801/" TargetMode="External"/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hal.inria.fr/hal-01281190" TargetMode="External"/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www.americanpressinstitute.org/publications/reports/survey-research/how-americans-get-news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F8ECB3-63FC-4092-ADD6-4A7F75CB3B41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4663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GDPR entered into force on 24 May 2016 and applies since 25 May 2018 </a:t>
            </a:r>
            <a:r>
              <a:rPr lang="en-US" dirty="0">
                <a:hlinkClick r:id="rId3"/>
              </a:rPr>
              <a:t>https://commission.europa.eu/law/law-topic/data-protection/data-protection-eu_en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6345FD-FB44-4EDB-BF2C-95AEDF44D39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7344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AI Act Risk Examples</a:t>
            </a:r>
          </a:p>
          <a:p>
            <a:r>
              <a:rPr lang="en-US" dirty="0"/>
              <a:t>https://www.mckinsey.com/capabilities/quantumblack/our-insights/what-the-draft-european-union-ai-regulations-mean-for-business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6345FD-FB44-4EDB-BF2C-95AEDF44D39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0097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Baker Donelson</a:t>
            </a:r>
          </a:p>
          <a:p>
            <a:r>
              <a:rPr lang="en-US" dirty="0">
                <a:hlinkClick r:id="rId3"/>
              </a:rPr>
              <a:t>https://www.jdsupra.com/legalnews/chatgpt-in-the-crosshairs-how-the-eu-s-6938556/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6345FD-FB44-4EDB-BF2C-95AEDF44D392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6989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hlinkClick r:id="rId3"/>
              </a:rPr>
              <a:t>https://www.gartner.com/en/newsroom/press-releases/2023-05-03-gartner-poll-finds-45-percent-of-executives-say-chatgpt-has-prompted-an-increase-in-ai-investment</a:t>
            </a:r>
            <a:r>
              <a:rPr lang="en-US" dirty="0"/>
              <a:t>  </a:t>
            </a:r>
            <a:r>
              <a:rPr lang="en-US" b="0" i="0" dirty="0">
                <a:solidFill>
                  <a:srgbClr val="000000"/>
                </a:solidFill>
                <a:effectLst/>
                <a:latin typeface="Graphik Web"/>
              </a:rPr>
              <a:t>March &amp; April 2023 online poll.  n = 2,544.  Does not represent global findings or market as a whole.</a:t>
            </a:r>
          </a:p>
          <a:p>
            <a:endParaRPr lang="en-US" dirty="0">
              <a:solidFill>
                <a:srgbClr val="000000"/>
              </a:solidFill>
              <a:latin typeface="Graphik Web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F8ECB3-63FC-4092-ADD6-4A7F75CB3B41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3046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6345FD-FB44-4EDB-BF2C-95AEDF44D39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4363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hlinkClick r:id="rId3"/>
              </a:rPr>
              <a:t>https://www.cpomagazine.com/cyber-security/ai-for-an-ai-why-chatgpt-is-a-double-edged-sword-for-cybersecurity/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F8ECB3-63FC-4092-ADD6-4A7F75CB3B4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071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Machine Generated Text: A Comprehensive Survey of Threat Models and Detection Methods</a:t>
            </a:r>
          </a:p>
          <a:p>
            <a:r>
              <a:rPr lang="en-US" dirty="0"/>
              <a:t>https://arxiv.org/pdf/2210.07321.pdf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F8ECB3-63FC-4092-ADD6-4A7F75CB3B41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15093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Machine Generated Text: A Comprehensive Survey of Threat Models and Detection Methods</a:t>
            </a:r>
          </a:p>
          <a:p>
            <a:r>
              <a:rPr lang="en-US" dirty="0"/>
              <a:t>https://arxiv.org/pdf/2210.07321.pdf</a:t>
            </a:r>
          </a:p>
          <a:p>
            <a:endParaRPr lang="en-US" dirty="0"/>
          </a:p>
          <a:p>
            <a:r>
              <a:rPr lang="en-US" dirty="0"/>
              <a:t>Max Weiss. 2019. Deepfake bot submissions to federal public comment websites cannot be distinguished from human submissions. Technology Science (2019). </a:t>
            </a:r>
            <a:r>
              <a:rPr lang="en-US" dirty="0">
                <a:hlinkClick r:id="rId3"/>
              </a:rPr>
              <a:t>https://techscience.org/a/2019121801/</a:t>
            </a:r>
            <a:endParaRPr lang="en-US" dirty="0"/>
          </a:p>
          <a:p>
            <a:endParaRPr lang="en-US" dirty="0"/>
          </a:p>
          <a:p>
            <a:r>
              <a:rPr lang="en-US" dirty="0"/>
              <a:t>US Govt CDO Council Federal Register Comment Analysis NLP Pilot2021 https://www.cdo.gov/news/comment-analysis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6345FD-FB44-4EDB-BF2C-95AEDF44D39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7354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Machine Generated Text: A Comprehensive Survey of Threat Models and Detection Methods</a:t>
            </a:r>
          </a:p>
          <a:p>
            <a:r>
              <a:rPr lang="en-US" dirty="0"/>
              <a:t>https://arxiv.org/pdf/2210.07321.pdf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6345FD-FB44-4EDB-BF2C-95AEDF44D39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2133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Machine Generated Text: A Comprehensive Survey of Threat Models and Detection Methods</a:t>
            </a:r>
          </a:p>
          <a:p>
            <a:r>
              <a:rPr lang="en-US" dirty="0"/>
              <a:t>https://arxiv.org/pdf/2210.07321.pdf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6345FD-FB44-4EDB-BF2C-95AEDF44D39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6836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Machine Generated Text: A Comprehensive Survey of Threat Models and Detection Methods</a:t>
            </a:r>
          </a:p>
          <a:p>
            <a:r>
              <a:rPr lang="en-US" dirty="0"/>
              <a:t>https://arxiv.org/pdf/2210.07321.pdf</a:t>
            </a:r>
          </a:p>
          <a:p>
            <a:endParaRPr lang="en-US" dirty="0"/>
          </a:p>
          <a:p>
            <a:r>
              <a:rPr lang="en-US" dirty="0"/>
              <a:t>Jaron Mink, </a:t>
            </a:r>
            <a:r>
              <a:rPr lang="en-US" dirty="0" err="1"/>
              <a:t>Licheng</a:t>
            </a:r>
            <a:r>
              <a:rPr lang="en-US" dirty="0"/>
              <a:t> Luo, et al . 2022. </a:t>
            </a:r>
            <a:r>
              <a:rPr lang="en-US" dirty="0" err="1"/>
              <a:t>DeepPhish</a:t>
            </a:r>
            <a:r>
              <a:rPr lang="en-US" dirty="0"/>
              <a:t>: Understanding User Trust Towards Artificially Generated Profiles in Online</a:t>
            </a:r>
          </a:p>
          <a:p>
            <a:r>
              <a:rPr lang="en-US" dirty="0"/>
              <a:t>Social Networks. In 31st USENIX Security Symposium (USENIX Security 22). USENIX Association, Boston, MA, 1669–1686. </a:t>
            </a:r>
          </a:p>
          <a:p>
            <a:r>
              <a:rPr lang="en-US" dirty="0"/>
              <a:t>https://www.usenix.org/conference/usenixsecurity22/presentation/mink</a:t>
            </a:r>
          </a:p>
          <a:p>
            <a:endParaRPr lang="en-US" dirty="0"/>
          </a:p>
          <a:p>
            <a:r>
              <a:rPr lang="en-US" dirty="0"/>
              <a:t>Maksym </a:t>
            </a:r>
            <a:r>
              <a:rPr lang="en-US" dirty="0" err="1"/>
              <a:t>Gabielkov</a:t>
            </a:r>
            <a:r>
              <a:rPr lang="en-US" dirty="0"/>
              <a:t>, Arthi Ramachandran, et al . 2016. Social Clicks: What and Who Gets Read on Twitter?. In ACM SIGMETRICS / IFIP</a:t>
            </a:r>
          </a:p>
          <a:p>
            <a:r>
              <a:rPr lang="en-US" dirty="0"/>
              <a:t>Performance 2016. Antibes Juan-les-Pins, France. </a:t>
            </a:r>
            <a:r>
              <a:rPr lang="en-US" dirty="0">
                <a:hlinkClick r:id="rId3"/>
              </a:rPr>
              <a:t>https://hal.inria.fr/hal-01281190</a:t>
            </a:r>
            <a:endParaRPr lang="en-US" dirty="0"/>
          </a:p>
          <a:p>
            <a:endParaRPr lang="en-US" dirty="0"/>
          </a:p>
          <a:p>
            <a:r>
              <a:rPr lang="en-US" dirty="0"/>
              <a:t>American Press Institute. 2014. How Americans get their news. </a:t>
            </a:r>
          </a:p>
          <a:p>
            <a:r>
              <a:rPr lang="en-US" dirty="0">
                <a:hlinkClick r:id="rId4"/>
              </a:rPr>
              <a:t>https://www.americanpressinstitute.org/publications/reports/survey-research/how-americans-get-news/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6345FD-FB44-4EDB-BF2C-95AEDF44D39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8062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>
            <a:extLst>
              <a:ext uri="{FF2B5EF4-FFF2-40B4-BE49-F238E27FC236}">
                <a16:creationId xmlns:a16="http://schemas.microsoft.com/office/drawing/2014/main" id="{F51FEA09-E4BD-0741-D624-EED4A231C599}"/>
              </a:ext>
            </a:extLst>
          </p:cNvPr>
          <p:cNvSpPr/>
          <p:nvPr/>
        </p:nvSpPr>
        <p:spPr>
          <a:xfrm rot="10800000">
            <a:off x="853427" y="5650992"/>
            <a:ext cx="6821472" cy="1207007"/>
          </a:xfrm>
          <a:custGeom>
            <a:avLst/>
            <a:gdLst>
              <a:gd name="connsiteX0" fmla="*/ 2449167 w 4758726"/>
              <a:gd name="connsiteY0" fmla="*/ 841961 h 842020"/>
              <a:gd name="connsiteX1" fmla="*/ 12024 w 4758726"/>
              <a:gd name="connsiteY1" fmla="*/ 11254 h 842020"/>
              <a:gd name="connsiteX2" fmla="*/ 0 w 4758726"/>
              <a:gd name="connsiteY2" fmla="*/ 0 h 842020"/>
              <a:gd name="connsiteX3" fmla="*/ 4758726 w 4758726"/>
              <a:gd name="connsiteY3" fmla="*/ 0 h 842020"/>
              <a:gd name="connsiteX4" fmla="*/ 4526601 w 4758726"/>
              <a:gd name="connsiteY4" fmla="*/ 141635 h 842020"/>
              <a:gd name="connsiteX5" fmla="*/ 2449167 w 4758726"/>
              <a:gd name="connsiteY5" fmla="*/ 841961 h 842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758726" h="842020">
                <a:moveTo>
                  <a:pt x="2449167" y="841961"/>
                </a:moveTo>
                <a:cubicBezTo>
                  <a:pt x="1373800" y="847496"/>
                  <a:pt x="537447" y="464031"/>
                  <a:pt x="12024" y="11254"/>
                </a:cubicBezTo>
                <a:lnTo>
                  <a:pt x="0" y="0"/>
                </a:lnTo>
                <a:lnTo>
                  <a:pt x="4758726" y="0"/>
                </a:lnTo>
                <a:lnTo>
                  <a:pt x="4526601" y="141635"/>
                </a:lnTo>
                <a:cubicBezTo>
                  <a:pt x="3913845" y="510819"/>
                  <a:pt x="3285564" y="837657"/>
                  <a:pt x="2449167" y="841961"/>
                </a:cubicBezTo>
                <a:close/>
              </a:path>
            </a:pathLst>
          </a:custGeom>
          <a:gradFill>
            <a:gsLst>
              <a:gs pos="0">
                <a:schemeClr val="tx2">
                  <a:alpha val="0"/>
                </a:schemeClr>
              </a:gs>
              <a:gs pos="99000">
                <a:schemeClr val="accent3">
                  <a:alpha val="71647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" name="Freeform 9">
            <a:extLst>
              <a:ext uri="{FF2B5EF4-FFF2-40B4-BE49-F238E27FC236}">
                <a16:creationId xmlns:a16="http://schemas.microsoft.com/office/drawing/2014/main" id="{B707B5BA-AB15-D1EF-EBC5-F38FCE20FC52}"/>
              </a:ext>
            </a:extLst>
          </p:cNvPr>
          <p:cNvSpPr/>
          <p:nvPr/>
        </p:nvSpPr>
        <p:spPr>
          <a:xfrm rot="710202" flipV="1">
            <a:off x="-145573" y="4175628"/>
            <a:ext cx="6040006" cy="3240870"/>
          </a:xfrm>
          <a:custGeom>
            <a:avLst/>
            <a:gdLst>
              <a:gd name="connsiteX0" fmla="*/ 480125 w 6747252"/>
              <a:gd name="connsiteY0" fmla="*/ 0 h 3620355"/>
              <a:gd name="connsiteX1" fmla="*/ 6747252 w 6747252"/>
              <a:gd name="connsiteY1" fmla="*/ 1313462 h 3620355"/>
              <a:gd name="connsiteX2" fmla="*/ 6355443 w 6747252"/>
              <a:gd name="connsiteY2" fmla="*/ 1443581 h 3620355"/>
              <a:gd name="connsiteX3" fmla="*/ 4058536 w 6747252"/>
              <a:gd name="connsiteY3" fmla="*/ 2678500 h 3620355"/>
              <a:gd name="connsiteX4" fmla="*/ 33178 w 6747252"/>
              <a:gd name="connsiteY4" fmla="*/ 2369641 h 3620355"/>
              <a:gd name="connsiteX5" fmla="*/ 0 w 6747252"/>
              <a:gd name="connsiteY5" fmla="*/ 2290898 h 3620355"/>
              <a:gd name="connsiteX6" fmla="*/ 480125 w 6747252"/>
              <a:gd name="connsiteY6" fmla="*/ 0 h 36203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747252" h="3620355">
                <a:moveTo>
                  <a:pt x="480125" y="0"/>
                </a:moveTo>
                <a:lnTo>
                  <a:pt x="6747252" y="1313462"/>
                </a:lnTo>
                <a:lnTo>
                  <a:pt x="6355443" y="1443581"/>
                </a:lnTo>
                <a:cubicBezTo>
                  <a:pt x="5476828" y="1758684"/>
                  <a:pt x="4659690" y="2192443"/>
                  <a:pt x="4058536" y="2678500"/>
                </a:cubicBezTo>
                <a:cubicBezTo>
                  <a:pt x="2102261" y="4268418"/>
                  <a:pt x="625747" y="3626023"/>
                  <a:pt x="33178" y="2369641"/>
                </a:cubicBezTo>
                <a:lnTo>
                  <a:pt x="0" y="2290898"/>
                </a:lnTo>
                <a:lnTo>
                  <a:pt x="480125" y="0"/>
                </a:lnTo>
                <a:close/>
              </a:path>
            </a:pathLst>
          </a:custGeom>
          <a:gradFill flip="none" rotWithShape="1">
            <a:gsLst>
              <a:gs pos="97000">
                <a:schemeClr val="accent3">
                  <a:lumMod val="50000"/>
                  <a:alpha val="21210"/>
                </a:schemeClr>
              </a:gs>
              <a:gs pos="72000">
                <a:schemeClr val="accent4">
                  <a:lumMod val="50000"/>
                </a:schemeClr>
              </a:gs>
              <a:gs pos="3000">
                <a:schemeClr val="accent6">
                  <a:alpha val="53787"/>
                </a:schemeClr>
              </a:gs>
            </a:gsLst>
            <a:lin ang="81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1AF73CC-B23B-6DCD-7E3E-8213485DF9B7}"/>
              </a:ext>
            </a:extLst>
          </p:cNvPr>
          <p:cNvCxnSpPr>
            <a:cxnSpLocks/>
          </p:cNvCxnSpPr>
          <p:nvPr/>
        </p:nvCxnSpPr>
        <p:spPr>
          <a:xfrm rot="5400000">
            <a:off x="6095999" y="3104925"/>
            <a:ext cx="0" cy="165518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reeform 1">
            <a:extLst>
              <a:ext uri="{FF2B5EF4-FFF2-40B4-BE49-F238E27FC236}">
                <a16:creationId xmlns:a16="http://schemas.microsoft.com/office/drawing/2014/main" id="{0319ECD0-7050-C18F-AC35-7F8DFA288A58}"/>
              </a:ext>
            </a:extLst>
          </p:cNvPr>
          <p:cNvSpPr/>
          <p:nvPr/>
        </p:nvSpPr>
        <p:spPr>
          <a:xfrm>
            <a:off x="-24334" y="1"/>
            <a:ext cx="12218982" cy="6860673"/>
          </a:xfrm>
          <a:custGeom>
            <a:avLst/>
            <a:gdLst>
              <a:gd name="connsiteX0" fmla="*/ 4456 w 12218982"/>
              <a:gd name="connsiteY0" fmla="*/ 0 h 6860673"/>
              <a:gd name="connsiteX1" fmla="*/ 3150735 w 12218982"/>
              <a:gd name="connsiteY1" fmla="*/ 0 h 6860673"/>
              <a:gd name="connsiteX2" fmla="*/ 3150734 w 12218982"/>
              <a:gd name="connsiteY2" fmla="*/ 1 h 6860673"/>
              <a:gd name="connsiteX3" fmla="*/ 3275209 w 12218982"/>
              <a:gd name="connsiteY3" fmla="*/ 1 h 6860673"/>
              <a:gd name="connsiteX4" fmla="*/ 3275209 w 12218982"/>
              <a:gd name="connsiteY4" fmla="*/ 0 h 6860673"/>
              <a:gd name="connsiteX5" fmla="*/ 12218982 w 12218982"/>
              <a:gd name="connsiteY5" fmla="*/ 0 h 6860673"/>
              <a:gd name="connsiteX6" fmla="*/ 12218982 w 12218982"/>
              <a:gd name="connsiteY6" fmla="*/ 1983013 h 6860673"/>
              <a:gd name="connsiteX7" fmla="*/ 12062259 w 12218982"/>
              <a:gd name="connsiteY7" fmla="*/ 2024385 h 6860673"/>
              <a:gd name="connsiteX8" fmla="*/ 10972986 w 12218982"/>
              <a:gd name="connsiteY8" fmla="*/ 2139627 h 6860673"/>
              <a:gd name="connsiteX9" fmla="*/ 5417726 w 12218982"/>
              <a:gd name="connsiteY9" fmla="*/ 115939 h 6860673"/>
              <a:gd name="connsiteX10" fmla="*/ 5011629 w 12218982"/>
              <a:gd name="connsiteY10" fmla="*/ 121918 h 6860673"/>
              <a:gd name="connsiteX11" fmla="*/ 4783396 w 12218982"/>
              <a:gd name="connsiteY11" fmla="*/ 139697 h 6860673"/>
              <a:gd name="connsiteX12" fmla="*/ 4570293 w 12218982"/>
              <a:gd name="connsiteY12" fmla="*/ 145085 h 6860673"/>
              <a:gd name="connsiteX13" fmla="*/ 692864 w 12218982"/>
              <a:gd name="connsiteY13" fmla="*/ 2723368 h 6860673"/>
              <a:gd name="connsiteX14" fmla="*/ 653810 w 12218982"/>
              <a:gd name="connsiteY14" fmla="*/ 2809752 h 6860673"/>
              <a:gd name="connsiteX15" fmla="*/ 633474 w 12218982"/>
              <a:gd name="connsiteY15" fmla="*/ 2851993 h 6860673"/>
              <a:gd name="connsiteX16" fmla="*/ 551923 w 12218982"/>
              <a:gd name="connsiteY16" fmla="*/ 3041708 h 6860673"/>
              <a:gd name="connsiteX17" fmla="*/ 532245 w 12218982"/>
              <a:gd name="connsiteY17" fmla="*/ 3101107 h 6860673"/>
              <a:gd name="connsiteX18" fmla="*/ 519820 w 12218982"/>
              <a:gd name="connsiteY18" fmla="*/ 3132620 h 6860673"/>
              <a:gd name="connsiteX19" fmla="*/ 242995 w 12218982"/>
              <a:gd name="connsiteY19" fmla="*/ 4701210 h 6860673"/>
              <a:gd name="connsiteX20" fmla="*/ 692864 w 12218982"/>
              <a:gd name="connsiteY20" fmla="*/ 6679052 h 6860673"/>
              <a:gd name="connsiteX21" fmla="*/ 784515 w 12218982"/>
              <a:gd name="connsiteY21" fmla="*/ 6858000 h 6860673"/>
              <a:gd name="connsiteX22" fmla="*/ 341340 w 12218982"/>
              <a:gd name="connsiteY22" fmla="*/ 6858000 h 6860673"/>
              <a:gd name="connsiteX23" fmla="*/ 341340 w 12218982"/>
              <a:gd name="connsiteY23" fmla="*/ 6860673 h 6860673"/>
              <a:gd name="connsiteX24" fmla="*/ 4456 w 12218982"/>
              <a:gd name="connsiteY24" fmla="*/ 6860673 h 6860673"/>
              <a:gd name="connsiteX25" fmla="*/ 4456 w 12218982"/>
              <a:gd name="connsiteY25" fmla="*/ 2794000 h 6860673"/>
              <a:gd name="connsiteX26" fmla="*/ 0 w 12218982"/>
              <a:gd name="connsiteY26" fmla="*/ 2794000 h 6860673"/>
              <a:gd name="connsiteX27" fmla="*/ 0 w 12218982"/>
              <a:gd name="connsiteY27" fmla="*/ 2022550 h 6860673"/>
              <a:gd name="connsiteX28" fmla="*/ 4456 w 12218982"/>
              <a:gd name="connsiteY28" fmla="*/ 2022550 h 6860673"/>
              <a:gd name="connsiteX29" fmla="*/ 4456 w 12218982"/>
              <a:gd name="connsiteY29" fmla="*/ 1646989 h 6860673"/>
              <a:gd name="connsiteX30" fmla="*/ 4456 w 12218982"/>
              <a:gd name="connsiteY30" fmla="*/ 0 h 68606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12218982" h="6860673">
                <a:moveTo>
                  <a:pt x="4456" y="0"/>
                </a:moveTo>
                <a:lnTo>
                  <a:pt x="3150735" y="0"/>
                </a:lnTo>
                <a:lnTo>
                  <a:pt x="3150734" y="1"/>
                </a:lnTo>
                <a:lnTo>
                  <a:pt x="3275209" y="1"/>
                </a:lnTo>
                <a:lnTo>
                  <a:pt x="3275209" y="0"/>
                </a:lnTo>
                <a:lnTo>
                  <a:pt x="12218982" y="0"/>
                </a:lnTo>
                <a:lnTo>
                  <a:pt x="12218982" y="1983013"/>
                </a:lnTo>
                <a:lnTo>
                  <a:pt x="12062259" y="2024385"/>
                </a:lnTo>
                <a:cubicBezTo>
                  <a:pt x="11728036" y="2099441"/>
                  <a:pt x="11364094" y="2141640"/>
                  <a:pt x="10972986" y="2139627"/>
                </a:cubicBezTo>
                <a:cubicBezTo>
                  <a:pt x="8748018" y="2128176"/>
                  <a:pt x="7788484" y="155587"/>
                  <a:pt x="5417726" y="115939"/>
                </a:cubicBezTo>
                <a:cubicBezTo>
                  <a:pt x="5278815" y="113616"/>
                  <a:pt x="5143479" y="115764"/>
                  <a:pt x="5011629" y="121918"/>
                </a:cubicBezTo>
                <a:lnTo>
                  <a:pt x="4783396" y="139697"/>
                </a:lnTo>
                <a:lnTo>
                  <a:pt x="4570293" y="145085"/>
                </a:lnTo>
                <a:cubicBezTo>
                  <a:pt x="2859647" y="231798"/>
                  <a:pt x="1397605" y="1260791"/>
                  <a:pt x="692864" y="2723368"/>
                </a:cubicBezTo>
                <a:lnTo>
                  <a:pt x="653810" y="2809752"/>
                </a:lnTo>
                <a:lnTo>
                  <a:pt x="633474" y="2851993"/>
                </a:lnTo>
                <a:cubicBezTo>
                  <a:pt x="600933" y="2920155"/>
                  <a:pt x="575052" y="2977311"/>
                  <a:pt x="551923" y="3041708"/>
                </a:cubicBezTo>
                <a:lnTo>
                  <a:pt x="532245" y="3101107"/>
                </a:lnTo>
                <a:lnTo>
                  <a:pt x="519820" y="3132620"/>
                </a:lnTo>
                <a:cubicBezTo>
                  <a:pt x="340732" y="3621732"/>
                  <a:pt x="242995" y="4150057"/>
                  <a:pt x="242995" y="4701210"/>
                </a:cubicBezTo>
                <a:cubicBezTo>
                  <a:pt x="242995" y="5409836"/>
                  <a:pt x="404560" y="6080725"/>
                  <a:pt x="692864" y="6679052"/>
                </a:cubicBezTo>
                <a:lnTo>
                  <a:pt x="784515" y="6858000"/>
                </a:lnTo>
                <a:lnTo>
                  <a:pt x="341340" y="6858000"/>
                </a:lnTo>
                <a:lnTo>
                  <a:pt x="341340" y="6860673"/>
                </a:lnTo>
                <a:lnTo>
                  <a:pt x="4456" y="6860673"/>
                </a:lnTo>
                <a:lnTo>
                  <a:pt x="4456" y="2794000"/>
                </a:lnTo>
                <a:lnTo>
                  <a:pt x="0" y="2794000"/>
                </a:lnTo>
                <a:lnTo>
                  <a:pt x="0" y="2022550"/>
                </a:lnTo>
                <a:lnTo>
                  <a:pt x="4456" y="2022550"/>
                </a:lnTo>
                <a:lnTo>
                  <a:pt x="4456" y="1646989"/>
                </a:lnTo>
                <a:lnTo>
                  <a:pt x="4456" y="0"/>
                </a:lnTo>
                <a:close/>
              </a:path>
            </a:pathLst>
          </a:custGeom>
          <a:gradFill>
            <a:gsLst>
              <a:gs pos="0">
                <a:schemeClr val="accent1">
                  <a:alpha val="31889"/>
                </a:schemeClr>
              </a:gs>
              <a:gs pos="77000">
                <a:schemeClr val="accent3">
                  <a:lumMod val="25000"/>
                  <a:alpha val="0"/>
                </a:schemeClr>
              </a:gs>
            </a:gsLst>
            <a:path path="circle">
              <a:fillToRect t="100000" r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" name="Freeform 3">
            <a:extLst>
              <a:ext uri="{FF2B5EF4-FFF2-40B4-BE49-F238E27FC236}">
                <a16:creationId xmlns:a16="http://schemas.microsoft.com/office/drawing/2014/main" id="{332954FC-1C1B-B277-413F-3CBA66FD1EAD}"/>
              </a:ext>
            </a:extLst>
          </p:cNvPr>
          <p:cNvSpPr/>
          <p:nvPr/>
        </p:nvSpPr>
        <p:spPr>
          <a:xfrm flipH="1" flipV="1">
            <a:off x="-26982" y="9939"/>
            <a:ext cx="12218982" cy="6860673"/>
          </a:xfrm>
          <a:custGeom>
            <a:avLst/>
            <a:gdLst>
              <a:gd name="connsiteX0" fmla="*/ 4456 w 12218982"/>
              <a:gd name="connsiteY0" fmla="*/ 0 h 6860673"/>
              <a:gd name="connsiteX1" fmla="*/ 3150735 w 12218982"/>
              <a:gd name="connsiteY1" fmla="*/ 0 h 6860673"/>
              <a:gd name="connsiteX2" fmla="*/ 3150734 w 12218982"/>
              <a:gd name="connsiteY2" fmla="*/ 1 h 6860673"/>
              <a:gd name="connsiteX3" fmla="*/ 3275209 w 12218982"/>
              <a:gd name="connsiteY3" fmla="*/ 1 h 6860673"/>
              <a:gd name="connsiteX4" fmla="*/ 3275209 w 12218982"/>
              <a:gd name="connsiteY4" fmla="*/ 0 h 6860673"/>
              <a:gd name="connsiteX5" fmla="*/ 12218982 w 12218982"/>
              <a:gd name="connsiteY5" fmla="*/ 0 h 6860673"/>
              <a:gd name="connsiteX6" fmla="*/ 12218982 w 12218982"/>
              <a:gd name="connsiteY6" fmla="*/ 1983013 h 6860673"/>
              <a:gd name="connsiteX7" fmla="*/ 12062259 w 12218982"/>
              <a:gd name="connsiteY7" fmla="*/ 2024385 h 6860673"/>
              <a:gd name="connsiteX8" fmla="*/ 10972986 w 12218982"/>
              <a:gd name="connsiteY8" fmla="*/ 2139627 h 6860673"/>
              <a:gd name="connsiteX9" fmla="*/ 5417726 w 12218982"/>
              <a:gd name="connsiteY9" fmla="*/ 115939 h 6860673"/>
              <a:gd name="connsiteX10" fmla="*/ 5011629 w 12218982"/>
              <a:gd name="connsiteY10" fmla="*/ 121918 h 6860673"/>
              <a:gd name="connsiteX11" fmla="*/ 4783396 w 12218982"/>
              <a:gd name="connsiteY11" fmla="*/ 139697 h 6860673"/>
              <a:gd name="connsiteX12" fmla="*/ 4570293 w 12218982"/>
              <a:gd name="connsiteY12" fmla="*/ 145085 h 6860673"/>
              <a:gd name="connsiteX13" fmla="*/ 692864 w 12218982"/>
              <a:gd name="connsiteY13" fmla="*/ 2723368 h 6860673"/>
              <a:gd name="connsiteX14" fmla="*/ 653810 w 12218982"/>
              <a:gd name="connsiteY14" fmla="*/ 2809752 h 6860673"/>
              <a:gd name="connsiteX15" fmla="*/ 633474 w 12218982"/>
              <a:gd name="connsiteY15" fmla="*/ 2851993 h 6860673"/>
              <a:gd name="connsiteX16" fmla="*/ 551923 w 12218982"/>
              <a:gd name="connsiteY16" fmla="*/ 3041708 h 6860673"/>
              <a:gd name="connsiteX17" fmla="*/ 532245 w 12218982"/>
              <a:gd name="connsiteY17" fmla="*/ 3101107 h 6860673"/>
              <a:gd name="connsiteX18" fmla="*/ 519820 w 12218982"/>
              <a:gd name="connsiteY18" fmla="*/ 3132620 h 6860673"/>
              <a:gd name="connsiteX19" fmla="*/ 242995 w 12218982"/>
              <a:gd name="connsiteY19" fmla="*/ 4701210 h 6860673"/>
              <a:gd name="connsiteX20" fmla="*/ 692864 w 12218982"/>
              <a:gd name="connsiteY20" fmla="*/ 6679052 h 6860673"/>
              <a:gd name="connsiteX21" fmla="*/ 784515 w 12218982"/>
              <a:gd name="connsiteY21" fmla="*/ 6858000 h 6860673"/>
              <a:gd name="connsiteX22" fmla="*/ 341340 w 12218982"/>
              <a:gd name="connsiteY22" fmla="*/ 6858000 h 6860673"/>
              <a:gd name="connsiteX23" fmla="*/ 341340 w 12218982"/>
              <a:gd name="connsiteY23" fmla="*/ 6860673 h 6860673"/>
              <a:gd name="connsiteX24" fmla="*/ 4456 w 12218982"/>
              <a:gd name="connsiteY24" fmla="*/ 6860673 h 6860673"/>
              <a:gd name="connsiteX25" fmla="*/ 4456 w 12218982"/>
              <a:gd name="connsiteY25" fmla="*/ 2794000 h 6860673"/>
              <a:gd name="connsiteX26" fmla="*/ 0 w 12218982"/>
              <a:gd name="connsiteY26" fmla="*/ 2794000 h 6860673"/>
              <a:gd name="connsiteX27" fmla="*/ 0 w 12218982"/>
              <a:gd name="connsiteY27" fmla="*/ 2022550 h 6860673"/>
              <a:gd name="connsiteX28" fmla="*/ 4456 w 12218982"/>
              <a:gd name="connsiteY28" fmla="*/ 2022550 h 6860673"/>
              <a:gd name="connsiteX29" fmla="*/ 4456 w 12218982"/>
              <a:gd name="connsiteY29" fmla="*/ 1646989 h 6860673"/>
              <a:gd name="connsiteX30" fmla="*/ 4456 w 12218982"/>
              <a:gd name="connsiteY30" fmla="*/ 0 h 68606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12218982" h="6860673">
                <a:moveTo>
                  <a:pt x="4456" y="0"/>
                </a:moveTo>
                <a:lnTo>
                  <a:pt x="3150735" y="0"/>
                </a:lnTo>
                <a:lnTo>
                  <a:pt x="3150734" y="1"/>
                </a:lnTo>
                <a:lnTo>
                  <a:pt x="3275209" y="1"/>
                </a:lnTo>
                <a:lnTo>
                  <a:pt x="3275209" y="0"/>
                </a:lnTo>
                <a:lnTo>
                  <a:pt x="12218982" y="0"/>
                </a:lnTo>
                <a:lnTo>
                  <a:pt x="12218982" y="1983013"/>
                </a:lnTo>
                <a:lnTo>
                  <a:pt x="12062259" y="2024385"/>
                </a:lnTo>
                <a:cubicBezTo>
                  <a:pt x="11728036" y="2099441"/>
                  <a:pt x="11364094" y="2141640"/>
                  <a:pt x="10972986" y="2139627"/>
                </a:cubicBezTo>
                <a:cubicBezTo>
                  <a:pt x="8748018" y="2128176"/>
                  <a:pt x="7788484" y="155587"/>
                  <a:pt x="5417726" y="115939"/>
                </a:cubicBezTo>
                <a:cubicBezTo>
                  <a:pt x="5278815" y="113616"/>
                  <a:pt x="5143479" y="115764"/>
                  <a:pt x="5011629" y="121918"/>
                </a:cubicBezTo>
                <a:lnTo>
                  <a:pt x="4783396" y="139697"/>
                </a:lnTo>
                <a:lnTo>
                  <a:pt x="4570293" y="145085"/>
                </a:lnTo>
                <a:cubicBezTo>
                  <a:pt x="2859647" y="231798"/>
                  <a:pt x="1397605" y="1260791"/>
                  <a:pt x="692864" y="2723368"/>
                </a:cubicBezTo>
                <a:lnTo>
                  <a:pt x="653810" y="2809752"/>
                </a:lnTo>
                <a:lnTo>
                  <a:pt x="633474" y="2851993"/>
                </a:lnTo>
                <a:cubicBezTo>
                  <a:pt x="600933" y="2920155"/>
                  <a:pt x="575052" y="2977311"/>
                  <a:pt x="551923" y="3041708"/>
                </a:cubicBezTo>
                <a:lnTo>
                  <a:pt x="532245" y="3101107"/>
                </a:lnTo>
                <a:lnTo>
                  <a:pt x="519820" y="3132620"/>
                </a:lnTo>
                <a:cubicBezTo>
                  <a:pt x="340732" y="3621732"/>
                  <a:pt x="242995" y="4150057"/>
                  <a:pt x="242995" y="4701210"/>
                </a:cubicBezTo>
                <a:cubicBezTo>
                  <a:pt x="242995" y="5409836"/>
                  <a:pt x="404560" y="6080725"/>
                  <a:pt x="692864" y="6679052"/>
                </a:cubicBezTo>
                <a:lnTo>
                  <a:pt x="784515" y="6858000"/>
                </a:lnTo>
                <a:lnTo>
                  <a:pt x="341340" y="6858000"/>
                </a:lnTo>
                <a:lnTo>
                  <a:pt x="341340" y="6860673"/>
                </a:lnTo>
                <a:lnTo>
                  <a:pt x="4456" y="6860673"/>
                </a:lnTo>
                <a:lnTo>
                  <a:pt x="4456" y="2794000"/>
                </a:lnTo>
                <a:lnTo>
                  <a:pt x="0" y="2794000"/>
                </a:lnTo>
                <a:lnTo>
                  <a:pt x="0" y="2022550"/>
                </a:lnTo>
                <a:lnTo>
                  <a:pt x="4456" y="2022550"/>
                </a:lnTo>
                <a:lnTo>
                  <a:pt x="4456" y="1646989"/>
                </a:lnTo>
                <a:lnTo>
                  <a:pt x="4456" y="0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50000"/>
                </a:schemeClr>
              </a:gs>
              <a:gs pos="77000">
                <a:schemeClr val="accent3">
                  <a:lumMod val="25000"/>
                  <a:alpha val="0"/>
                </a:schemeClr>
              </a:gs>
            </a:gsLst>
            <a:path path="circle">
              <a:fillToRect t="100000" r="100000"/>
            </a:path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9" name="Freeform 4">
            <a:extLst>
              <a:ext uri="{FF2B5EF4-FFF2-40B4-BE49-F238E27FC236}">
                <a16:creationId xmlns:a16="http://schemas.microsoft.com/office/drawing/2014/main" id="{9AD65933-4DAE-2A46-C7F9-2A20CB244088}"/>
              </a:ext>
            </a:extLst>
          </p:cNvPr>
          <p:cNvSpPr/>
          <p:nvPr/>
        </p:nvSpPr>
        <p:spPr>
          <a:xfrm>
            <a:off x="4603793" y="0"/>
            <a:ext cx="6821472" cy="1207007"/>
          </a:xfrm>
          <a:custGeom>
            <a:avLst/>
            <a:gdLst>
              <a:gd name="connsiteX0" fmla="*/ 2449167 w 4758726"/>
              <a:gd name="connsiteY0" fmla="*/ 841961 h 842020"/>
              <a:gd name="connsiteX1" fmla="*/ 12024 w 4758726"/>
              <a:gd name="connsiteY1" fmla="*/ 11254 h 842020"/>
              <a:gd name="connsiteX2" fmla="*/ 0 w 4758726"/>
              <a:gd name="connsiteY2" fmla="*/ 0 h 842020"/>
              <a:gd name="connsiteX3" fmla="*/ 4758726 w 4758726"/>
              <a:gd name="connsiteY3" fmla="*/ 0 h 842020"/>
              <a:gd name="connsiteX4" fmla="*/ 4526601 w 4758726"/>
              <a:gd name="connsiteY4" fmla="*/ 141635 h 842020"/>
              <a:gd name="connsiteX5" fmla="*/ 2449167 w 4758726"/>
              <a:gd name="connsiteY5" fmla="*/ 841961 h 842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758726" h="842020">
                <a:moveTo>
                  <a:pt x="2449167" y="841961"/>
                </a:moveTo>
                <a:cubicBezTo>
                  <a:pt x="1373800" y="847496"/>
                  <a:pt x="537447" y="464031"/>
                  <a:pt x="12024" y="11254"/>
                </a:cubicBezTo>
                <a:lnTo>
                  <a:pt x="0" y="0"/>
                </a:lnTo>
                <a:lnTo>
                  <a:pt x="4758726" y="0"/>
                </a:lnTo>
                <a:lnTo>
                  <a:pt x="4526601" y="141635"/>
                </a:lnTo>
                <a:cubicBezTo>
                  <a:pt x="3913845" y="510819"/>
                  <a:pt x="3285564" y="837657"/>
                  <a:pt x="2449167" y="841961"/>
                </a:cubicBezTo>
                <a:close/>
              </a:path>
            </a:pathLst>
          </a:custGeom>
          <a:gradFill>
            <a:gsLst>
              <a:gs pos="41000">
                <a:schemeClr val="accent5">
                  <a:alpha val="21000"/>
                </a:schemeClr>
              </a:gs>
              <a:gs pos="98000">
                <a:schemeClr val="accent5">
                  <a:lumMod val="50000"/>
                </a:schemeClr>
              </a:gs>
            </a:gsLst>
            <a:lin ang="1320000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" name="Freeform 5">
            <a:extLst>
              <a:ext uri="{FF2B5EF4-FFF2-40B4-BE49-F238E27FC236}">
                <a16:creationId xmlns:a16="http://schemas.microsoft.com/office/drawing/2014/main" id="{078C0FDD-401B-0E80-5823-215C99BAE6B2}"/>
              </a:ext>
            </a:extLst>
          </p:cNvPr>
          <p:cNvSpPr/>
          <p:nvPr/>
        </p:nvSpPr>
        <p:spPr>
          <a:xfrm rot="710202" flipH="1">
            <a:off x="6511239" y="-551340"/>
            <a:ext cx="5838132" cy="3132551"/>
          </a:xfrm>
          <a:custGeom>
            <a:avLst/>
            <a:gdLst>
              <a:gd name="connsiteX0" fmla="*/ 480125 w 6747252"/>
              <a:gd name="connsiteY0" fmla="*/ 0 h 3620355"/>
              <a:gd name="connsiteX1" fmla="*/ 6747252 w 6747252"/>
              <a:gd name="connsiteY1" fmla="*/ 1313462 h 3620355"/>
              <a:gd name="connsiteX2" fmla="*/ 6355443 w 6747252"/>
              <a:gd name="connsiteY2" fmla="*/ 1443581 h 3620355"/>
              <a:gd name="connsiteX3" fmla="*/ 4058536 w 6747252"/>
              <a:gd name="connsiteY3" fmla="*/ 2678500 h 3620355"/>
              <a:gd name="connsiteX4" fmla="*/ 33178 w 6747252"/>
              <a:gd name="connsiteY4" fmla="*/ 2369641 h 3620355"/>
              <a:gd name="connsiteX5" fmla="*/ 0 w 6747252"/>
              <a:gd name="connsiteY5" fmla="*/ 2290898 h 3620355"/>
              <a:gd name="connsiteX6" fmla="*/ 480125 w 6747252"/>
              <a:gd name="connsiteY6" fmla="*/ 0 h 36203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747252" h="3620355">
                <a:moveTo>
                  <a:pt x="480125" y="0"/>
                </a:moveTo>
                <a:lnTo>
                  <a:pt x="6747252" y="1313462"/>
                </a:lnTo>
                <a:lnTo>
                  <a:pt x="6355443" y="1443581"/>
                </a:lnTo>
                <a:cubicBezTo>
                  <a:pt x="5476828" y="1758684"/>
                  <a:pt x="4659690" y="2192443"/>
                  <a:pt x="4058536" y="2678500"/>
                </a:cubicBezTo>
                <a:cubicBezTo>
                  <a:pt x="2102261" y="4268418"/>
                  <a:pt x="625747" y="3626023"/>
                  <a:pt x="33178" y="2369641"/>
                </a:cubicBezTo>
                <a:lnTo>
                  <a:pt x="0" y="2290898"/>
                </a:lnTo>
                <a:lnTo>
                  <a:pt x="480125" y="0"/>
                </a:lnTo>
                <a:close/>
              </a:path>
            </a:pathLst>
          </a:custGeom>
          <a:gradFill flip="none" rotWithShape="1">
            <a:gsLst>
              <a:gs pos="100000">
                <a:schemeClr val="accent4">
                  <a:lumMod val="75000"/>
                  <a:alpha val="19000"/>
                </a:schemeClr>
              </a:gs>
              <a:gs pos="0">
                <a:schemeClr val="accent6">
                  <a:alpha val="61994"/>
                </a:schemeClr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3584" y="2176272"/>
            <a:ext cx="9921240" cy="1481328"/>
          </a:xfrm>
        </p:spPr>
        <p:txBody>
          <a:bodyPr anchor="b">
            <a:no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60320" y="4261104"/>
            <a:ext cx="7068312" cy="758952"/>
          </a:xfrm>
        </p:spPr>
        <p:txBody>
          <a:bodyPr>
            <a:noAutofit/>
          </a:bodyPr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4013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10">
            <a:extLst>
              <a:ext uri="{FF2B5EF4-FFF2-40B4-BE49-F238E27FC236}">
                <a16:creationId xmlns:a16="http://schemas.microsoft.com/office/drawing/2014/main" id="{89A27E14-C943-C294-334B-4D6A7500F3B5}"/>
              </a:ext>
            </a:extLst>
          </p:cNvPr>
          <p:cNvSpPr/>
          <p:nvPr/>
        </p:nvSpPr>
        <p:spPr>
          <a:xfrm rot="5400000">
            <a:off x="7383937" y="2039848"/>
            <a:ext cx="6858000" cy="2778304"/>
          </a:xfrm>
          <a:custGeom>
            <a:avLst/>
            <a:gdLst>
              <a:gd name="connsiteX0" fmla="*/ 0 w 6858000"/>
              <a:gd name="connsiteY0" fmla="*/ 1050199 h 2778304"/>
              <a:gd name="connsiteX1" fmla="*/ 0 w 6858000"/>
              <a:gd name="connsiteY1" fmla="*/ 0 h 2778304"/>
              <a:gd name="connsiteX2" fmla="*/ 6858000 w 6858000"/>
              <a:gd name="connsiteY2" fmla="*/ 0 h 2778304"/>
              <a:gd name="connsiteX3" fmla="*/ 6858000 w 6858000"/>
              <a:gd name="connsiteY3" fmla="*/ 1193215 h 2778304"/>
              <a:gd name="connsiteX4" fmla="*/ 6790588 w 6858000"/>
              <a:gd name="connsiteY4" fmla="*/ 1211701 h 2778304"/>
              <a:gd name="connsiteX5" fmla="*/ 3050431 w 6858000"/>
              <a:gd name="connsiteY5" fmla="*/ 2778245 h 2778304"/>
              <a:gd name="connsiteX6" fmla="*/ 37813 w 6858000"/>
              <a:gd name="connsiteY6" fmla="*/ 1183549 h 2778304"/>
              <a:gd name="connsiteX7" fmla="*/ 0 w 6858000"/>
              <a:gd name="connsiteY7" fmla="*/ 1050199 h 2778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858000" h="2778304">
                <a:moveTo>
                  <a:pt x="0" y="1050199"/>
                </a:moveTo>
                <a:lnTo>
                  <a:pt x="0" y="0"/>
                </a:lnTo>
                <a:lnTo>
                  <a:pt x="6858000" y="0"/>
                </a:lnTo>
                <a:lnTo>
                  <a:pt x="6858000" y="1193215"/>
                </a:lnTo>
                <a:lnTo>
                  <a:pt x="6790588" y="1211701"/>
                </a:lnTo>
                <a:cubicBezTo>
                  <a:pt x="5439260" y="1649845"/>
                  <a:pt x="4603740" y="2770251"/>
                  <a:pt x="3050431" y="2778245"/>
                </a:cubicBezTo>
                <a:cubicBezTo>
                  <a:pt x="1377637" y="2786855"/>
                  <a:pt x="283199" y="1854180"/>
                  <a:pt x="37813" y="1183549"/>
                </a:cubicBezTo>
                <a:lnTo>
                  <a:pt x="0" y="1050199"/>
                </a:lnTo>
                <a:close/>
              </a:path>
            </a:pathLst>
          </a:custGeom>
          <a:gradFill flip="none" rotWithShape="1">
            <a:gsLst>
              <a:gs pos="26000">
                <a:schemeClr val="accent3">
                  <a:lumMod val="25000"/>
                </a:schemeClr>
              </a:gs>
              <a:gs pos="73000">
                <a:schemeClr val="accent1">
                  <a:alpha val="33146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1" name="Freeform 11">
            <a:extLst>
              <a:ext uri="{FF2B5EF4-FFF2-40B4-BE49-F238E27FC236}">
                <a16:creationId xmlns:a16="http://schemas.microsoft.com/office/drawing/2014/main" id="{BE5C5BCA-F960-4024-7215-2D2EFD0FEBF3}"/>
              </a:ext>
            </a:extLst>
          </p:cNvPr>
          <p:cNvSpPr/>
          <p:nvPr/>
        </p:nvSpPr>
        <p:spPr>
          <a:xfrm rot="16200000" flipV="1">
            <a:off x="7907199" y="2573198"/>
            <a:ext cx="6858000" cy="1711602"/>
          </a:xfrm>
          <a:custGeom>
            <a:avLst/>
            <a:gdLst>
              <a:gd name="connsiteX0" fmla="*/ 6858000 w 6858000"/>
              <a:gd name="connsiteY0" fmla="*/ 1010661 h 1711602"/>
              <a:gd name="connsiteX1" fmla="*/ 6858000 w 6858000"/>
              <a:gd name="connsiteY1" fmla="*/ 0 h 1711602"/>
              <a:gd name="connsiteX2" fmla="*/ 0 w 6858000"/>
              <a:gd name="connsiteY2" fmla="*/ 0 h 1711602"/>
              <a:gd name="connsiteX3" fmla="*/ 0 w 6858000"/>
              <a:gd name="connsiteY3" fmla="*/ 983884 h 1711602"/>
              <a:gd name="connsiteX4" fmla="*/ 11078 w 6858000"/>
              <a:gd name="connsiteY4" fmla="*/ 997657 h 1711602"/>
              <a:gd name="connsiteX5" fmla="*/ 1866819 w 6858000"/>
              <a:gd name="connsiteY5" fmla="*/ 1711565 h 1711602"/>
              <a:gd name="connsiteX6" fmla="*/ 5098965 w 6858000"/>
              <a:gd name="connsiteY6" fmla="*/ 622006 h 1711602"/>
              <a:gd name="connsiteX7" fmla="*/ 6746500 w 6858000"/>
              <a:gd name="connsiteY7" fmla="*/ 959665 h 1711602"/>
              <a:gd name="connsiteX8" fmla="*/ 6858000 w 6858000"/>
              <a:gd name="connsiteY8" fmla="*/ 1010661 h 17116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858000" h="1711602">
                <a:moveTo>
                  <a:pt x="6858000" y="1010661"/>
                </a:moveTo>
                <a:lnTo>
                  <a:pt x="6858000" y="0"/>
                </a:lnTo>
                <a:lnTo>
                  <a:pt x="0" y="0"/>
                </a:lnTo>
                <a:lnTo>
                  <a:pt x="0" y="983884"/>
                </a:lnTo>
                <a:lnTo>
                  <a:pt x="11078" y="997657"/>
                </a:lnTo>
                <a:cubicBezTo>
                  <a:pt x="328616" y="1355920"/>
                  <a:pt x="976833" y="1715803"/>
                  <a:pt x="1866819" y="1711565"/>
                </a:cubicBezTo>
                <a:cubicBezTo>
                  <a:pt x="3161344" y="1705400"/>
                  <a:pt x="3719617" y="643352"/>
                  <a:pt x="5098965" y="622006"/>
                </a:cubicBezTo>
                <a:cubicBezTo>
                  <a:pt x="5788640" y="611332"/>
                  <a:pt x="6326795" y="775968"/>
                  <a:pt x="6746500" y="959665"/>
                </a:cubicBezTo>
                <a:lnTo>
                  <a:pt x="6858000" y="1010661"/>
                </a:lnTo>
                <a:close/>
              </a:path>
            </a:pathLst>
          </a:custGeom>
          <a:gradFill>
            <a:gsLst>
              <a:gs pos="79000">
                <a:schemeClr val="accent4">
                  <a:lumMod val="75000"/>
                  <a:alpha val="79763"/>
                </a:schemeClr>
              </a:gs>
              <a:gs pos="37000">
                <a:schemeClr val="accent3">
                  <a:lumMod val="25000"/>
                  <a:alpha val="27934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2" name="Freeform 13">
            <a:extLst>
              <a:ext uri="{FF2B5EF4-FFF2-40B4-BE49-F238E27FC236}">
                <a16:creationId xmlns:a16="http://schemas.microsoft.com/office/drawing/2014/main" id="{6F62D03F-D065-13FE-5D30-58C2523BD14D}"/>
              </a:ext>
            </a:extLst>
          </p:cNvPr>
          <p:cNvSpPr/>
          <p:nvPr/>
        </p:nvSpPr>
        <p:spPr>
          <a:xfrm rot="5400000">
            <a:off x="7877130" y="2543131"/>
            <a:ext cx="6858001" cy="1771739"/>
          </a:xfrm>
          <a:custGeom>
            <a:avLst/>
            <a:gdLst>
              <a:gd name="connsiteX0" fmla="*/ 0 w 6858001"/>
              <a:gd name="connsiteY0" fmla="*/ 1273784 h 1771739"/>
              <a:gd name="connsiteX1" fmla="*/ 0 w 6858001"/>
              <a:gd name="connsiteY1" fmla="*/ 0 h 1771739"/>
              <a:gd name="connsiteX2" fmla="*/ 6858001 w 6858001"/>
              <a:gd name="connsiteY2" fmla="*/ 0 h 1771739"/>
              <a:gd name="connsiteX3" fmla="*/ 6858001 w 6858001"/>
              <a:gd name="connsiteY3" fmla="*/ 34923 h 1771739"/>
              <a:gd name="connsiteX4" fmla="*/ 6735259 w 6858001"/>
              <a:gd name="connsiteY4" fmla="*/ 32862 h 1771739"/>
              <a:gd name="connsiteX5" fmla="*/ 1961998 w 6858001"/>
              <a:gd name="connsiteY5" fmla="*/ 1771680 h 1771739"/>
              <a:gd name="connsiteX6" fmla="*/ 151257 w 6858001"/>
              <a:gd name="connsiteY6" fmla="*/ 1358806 h 1771739"/>
              <a:gd name="connsiteX7" fmla="*/ 0 w 6858001"/>
              <a:gd name="connsiteY7" fmla="*/ 1273784 h 17717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858001" h="1771739">
                <a:moveTo>
                  <a:pt x="0" y="1273784"/>
                </a:moveTo>
                <a:lnTo>
                  <a:pt x="0" y="0"/>
                </a:lnTo>
                <a:lnTo>
                  <a:pt x="6858001" y="0"/>
                </a:lnTo>
                <a:lnTo>
                  <a:pt x="6858001" y="34923"/>
                </a:lnTo>
                <a:lnTo>
                  <a:pt x="6735259" y="32862"/>
                </a:lnTo>
                <a:cubicBezTo>
                  <a:pt x="4698226" y="66929"/>
                  <a:pt x="3873763" y="1761840"/>
                  <a:pt x="1961998" y="1771680"/>
                </a:cubicBezTo>
                <a:cubicBezTo>
                  <a:pt x="1245087" y="1775370"/>
                  <a:pt x="634403" y="1606171"/>
                  <a:pt x="151257" y="1358806"/>
                </a:cubicBezTo>
                <a:lnTo>
                  <a:pt x="0" y="1273784"/>
                </a:lnTo>
                <a:close/>
              </a:path>
            </a:pathLst>
          </a:custGeom>
          <a:gradFill>
            <a:gsLst>
              <a:gs pos="32000">
                <a:schemeClr val="tx2">
                  <a:alpha val="48229"/>
                </a:schemeClr>
              </a:gs>
              <a:gs pos="100000">
                <a:schemeClr val="accent6">
                  <a:alpha val="4858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A0D1FF5-7EF8-4250-A259-43050ABBD3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5336" y="411480"/>
            <a:ext cx="8878824" cy="1069848"/>
          </a:xfrm>
        </p:spPr>
        <p:txBody>
          <a:bodyPr anchor="b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3DC3A9-D4E6-42CF-91A8-F267C7C66C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36192" y="2185416"/>
            <a:ext cx="3621024" cy="493776"/>
          </a:xfrm>
        </p:spPr>
        <p:txBody>
          <a:bodyPr anchor="t"/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52CCA9-53A3-4DA5-AD45-C2A2C12A3A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36192" y="2743200"/>
            <a:ext cx="3621024" cy="2578608"/>
          </a:xfrm>
        </p:spPr>
        <p:txBody>
          <a:bodyPr/>
          <a:lstStyle>
            <a:lvl1pPr marL="228600" indent="-228600">
              <a:defRPr sz="1800"/>
            </a:lvl1pPr>
            <a:lvl2pPr indent="-228600">
              <a:defRPr sz="1600"/>
            </a:lvl2pPr>
            <a:lvl3pPr indent="-228600">
              <a:defRPr sz="1400"/>
            </a:lvl3pPr>
            <a:lvl4pPr indent="-228600">
              <a:defRPr sz="1200"/>
            </a:lvl4pPr>
            <a:lvl5pPr indent="-228600"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100C9C6-BD61-4D2C-9146-FB785BAE4F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541264" y="2185416"/>
            <a:ext cx="3621024" cy="493776"/>
          </a:xfrm>
        </p:spPr>
        <p:txBody>
          <a:bodyPr anchor="t"/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E342EE-68BB-484D-98C3-48A7847549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541264" y="2743200"/>
            <a:ext cx="3621024" cy="2578608"/>
          </a:xfrm>
        </p:spPr>
        <p:txBody>
          <a:bodyPr/>
          <a:lstStyle>
            <a:lvl1pPr marL="228600" indent="-228600">
              <a:defRPr sz="1800"/>
            </a:lvl1pPr>
            <a:lvl2pPr indent="-228600">
              <a:defRPr sz="1600"/>
            </a:lvl2pPr>
            <a:lvl3pPr indent="-228600">
              <a:defRPr sz="1400"/>
            </a:lvl3pPr>
            <a:lvl4pPr indent="-228600">
              <a:defRPr sz="1200"/>
            </a:lvl4pPr>
            <a:lvl5pPr indent="-228600"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A51CCCC-1589-401D-AE98-FC2871630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9184" y="6457188"/>
            <a:ext cx="2331720" cy="27432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85D9D7D-8D9A-473E-AF0D-EF1940D79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29184" y="411480"/>
            <a:ext cx="521208" cy="310896"/>
          </a:xfrm>
        </p:spPr>
        <p:txBody>
          <a:bodyPr/>
          <a:lstStyle/>
          <a:p>
            <a:fld id="{791BB508-5F88-47CE-A6DD-1C4C869310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423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Thre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C4226C42-B02E-1D4B-77B4-BF0257C6041E}"/>
              </a:ext>
            </a:extLst>
          </p:cNvPr>
          <p:cNvSpPr/>
          <p:nvPr/>
        </p:nvSpPr>
        <p:spPr>
          <a:xfrm>
            <a:off x="19485" y="0"/>
            <a:ext cx="6721146" cy="6858000"/>
          </a:xfrm>
          <a:custGeom>
            <a:avLst/>
            <a:gdLst>
              <a:gd name="connsiteX0" fmla="*/ 0 w 6721146"/>
              <a:gd name="connsiteY0" fmla="*/ 0 h 6858000"/>
              <a:gd name="connsiteX1" fmla="*/ 399503 w 6721146"/>
              <a:gd name="connsiteY1" fmla="*/ 0 h 6858000"/>
              <a:gd name="connsiteX2" fmla="*/ 395119 w 6721146"/>
              <a:gd name="connsiteY2" fmla="*/ 19864 h 6858000"/>
              <a:gd name="connsiteX3" fmla="*/ 244176 w 6721146"/>
              <a:gd name="connsiteY3" fmla="*/ 529296 h 6858000"/>
              <a:gd name="connsiteX4" fmla="*/ 993095 w 6721146"/>
              <a:gd name="connsiteY4" fmla="*/ 5197987 h 6858000"/>
              <a:gd name="connsiteX5" fmla="*/ 4989455 w 6721146"/>
              <a:gd name="connsiteY5" fmla="*/ 6468602 h 6858000"/>
              <a:gd name="connsiteX6" fmla="*/ 6648701 w 6721146"/>
              <a:gd name="connsiteY6" fmla="*/ 6787937 h 6858000"/>
              <a:gd name="connsiteX7" fmla="*/ 6721146 w 6721146"/>
              <a:gd name="connsiteY7" fmla="*/ 6858000 h 6858000"/>
              <a:gd name="connsiteX8" fmla="*/ 0 w 6721146"/>
              <a:gd name="connsiteY8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721146" h="6858000">
                <a:moveTo>
                  <a:pt x="0" y="0"/>
                </a:moveTo>
                <a:lnTo>
                  <a:pt x="399503" y="0"/>
                </a:lnTo>
                <a:lnTo>
                  <a:pt x="395119" y="19864"/>
                </a:lnTo>
                <a:cubicBezTo>
                  <a:pt x="355531" y="180505"/>
                  <a:pt x="305509" y="350292"/>
                  <a:pt x="244176" y="529296"/>
                </a:cubicBezTo>
                <a:cubicBezTo>
                  <a:pt x="-223599" y="2697668"/>
                  <a:pt x="276778" y="4254046"/>
                  <a:pt x="993095" y="5197987"/>
                </a:cubicBezTo>
                <a:cubicBezTo>
                  <a:pt x="1709415" y="6141924"/>
                  <a:pt x="3704883" y="6653220"/>
                  <a:pt x="4989455" y="6468602"/>
                </a:cubicBezTo>
                <a:cubicBezTo>
                  <a:pt x="5774573" y="6353740"/>
                  <a:pt x="6315041" y="6502080"/>
                  <a:pt x="6648701" y="6787937"/>
                </a:cubicBezTo>
                <a:lnTo>
                  <a:pt x="6721146" y="6858000"/>
                </a:lnTo>
                <a:lnTo>
                  <a:pt x="0" y="6858000"/>
                </a:lnTo>
                <a:close/>
              </a:path>
            </a:pathLst>
          </a:custGeom>
          <a:gradFill flip="none" rotWithShape="1">
            <a:gsLst>
              <a:gs pos="73000">
                <a:schemeClr val="accent3">
                  <a:lumMod val="25000"/>
                </a:schemeClr>
              </a:gs>
              <a:gs pos="0">
                <a:schemeClr val="accent1">
                  <a:alpha val="2964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260C6EA0-9137-97A8-7C78-0FCD8675F1B0}"/>
              </a:ext>
            </a:extLst>
          </p:cNvPr>
          <p:cNvSpPr/>
          <p:nvPr/>
        </p:nvSpPr>
        <p:spPr>
          <a:xfrm>
            <a:off x="8497" y="7662"/>
            <a:ext cx="4591137" cy="3588767"/>
          </a:xfrm>
          <a:custGeom>
            <a:avLst/>
            <a:gdLst>
              <a:gd name="connsiteX0" fmla="*/ 0 w 4591137"/>
              <a:gd name="connsiteY0" fmla="*/ 0 h 3588767"/>
              <a:gd name="connsiteX1" fmla="*/ 4591137 w 4591137"/>
              <a:gd name="connsiteY1" fmla="*/ 0 h 3588767"/>
              <a:gd name="connsiteX2" fmla="*/ 4458037 w 4591137"/>
              <a:gd name="connsiteY2" fmla="*/ 139038 h 3588767"/>
              <a:gd name="connsiteX3" fmla="*/ 3406398 w 4591137"/>
              <a:gd name="connsiteY3" fmla="*/ 1512312 h 3588767"/>
              <a:gd name="connsiteX4" fmla="*/ 202105 w 4591137"/>
              <a:gd name="connsiteY4" fmla="*/ 3554432 h 3588767"/>
              <a:gd name="connsiteX5" fmla="*/ 0 w 4591137"/>
              <a:gd name="connsiteY5" fmla="*/ 3506319 h 35887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591137" h="3588767">
                <a:moveTo>
                  <a:pt x="0" y="0"/>
                </a:moveTo>
                <a:lnTo>
                  <a:pt x="4591137" y="0"/>
                </a:lnTo>
                <a:lnTo>
                  <a:pt x="4458037" y="139038"/>
                </a:lnTo>
                <a:cubicBezTo>
                  <a:pt x="4038035" y="589101"/>
                  <a:pt x="3677988" y="1055885"/>
                  <a:pt x="3406398" y="1512312"/>
                </a:cubicBezTo>
                <a:cubicBezTo>
                  <a:pt x="2398561" y="3215836"/>
                  <a:pt x="1221089" y="3736280"/>
                  <a:pt x="202105" y="3554432"/>
                </a:cubicBezTo>
                <a:lnTo>
                  <a:pt x="0" y="3506319"/>
                </a:lnTo>
                <a:close/>
              </a:path>
            </a:pathLst>
          </a:custGeom>
          <a:gradFill flip="none" rotWithShape="1">
            <a:gsLst>
              <a:gs pos="0">
                <a:schemeClr val="accent3">
                  <a:lumMod val="25000"/>
                  <a:alpha val="55687"/>
                </a:schemeClr>
              </a:gs>
              <a:gs pos="99000">
                <a:schemeClr val="accent1">
                  <a:lumMod val="60000"/>
                  <a:lumOff val="40000"/>
                  <a:alpha val="20003"/>
                </a:schemeClr>
              </a:gs>
            </a:gsLst>
            <a:lin ang="189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Freeform 24">
            <a:extLst>
              <a:ext uri="{FF2B5EF4-FFF2-40B4-BE49-F238E27FC236}">
                <a16:creationId xmlns:a16="http://schemas.microsoft.com/office/drawing/2014/main" id="{2698A246-2716-9361-4EDE-2498058A4C3A}"/>
              </a:ext>
            </a:extLst>
          </p:cNvPr>
          <p:cNvSpPr/>
          <p:nvPr/>
        </p:nvSpPr>
        <p:spPr>
          <a:xfrm>
            <a:off x="0" y="0"/>
            <a:ext cx="1893320" cy="2085274"/>
          </a:xfrm>
          <a:custGeom>
            <a:avLst/>
            <a:gdLst>
              <a:gd name="connsiteX0" fmla="*/ 0 w 1893320"/>
              <a:gd name="connsiteY0" fmla="*/ 0 h 2085274"/>
              <a:gd name="connsiteX1" fmla="*/ 1893320 w 1893320"/>
              <a:gd name="connsiteY1" fmla="*/ 0 h 2085274"/>
              <a:gd name="connsiteX2" fmla="*/ 1836420 w 1893320"/>
              <a:gd name="connsiteY2" fmla="*/ 89992 h 2085274"/>
              <a:gd name="connsiteX3" fmla="*/ 1471130 w 1893320"/>
              <a:gd name="connsiteY3" fmla="*/ 883842 h 2085274"/>
              <a:gd name="connsiteX4" fmla="*/ 90049 w 1893320"/>
              <a:gd name="connsiteY4" fmla="*/ 2071651 h 2085274"/>
              <a:gd name="connsiteX5" fmla="*/ 0 w 1893320"/>
              <a:gd name="connsiteY5" fmla="*/ 2052168 h 2085274"/>
              <a:gd name="connsiteX6" fmla="*/ 0 w 1893320"/>
              <a:gd name="connsiteY6" fmla="*/ 0 h 20852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93320" h="2085274">
                <a:moveTo>
                  <a:pt x="0" y="0"/>
                </a:moveTo>
                <a:lnTo>
                  <a:pt x="1893320" y="0"/>
                </a:lnTo>
                <a:lnTo>
                  <a:pt x="1836420" y="89992"/>
                </a:lnTo>
                <a:cubicBezTo>
                  <a:pt x="1676137" y="357859"/>
                  <a:pt x="1549717" y="629674"/>
                  <a:pt x="1471130" y="883842"/>
                </a:cubicBezTo>
                <a:cubicBezTo>
                  <a:pt x="1174602" y="1851540"/>
                  <a:pt x="614067" y="2156914"/>
                  <a:pt x="90049" y="2071651"/>
                </a:cubicBezTo>
                <a:lnTo>
                  <a:pt x="0" y="205216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>
              <a:lumMod val="50000"/>
              <a:alpha val="1074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F9A7DD52-C2B0-2B91-92C0-905899BB578D}"/>
              </a:ext>
            </a:extLst>
          </p:cNvPr>
          <p:cNvSpPr/>
          <p:nvPr/>
        </p:nvSpPr>
        <p:spPr>
          <a:xfrm>
            <a:off x="2" y="5262792"/>
            <a:ext cx="2809260" cy="1595208"/>
          </a:xfrm>
          <a:custGeom>
            <a:avLst/>
            <a:gdLst>
              <a:gd name="connsiteX0" fmla="*/ 0 w 2809260"/>
              <a:gd name="connsiteY0" fmla="*/ 0 h 1595208"/>
              <a:gd name="connsiteX1" fmla="*/ 101140 w 2809260"/>
              <a:gd name="connsiteY1" fmla="*/ 117015 h 1595208"/>
              <a:gd name="connsiteX2" fmla="*/ 2208849 w 2809260"/>
              <a:gd name="connsiteY2" fmla="*/ 1381471 h 1595208"/>
              <a:gd name="connsiteX3" fmla="*/ 2746965 w 2809260"/>
              <a:gd name="connsiteY3" fmla="*/ 1562268 h 1595208"/>
              <a:gd name="connsiteX4" fmla="*/ 2809260 w 2809260"/>
              <a:gd name="connsiteY4" fmla="*/ 1595208 h 1595208"/>
              <a:gd name="connsiteX5" fmla="*/ 0 w 2809260"/>
              <a:gd name="connsiteY5" fmla="*/ 1595207 h 15952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09260" h="1595208">
                <a:moveTo>
                  <a:pt x="0" y="0"/>
                </a:moveTo>
                <a:lnTo>
                  <a:pt x="101140" y="117015"/>
                </a:lnTo>
                <a:cubicBezTo>
                  <a:pt x="653434" y="714877"/>
                  <a:pt x="1509442" y="1220329"/>
                  <a:pt x="2208849" y="1381471"/>
                </a:cubicBezTo>
                <a:cubicBezTo>
                  <a:pt x="2416303" y="1428716"/>
                  <a:pt x="2594874" y="1490011"/>
                  <a:pt x="2746965" y="1562268"/>
                </a:cubicBezTo>
                <a:lnTo>
                  <a:pt x="2809260" y="1595208"/>
                </a:lnTo>
                <a:lnTo>
                  <a:pt x="0" y="1595207"/>
                </a:lnTo>
                <a:close/>
              </a:path>
            </a:pathLst>
          </a:custGeom>
          <a:gradFill flip="none" rotWithShape="1">
            <a:gsLst>
              <a:gs pos="98000">
                <a:schemeClr val="accent5">
                  <a:lumMod val="50000"/>
                  <a:alpha val="67000"/>
                </a:schemeClr>
              </a:gs>
              <a:gs pos="0">
                <a:schemeClr val="accent6">
                  <a:alpha val="4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Freeform 29">
            <a:extLst>
              <a:ext uri="{FF2B5EF4-FFF2-40B4-BE49-F238E27FC236}">
                <a16:creationId xmlns:a16="http://schemas.microsoft.com/office/drawing/2014/main" id="{73541AB3-4000-4259-4112-06DA0F0728A5}"/>
              </a:ext>
            </a:extLst>
          </p:cNvPr>
          <p:cNvSpPr/>
          <p:nvPr/>
        </p:nvSpPr>
        <p:spPr>
          <a:xfrm>
            <a:off x="10193397" y="2730129"/>
            <a:ext cx="1979119" cy="4127871"/>
          </a:xfrm>
          <a:custGeom>
            <a:avLst/>
            <a:gdLst>
              <a:gd name="connsiteX0" fmla="*/ 1979119 w 1979119"/>
              <a:gd name="connsiteY0" fmla="*/ 0 h 4127871"/>
              <a:gd name="connsiteX1" fmla="*/ 1979119 w 1979119"/>
              <a:gd name="connsiteY1" fmla="*/ 4127871 h 4127871"/>
              <a:gd name="connsiteX2" fmla="*/ 0 w 1979119"/>
              <a:gd name="connsiteY2" fmla="*/ 4127871 h 4127871"/>
              <a:gd name="connsiteX3" fmla="*/ 113381 w 1979119"/>
              <a:gd name="connsiteY3" fmla="*/ 3939685 h 4127871"/>
              <a:gd name="connsiteX4" fmla="*/ 893390 w 1979119"/>
              <a:gd name="connsiteY4" fmla="*/ 1926136 h 4127871"/>
              <a:gd name="connsiteX5" fmla="*/ 1827429 w 1979119"/>
              <a:gd name="connsiteY5" fmla="*/ 103152 h 4127871"/>
              <a:gd name="connsiteX6" fmla="*/ 1979119 w 1979119"/>
              <a:gd name="connsiteY6" fmla="*/ 0 h 41278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979119" h="4127871">
                <a:moveTo>
                  <a:pt x="1979119" y="0"/>
                </a:moveTo>
                <a:lnTo>
                  <a:pt x="1979119" y="4127871"/>
                </a:lnTo>
                <a:lnTo>
                  <a:pt x="0" y="4127871"/>
                </a:lnTo>
                <a:lnTo>
                  <a:pt x="113381" y="3939685"/>
                </a:lnTo>
                <a:cubicBezTo>
                  <a:pt x="496433" y="3268400"/>
                  <a:pt x="776925" y="2555572"/>
                  <a:pt x="893390" y="1926136"/>
                </a:cubicBezTo>
                <a:cubicBezTo>
                  <a:pt x="1059875" y="1013485"/>
                  <a:pt x="1404160" y="429246"/>
                  <a:pt x="1827429" y="103152"/>
                </a:cubicBezTo>
                <a:lnTo>
                  <a:pt x="1979119" y="0"/>
                </a:lnTo>
                <a:close/>
              </a:path>
            </a:pathLst>
          </a:custGeom>
          <a:gradFill>
            <a:gsLst>
              <a:gs pos="83000">
                <a:schemeClr val="accent5">
                  <a:lumMod val="58000"/>
                  <a:alpha val="35019"/>
                </a:schemeClr>
              </a:gs>
              <a:gs pos="0">
                <a:schemeClr val="accent6">
                  <a:lumMod val="89923"/>
                  <a:lumOff val="10077"/>
                  <a:alpha val="35554"/>
                </a:schemeClr>
              </a:gs>
            </a:gsLst>
            <a:path path="circle">
              <a:fillToRect t="100000" r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A0D1FF5-7EF8-4250-A259-43050ABBD3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5336" y="411480"/>
            <a:ext cx="8878824" cy="1069848"/>
          </a:xfrm>
        </p:spPr>
        <p:txBody>
          <a:bodyPr anchor="b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3DC3A9-D4E6-42CF-91A8-F267C7C66C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36192" y="2185416"/>
            <a:ext cx="2953512" cy="493776"/>
          </a:xfrm>
        </p:spPr>
        <p:txBody>
          <a:bodyPr anchor="t"/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52CCA9-53A3-4DA5-AD45-C2A2C12A3A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36192" y="2743200"/>
            <a:ext cx="2953512" cy="2578608"/>
          </a:xfrm>
        </p:spPr>
        <p:txBody>
          <a:bodyPr/>
          <a:lstStyle>
            <a:lvl1pPr marL="228600" indent="-228600">
              <a:defRPr sz="1800"/>
            </a:lvl1pPr>
            <a:lvl2pPr indent="-228600">
              <a:defRPr sz="1600"/>
            </a:lvl2pPr>
            <a:lvl3pPr indent="-228600">
              <a:defRPr sz="1400"/>
            </a:lvl3pPr>
            <a:lvl4pPr indent="-228600">
              <a:defRPr sz="1200"/>
            </a:lvl4pPr>
            <a:lvl5pPr indent="-228600"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100C9C6-BD61-4D2C-9146-FB785BAE4F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754880" y="2185416"/>
            <a:ext cx="2953512" cy="493776"/>
          </a:xfrm>
        </p:spPr>
        <p:txBody>
          <a:bodyPr anchor="t"/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E342EE-68BB-484D-98C3-48A7847549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754880" y="2743200"/>
            <a:ext cx="2953512" cy="2578608"/>
          </a:xfrm>
        </p:spPr>
        <p:txBody>
          <a:bodyPr/>
          <a:lstStyle>
            <a:lvl1pPr marL="228600" indent="-228600">
              <a:defRPr sz="1800"/>
            </a:lvl1pPr>
            <a:lvl2pPr indent="-228600">
              <a:defRPr sz="1600"/>
            </a:lvl2pPr>
            <a:lvl3pPr indent="-228600">
              <a:defRPr sz="1400"/>
            </a:lvl3pPr>
            <a:lvl4pPr indent="-228600">
              <a:defRPr sz="1200"/>
            </a:lvl4pPr>
            <a:lvl5pPr indent="-228600"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85D9D7D-8D9A-473E-AF0D-EF1940D79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29184" y="411480"/>
            <a:ext cx="521208" cy="310896"/>
          </a:xfrm>
        </p:spPr>
        <p:txBody>
          <a:bodyPr/>
          <a:lstStyle/>
          <a:p>
            <a:fld id="{791BB508-5F88-47CE-A6DD-1C4C8693108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A51CCCC-1589-401D-AE98-FC2871630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9184" y="6457188"/>
            <a:ext cx="2331720" cy="27432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DC963910-7C6F-7474-84FF-C53D235027B8}"/>
              </a:ext>
            </a:extLst>
          </p:cNvPr>
          <p:cNvCxnSpPr>
            <a:cxnSpLocks/>
          </p:cNvCxnSpPr>
          <p:nvPr/>
        </p:nvCxnSpPr>
        <p:spPr>
          <a:xfrm>
            <a:off x="594170" y="846661"/>
            <a:ext cx="0" cy="5111012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 Placeholder 4">
            <a:extLst>
              <a:ext uri="{FF2B5EF4-FFF2-40B4-BE49-F238E27FC236}">
                <a16:creationId xmlns:a16="http://schemas.microsoft.com/office/drawing/2014/main" id="{43CEC7BC-C46D-D3AD-22D8-8737322B7E2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973568" y="2185416"/>
            <a:ext cx="2953512" cy="493776"/>
          </a:xfrm>
        </p:spPr>
        <p:txBody>
          <a:bodyPr anchor="t"/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Content Placeholder 5">
            <a:extLst>
              <a:ext uri="{FF2B5EF4-FFF2-40B4-BE49-F238E27FC236}">
                <a16:creationId xmlns:a16="http://schemas.microsoft.com/office/drawing/2014/main" id="{658FA801-D400-D7FB-6241-4A41BBAAA0D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7973568" y="2743200"/>
            <a:ext cx="2953512" cy="2578608"/>
          </a:xfrm>
        </p:spPr>
        <p:txBody>
          <a:bodyPr/>
          <a:lstStyle>
            <a:lvl1pPr marL="228600" indent="-228600">
              <a:defRPr sz="1800"/>
            </a:lvl1pPr>
            <a:lvl2pPr indent="-228600">
              <a:defRPr sz="1600"/>
            </a:lvl2pPr>
            <a:lvl3pPr indent="-228600">
              <a:defRPr sz="1400"/>
            </a:lvl3pPr>
            <a:lvl4pPr indent="-228600">
              <a:defRPr sz="1200"/>
            </a:lvl4pPr>
            <a:lvl5pPr indent="-228600"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9995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am x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515CD9-7B09-FB25-0368-96365B9DD5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6588" y="411480"/>
            <a:ext cx="8878824" cy="1069848"/>
          </a:xfrm>
        </p:spPr>
        <p:txBody>
          <a:bodyPr anchor="b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C6BE5A-F1AC-214F-638D-C6C21E51BFB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29184" y="6457188"/>
            <a:ext cx="2331720" cy="27432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B127D4-BE09-1C43-0562-195F20C8A0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29184" y="411480"/>
            <a:ext cx="521208" cy="310896"/>
          </a:xfrm>
        </p:spPr>
        <p:txBody>
          <a:bodyPr/>
          <a:lstStyle/>
          <a:p>
            <a:fld id="{791BB508-5F88-47CE-A6DD-1C4C8693108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31740CAD-6CDA-9014-8875-BCECEECE0522}"/>
              </a:ext>
            </a:extLst>
          </p:cNvPr>
          <p:cNvSpPr/>
          <p:nvPr/>
        </p:nvSpPr>
        <p:spPr>
          <a:xfrm flipH="1">
            <a:off x="3791017" y="2349814"/>
            <a:ext cx="2058045" cy="2058045"/>
          </a:xfrm>
          <a:prstGeom prst="ellipse">
            <a:avLst/>
          </a:prstGeom>
          <a:gradFill flip="none" rotWithShape="1">
            <a:gsLst>
              <a:gs pos="18000">
                <a:schemeClr val="accent3"/>
              </a:gs>
              <a:gs pos="52000">
                <a:schemeClr val="accent5">
                  <a:alpha val="69515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6E536D1-EF07-9062-CA32-986876ED933F}"/>
              </a:ext>
            </a:extLst>
          </p:cNvPr>
          <p:cNvSpPr/>
          <p:nvPr/>
        </p:nvSpPr>
        <p:spPr>
          <a:xfrm flipH="1">
            <a:off x="8929767" y="2349814"/>
            <a:ext cx="2058045" cy="2058045"/>
          </a:xfrm>
          <a:prstGeom prst="ellipse">
            <a:avLst/>
          </a:prstGeom>
          <a:gradFill flip="none" rotWithShape="1">
            <a:gsLst>
              <a:gs pos="18000">
                <a:schemeClr val="accent3"/>
              </a:gs>
              <a:gs pos="52000">
                <a:schemeClr val="accent5">
                  <a:alpha val="69515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5D09D35C-DD66-8B6A-98FE-003262BBE72D}"/>
              </a:ext>
            </a:extLst>
          </p:cNvPr>
          <p:cNvSpPr/>
          <p:nvPr/>
        </p:nvSpPr>
        <p:spPr>
          <a:xfrm flipH="1">
            <a:off x="6342947" y="2349814"/>
            <a:ext cx="2058045" cy="2058045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77000">
                <a:schemeClr val="accent6">
                  <a:alpha val="69284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F0E263D2-96A8-9EB3-2175-1DB2FD5CB609}"/>
              </a:ext>
            </a:extLst>
          </p:cNvPr>
          <p:cNvSpPr/>
          <p:nvPr/>
        </p:nvSpPr>
        <p:spPr>
          <a:xfrm flipH="1">
            <a:off x="1247942" y="2349814"/>
            <a:ext cx="2058045" cy="2058045"/>
          </a:xfrm>
          <a:prstGeom prst="ellipse">
            <a:avLst/>
          </a:prstGeom>
          <a:gradFill>
            <a:gsLst>
              <a:gs pos="0">
                <a:schemeClr val="accent1"/>
              </a:gs>
              <a:gs pos="77000">
                <a:schemeClr val="accent6">
                  <a:alpha val="69284"/>
                </a:schemeClr>
              </a:gs>
            </a:gsLst>
            <a:path path="circle">
              <a:fillToRect t="100000" r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8B3517CD-F786-4206-2455-E4C3BD98742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042524" y="4508648"/>
            <a:ext cx="2468880" cy="365760"/>
          </a:xfrm>
        </p:spPr>
        <p:txBody>
          <a:bodyPr lIns="0" tIns="0" rIns="0" bIns="0" anchor="t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 b="1" spc="0" baseline="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9978C389-1D90-6CEB-1D34-D69BF78983F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42524" y="4879877"/>
            <a:ext cx="2468880" cy="274638"/>
          </a:xfrm>
        </p:spPr>
        <p:txBody>
          <a:bodyPr anchor="t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spc="0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11">
            <a:extLst>
              <a:ext uri="{FF2B5EF4-FFF2-40B4-BE49-F238E27FC236}">
                <a16:creationId xmlns:a16="http://schemas.microsoft.com/office/drawing/2014/main" id="{12B5D758-2B43-B448-79C9-1F09317F866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627120" y="4508648"/>
            <a:ext cx="2468880" cy="365760"/>
          </a:xfrm>
        </p:spPr>
        <p:txBody>
          <a:bodyPr lIns="0" tIns="0" rIns="0" bIns="0" anchor="t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 b="1" spc="0" baseline="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11">
            <a:extLst>
              <a:ext uri="{FF2B5EF4-FFF2-40B4-BE49-F238E27FC236}">
                <a16:creationId xmlns:a16="http://schemas.microsoft.com/office/drawing/2014/main" id="{65404FC1-F068-1D2B-A3D6-59F44099DD2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627120" y="4879877"/>
            <a:ext cx="2468880" cy="274638"/>
          </a:xfrm>
        </p:spPr>
        <p:txBody>
          <a:bodyPr anchor="t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spc="0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11">
            <a:extLst>
              <a:ext uri="{FF2B5EF4-FFF2-40B4-BE49-F238E27FC236}">
                <a16:creationId xmlns:a16="http://schemas.microsoft.com/office/drawing/2014/main" id="{5F0B1C4A-F0AC-3974-6F79-9CCF799976B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096000" y="4508648"/>
            <a:ext cx="2468880" cy="365760"/>
          </a:xfrm>
        </p:spPr>
        <p:txBody>
          <a:bodyPr lIns="0" tIns="0" rIns="0" bIns="0" anchor="t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 b="1" spc="0" baseline="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1">
            <a:extLst>
              <a:ext uri="{FF2B5EF4-FFF2-40B4-BE49-F238E27FC236}">
                <a16:creationId xmlns:a16="http://schemas.microsoft.com/office/drawing/2014/main" id="{5C12C91B-3BBC-019A-22DF-DF71A287D58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096000" y="4879877"/>
            <a:ext cx="2468880" cy="274638"/>
          </a:xfrm>
        </p:spPr>
        <p:txBody>
          <a:bodyPr anchor="t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spc="0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Text Placeholder 11">
            <a:extLst>
              <a:ext uri="{FF2B5EF4-FFF2-40B4-BE49-F238E27FC236}">
                <a16:creationId xmlns:a16="http://schemas.microsoft.com/office/drawing/2014/main" id="{BB3FD4C7-50B9-E37D-A077-B15D8C6DB9A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724349" y="4508648"/>
            <a:ext cx="2468880" cy="365760"/>
          </a:xfrm>
        </p:spPr>
        <p:txBody>
          <a:bodyPr lIns="0" tIns="0" rIns="0" bIns="0" anchor="t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 b="1" spc="0" baseline="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11">
            <a:extLst>
              <a:ext uri="{FF2B5EF4-FFF2-40B4-BE49-F238E27FC236}">
                <a16:creationId xmlns:a16="http://schemas.microsoft.com/office/drawing/2014/main" id="{486092F0-1D91-8C7F-EEFE-A7D79FF89C1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8724349" y="4879877"/>
            <a:ext cx="2468880" cy="274638"/>
          </a:xfrm>
        </p:spPr>
        <p:txBody>
          <a:bodyPr anchor="t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spc="0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8D38BBA9-DB40-81D9-4D13-4351576F9FD3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1399285" y="2505584"/>
            <a:ext cx="1746504" cy="1746504"/>
          </a:xfrm>
          <a:prstGeom prst="ellipse">
            <a:avLst/>
          </a:prstGeom>
        </p:spPr>
        <p:txBody>
          <a:bodyPr anchor="ctr"/>
          <a:lstStyle>
            <a:lvl1pPr marL="0" indent="0" algn="ctr">
              <a:buNone/>
              <a:defRPr sz="11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Picture Placeholder 20">
            <a:extLst>
              <a:ext uri="{FF2B5EF4-FFF2-40B4-BE49-F238E27FC236}">
                <a16:creationId xmlns:a16="http://schemas.microsoft.com/office/drawing/2014/main" id="{D4E44748-5631-A2C7-ADA1-FB2707923EE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3946787" y="2505584"/>
            <a:ext cx="1746504" cy="1746504"/>
          </a:xfrm>
          <a:prstGeom prst="ellipse">
            <a:avLst/>
          </a:prstGeom>
        </p:spPr>
        <p:txBody>
          <a:bodyPr anchor="ctr"/>
          <a:lstStyle>
            <a:lvl1pPr marL="0" indent="0" algn="ctr">
              <a:buNone/>
              <a:defRPr sz="11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Picture Placeholder 20">
            <a:extLst>
              <a:ext uri="{FF2B5EF4-FFF2-40B4-BE49-F238E27FC236}">
                <a16:creationId xmlns:a16="http://schemas.microsoft.com/office/drawing/2014/main" id="{8A56F66F-909F-8F64-B021-9820EB3F6B67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6498717" y="2505584"/>
            <a:ext cx="1746504" cy="1746504"/>
          </a:xfrm>
          <a:prstGeom prst="ellipse">
            <a:avLst/>
          </a:prstGeom>
        </p:spPr>
        <p:txBody>
          <a:bodyPr anchor="ctr"/>
          <a:lstStyle>
            <a:lvl1pPr marL="0" indent="0" algn="ctr">
              <a:buNone/>
              <a:defRPr sz="11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Picture Placeholder 20">
            <a:extLst>
              <a:ext uri="{FF2B5EF4-FFF2-40B4-BE49-F238E27FC236}">
                <a16:creationId xmlns:a16="http://schemas.microsoft.com/office/drawing/2014/main" id="{EB90D275-5951-BAE0-8859-71B60C946087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9085537" y="2505584"/>
            <a:ext cx="1746504" cy="1746504"/>
          </a:xfrm>
          <a:prstGeom prst="ellipse">
            <a:avLst/>
          </a:prstGeom>
        </p:spPr>
        <p:txBody>
          <a:bodyPr anchor="ctr"/>
          <a:lstStyle>
            <a:lvl1pPr marL="0" indent="0" algn="ctr">
              <a:buNone/>
              <a:defRPr sz="11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58704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am x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3CF1AC86-4E83-EED8-9FB5-635710111D45}"/>
              </a:ext>
            </a:extLst>
          </p:cNvPr>
          <p:cNvSpPr/>
          <p:nvPr/>
        </p:nvSpPr>
        <p:spPr>
          <a:xfrm flipH="1">
            <a:off x="1704107" y="4055522"/>
            <a:ext cx="1231495" cy="1231495"/>
          </a:xfrm>
          <a:prstGeom prst="ellipse">
            <a:avLst/>
          </a:prstGeom>
          <a:gradFill flip="none" rotWithShape="1">
            <a:gsLst>
              <a:gs pos="18000">
                <a:schemeClr val="accent3"/>
              </a:gs>
              <a:gs pos="52000">
                <a:schemeClr val="accent5">
                  <a:alpha val="69515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803E890B-5D84-F4A6-E963-051A1C52577D}"/>
              </a:ext>
            </a:extLst>
          </p:cNvPr>
          <p:cNvSpPr/>
          <p:nvPr/>
        </p:nvSpPr>
        <p:spPr>
          <a:xfrm flipH="1">
            <a:off x="4228381" y="1853643"/>
            <a:ext cx="1231495" cy="1231495"/>
          </a:xfrm>
          <a:prstGeom prst="ellipse">
            <a:avLst/>
          </a:prstGeom>
          <a:gradFill flip="none" rotWithShape="1">
            <a:gsLst>
              <a:gs pos="18000">
                <a:schemeClr val="accent3"/>
              </a:gs>
              <a:gs pos="52000">
                <a:schemeClr val="accent5">
                  <a:alpha val="69515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CA321B0B-6EF1-E460-8E13-3BBE774FA148}"/>
              </a:ext>
            </a:extLst>
          </p:cNvPr>
          <p:cNvSpPr/>
          <p:nvPr/>
        </p:nvSpPr>
        <p:spPr>
          <a:xfrm flipH="1">
            <a:off x="6752655" y="4055275"/>
            <a:ext cx="1231495" cy="1231495"/>
          </a:xfrm>
          <a:prstGeom prst="ellipse">
            <a:avLst/>
          </a:prstGeom>
          <a:gradFill flip="none" rotWithShape="1">
            <a:gsLst>
              <a:gs pos="18000">
                <a:schemeClr val="accent3"/>
              </a:gs>
              <a:gs pos="52000">
                <a:schemeClr val="accent5">
                  <a:alpha val="69515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898AB146-30D1-CD59-5D88-5097CF8561D1}"/>
              </a:ext>
            </a:extLst>
          </p:cNvPr>
          <p:cNvSpPr/>
          <p:nvPr/>
        </p:nvSpPr>
        <p:spPr>
          <a:xfrm flipH="1">
            <a:off x="9280950" y="4066155"/>
            <a:ext cx="1231495" cy="1231495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77000">
                <a:schemeClr val="accent6">
                  <a:alpha val="69284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4FE52614-CC2D-3550-FDBA-9D7D76ED0F72}"/>
              </a:ext>
            </a:extLst>
          </p:cNvPr>
          <p:cNvSpPr/>
          <p:nvPr/>
        </p:nvSpPr>
        <p:spPr>
          <a:xfrm flipH="1">
            <a:off x="4228381" y="4056366"/>
            <a:ext cx="1231495" cy="1231495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77000">
                <a:schemeClr val="accent6">
                  <a:alpha val="69284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D19BEA3C-B965-CC70-315C-7C531CD7AA4A}"/>
              </a:ext>
            </a:extLst>
          </p:cNvPr>
          <p:cNvSpPr/>
          <p:nvPr/>
        </p:nvSpPr>
        <p:spPr>
          <a:xfrm flipH="1">
            <a:off x="9276929" y="1861862"/>
            <a:ext cx="1231495" cy="1231495"/>
          </a:xfrm>
          <a:prstGeom prst="ellipse">
            <a:avLst/>
          </a:prstGeom>
          <a:gradFill flip="none" rotWithShape="1">
            <a:gsLst>
              <a:gs pos="18000">
                <a:schemeClr val="accent3"/>
              </a:gs>
              <a:gs pos="52000">
                <a:schemeClr val="accent5">
                  <a:alpha val="69515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DBCCE6E9-C40E-A684-457C-F08C974BD59F}"/>
              </a:ext>
            </a:extLst>
          </p:cNvPr>
          <p:cNvSpPr/>
          <p:nvPr/>
        </p:nvSpPr>
        <p:spPr>
          <a:xfrm flipH="1">
            <a:off x="6752655" y="1855810"/>
            <a:ext cx="1231495" cy="1231495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77000">
                <a:schemeClr val="accent6">
                  <a:alpha val="69284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E9B5F0D0-ABA3-5B0F-77C9-C5B64A613F84}"/>
              </a:ext>
            </a:extLst>
          </p:cNvPr>
          <p:cNvSpPr/>
          <p:nvPr/>
        </p:nvSpPr>
        <p:spPr>
          <a:xfrm flipH="1">
            <a:off x="1692043" y="1846020"/>
            <a:ext cx="1231495" cy="1231495"/>
          </a:xfrm>
          <a:prstGeom prst="ellipse">
            <a:avLst/>
          </a:prstGeom>
          <a:gradFill>
            <a:gsLst>
              <a:gs pos="0">
                <a:schemeClr val="accent1"/>
              </a:gs>
              <a:gs pos="77000">
                <a:schemeClr val="accent6">
                  <a:alpha val="69284"/>
                </a:schemeClr>
              </a:gs>
            </a:gsLst>
            <a:path path="circle">
              <a:fillToRect t="100000" r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4515CD9-7B09-FB25-0368-96365B9DD5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6588" y="338328"/>
            <a:ext cx="8878824" cy="1069848"/>
          </a:xfrm>
        </p:spPr>
        <p:txBody>
          <a:bodyPr anchor="b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C6BE5A-F1AC-214F-638D-C6C21E51BFB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29184" y="6457188"/>
            <a:ext cx="2331720" cy="27432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B127D4-BE09-1C43-0562-195F20C8A0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91BB508-5F88-47CE-A6DD-1C4C86931089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8B3517CD-F786-4206-2455-E4C3BD98742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176854" y="3209544"/>
            <a:ext cx="2286000" cy="182880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b="1" spc="20" baseline="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9978C389-1D90-6CEB-1D34-D69BF78983F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76854" y="3447288"/>
            <a:ext cx="2286000" cy="265176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spc="20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11">
            <a:extLst>
              <a:ext uri="{FF2B5EF4-FFF2-40B4-BE49-F238E27FC236}">
                <a16:creationId xmlns:a16="http://schemas.microsoft.com/office/drawing/2014/main" id="{12B5D758-2B43-B448-79C9-1F09317F866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701128" y="3209544"/>
            <a:ext cx="2286000" cy="182880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b="1" spc="20" baseline="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11">
            <a:extLst>
              <a:ext uri="{FF2B5EF4-FFF2-40B4-BE49-F238E27FC236}">
                <a16:creationId xmlns:a16="http://schemas.microsoft.com/office/drawing/2014/main" id="{65404FC1-F068-1D2B-A3D6-59F44099DD2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701128" y="3447288"/>
            <a:ext cx="2286000" cy="265176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spc="20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11">
            <a:extLst>
              <a:ext uri="{FF2B5EF4-FFF2-40B4-BE49-F238E27FC236}">
                <a16:creationId xmlns:a16="http://schemas.microsoft.com/office/drawing/2014/main" id="{5F0B1C4A-F0AC-3974-6F79-9CCF799976B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25402" y="3209544"/>
            <a:ext cx="2286000" cy="182880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b="1" spc="20" baseline="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1">
            <a:extLst>
              <a:ext uri="{FF2B5EF4-FFF2-40B4-BE49-F238E27FC236}">
                <a16:creationId xmlns:a16="http://schemas.microsoft.com/office/drawing/2014/main" id="{5C12C91B-3BBC-019A-22DF-DF71A287D58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225402" y="3447288"/>
            <a:ext cx="2286000" cy="265176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spc="20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Text Placeholder 11">
            <a:extLst>
              <a:ext uri="{FF2B5EF4-FFF2-40B4-BE49-F238E27FC236}">
                <a16:creationId xmlns:a16="http://schemas.microsoft.com/office/drawing/2014/main" id="{BB3FD4C7-50B9-E37D-A077-B15D8C6DB9A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749676" y="3209544"/>
            <a:ext cx="2286000" cy="182880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b="1" spc="20" baseline="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11">
            <a:extLst>
              <a:ext uri="{FF2B5EF4-FFF2-40B4-BE49-F238E27FC236}">
                <a16:creationId xmlns:a16="http://schemas.microsoft.com/office/drawing/2014/main" id="{486092F0-1D91-8C7F-EEFE-A7D79FF89C1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8749676" y="3447288"/>
            <a:ext cx="2286000" cy="265176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spc="20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8D38BBA9-DB40-81D9-4D13-4351576F9FD3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1782010" y="1935987"/>
            <a:ext cx="1051560" cy="1051560"/>
          </a:xfrm>
          <a:prstGeom prst="ellipse">
            <a:avLst/>
          </a:prstGeom>
        </p:spPr>
        <p:txBody>
          <a:bodyPr anchor="ctr"/>
          <a:lstStyle>
            <a:lvl1pPr marL="0" indent="0" algn="ctr">
              <a:buNone/>
              <a:defRPr sz="11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Picture Placeholder 20">
            <a:extLst>
              <a:ext uri="{FF2B5EF4-FFF2-40B4-BE49-F238E27FC236}">
                <a16:creationId xmlns:a16="http://schemas.microsoft.com/office/drawing/2014/main" id="{D4E44748-5631-A2C7-ADA1-FB2707923EE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4318348" y="1935987"/>
            <a:ext cx="1051560" cy="1051560"/>
          </a:xfrm>
          <a:prstGeom prst="ellipse">
            <a:avLst/>
          </a:prstGeom>
        </p:spPr>
        <p:txBody>
          <a:bodyPr anchor="ctr"/>
          <a:lstStyle>
            <a:lvl1pPr marL="0" indent="0" algn="ctr">
              <a:buNone/>
              <a:defRPr sz="11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Picture Placeholder 20">
            <a:extLst>
              <a:ext uri="{FF2B5EF4-FFF2-40B4-BE49-F238E27FC236}">
                <a16:creationId xmlns:a16="http://schemas.microsoft.com/office/drawing/2014/main" id="{8A56F66F-909F-8F64-B021-9820EB3F6B67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6842622" y="1935987"/>
            <a:ext cx="1051560" cy="1051560"/>
          </a:xfrm>
          <a:prstGeom prst="ellipse">
            <a:avLst/>
          </a:prstGeom>
        </p:spPr>
        <p:txBody>
          <a:bodyPr anchor="ctr"/>
          <a:lstStyle>
            <a:lvl1pPr marL="0" indent="0" algn="ctr">
              <a:buNone/>
              <a:defRPr sz="11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Picture Placeholder 20">
            <a:extLst>
              <a:ext uri="{FF2B5EF4-FFF2-40B4-BE49-F238E27FC236}">
                <a16:creationId xmlns:a16="http://schemas.microsoft.com/office/drawing/2014/main" id="{EB90D275-5951-BAE0-8859-71B60C946087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9366896" y="1935987"/>
            <a:ext cx="1051560" cy="1051560"/>
          </a:xfrm>
          <a:prstGeom prst="ellipse">
            <a:avLst/>
          </a:prstGeom>
        </p:spPr>
        <p:txBody>
          <a:bodyPr anchor="ctr"/>
          <a:lstStyle>
            <a:lvl1pPr marL="0" indent="0" algn="ctr">
              <a:buNone/>
              <a:defRPr sz="11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9" name="Picture Placeholder 20">
            <a:extLst>
              <a:ext uri="{FF2B5EF4-FFF2-40B4-BE49-F238E27FC236}">
                <a16:creationId xmlns:a16="http://schemas.microsoft.com/office/drawing/2014/main" id="{BA9EB14D-8336-06B5-51E3-FBCAF00F1F25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1794074" y="4145489"/>
            <a:ext cx="1051560" cy="1051560"/>
          </a:xfrm>
          <a:prstGeom prst="ellipse">
            <a:avLst/>
          </a:prstGeom>
        </p:spPr>
        <p:txBody>
          <a:bodyPr anchor="ctr"/>
          <a:lstStyle>
            <a:lvl1pPr marL="0" indent="0" algn="ctr">
              <a:buNone/>
              <a:defRPr sz="11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0" name="Picture Placeholder 20">
            <a:extLst>
              <a:ext uri="{FF2B5EF4-FFF2-40B4-BE49-F238E27FC236}">
                <a16:creationId xmlns:a16="http://schemas.microsoft.com/office/drawing/2014/main" id="{A1E65D12-1094-78B5-B37A-A03576991D1D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4318348" y="4146333"/>
            <a:ext cx="1051560" cy="1051560"/>
          </a:xfrm>
          <a:prstGeom prst="ellipse">
            <a:avLst/>
          </a:prstGeom>
        </p:spPr>
        <p:txBody>
          <a:bodyPr anchor="ctr"/>
          <a:lstStyle>
            <a:lvl1pPr marL="0" indent="0" algn="ctr">
              <a:buNone/>
              <a:defRPr sz="11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1" name="Picture Placeholder 20">
            <a:extLst>
              <a:ext uri="{FF2B5EF4-FFF2-40B4-BE49-F238E27FC236}">
                <a16:creationId xmlns:a16="http://schemas.microsoft.com/office/drawing/2014/main" id="{6ABE5CEC-34A4-CD5D-FA0D-D675A87984F5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6842622" y="4145242"/>
            <a:ext cx="1051560" cy="1051560"/>
          </a:xfrm>
          <a:prstGeom prst="ellipse">
            <a:avLst/>
          </a:prstGeom>
        </p:spPr>
        <p:txBody>
          <a:bodyPr anchor="ctr"/>
          <a:lstStyle>
            <a:lvl1pPr marL="0" indent="0" algn="ctr">
              <a:buNone/>
              <a:defRPr sz="11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2" name="Picture Placeholder 20">
            <a:extLst>
              <a:ext uri="{FF2B5EF4-FFF2-40B4-BE49-F238E27FC236}">
                <a16:creationId xmlns:a16="http://schemas.microsoft.com/office/drawing/2014/main" id="{5DA945B5-3444-7CAC-AA4A-55B04D039824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9370917" y="4156122"/>
            <a:ext cx="1051560" cy="1051560"/>
          </a:xfrm>
          <a:prstGeom prst="ellipse">
            <a:avLst/>
          </a:prstGeom>
        </p:spPr>
        <p:txBody>
          <a:bodyPr anchor="ctr"/>
          <a:lstStyle>
            <a:lvl1pPr marL="0" indent="0" algn="ctr">
              <a:buNone/>
              <a:defRPr sz="11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3" name="Text Placeholder 11">
            <a:extLst>
              <a:ext uri="{FF2B5EF4-FFF2-40B4-BE49-F238E27FC236}">
                <a16:creationId xmlns:a16="http://schemas.microsoft.com/office/drawing/2014/main" id="{CB0DA5B5-9C84-7B23-EE8E-CEA555CD808E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1176854" y="5440680"/>
            <a:ext cx="2286000" cy="182880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b="1" spc="20" baseline="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4" name="Text Placeholder 11">
            <a:extLst>
              <a:ext uri="{FF2B5EF4-FFF2-40B4-BE49-F238E27FC236}">
                <a16:creationId xmlns:a16="http://schemas.microsoft.com/office/drawing/2014/main" id="{99C62621-0080-5CDD-E5DD-2FCF2D548CEB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1176854" y="5678424"/>
            <a:ext cx="2286000" cy="265176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spc="20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5" name="Text Placeholder 11">
            <a:extLst>
              <a:ext uri="{FF2B5EF4-FFF2-40B4-BE49-F238E27FC236}">
                <a16:creationId xmlns:a16="http://schemas.microsoft.com/office/drawing/2014/main" id="{B69DDE47-632B-987E-545E-BAB200D374ED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3701128" y="5440680"/>
            <a:ext cx="2286000" cy="182880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b="1" spc="20" baseline="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6" name="Text Placeholder 11">
            <a:extLst>
              <a:ext uri="{FF2B5EF4-FFF2-40B4-BE49-F238E27FC236}">
                <a16:creationId xmlns:a16="http://schemas.microsoft.com/office/drawing/2014/main" id="{A165DCBF-4EFD-7181-68BA-1625AC1C0D5F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3701128" y="5678424"/>
            <a:ext cx="2286000" cy="265176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spc="20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7" name="Text Placeholder 11">
            <a:extLst>
              <a:ext uri="{FF2B5EF4-FFF2-40B4-BE49-F238E27FC236}">
                <a16:creationId xmlns:a16="http://schemas.microsoft.com/office/drawing/2014/main" id="{3C7ECA2F-9EC3-26BD-B424-ECE80473DF37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6225402" y="5440680"/>
            <a:ext cx="2286000" cy="182880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b="1" spc="20" baseline="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8" name="Text Placeholder 11">
            <a:extLst>
              <a:ext uri="{FF2B5EF4-FFF2-40B4-BE49-F238E27FC236}">
                <a16:creationId xmlns:a16="http://schemas.microsoft.com/office/drawing/2014/main" id="{C9535F99-6134-8D03-FFEE-D1B3E007F2CC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6225402" y="5678424"/>
            <a:ext cx="2286000" cy="265176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spc="20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9" name="Text Placeholder 11">
            <a:extLst>
              <a:ext uri="{FF2B5EF4-FFF2-40B4-BE49-F238E27FC236}">
                <a16:creationId xmlns:a16="http://schemas.microsoft.com/office/drawing/2014/main" id="{163BD863-99E7-C7C4-4762-8C168574E9A8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8749676" y="5440680"/>
            <a:ext cx="2286000" cy="182880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b="1" spc="20" baseline="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0" name="Text Placeholder 11">
            <a:extLst>
              <a:ext uri="{FF2B5EF4-FFF2-40B4-BE49-F238E27FC236}">
                <a16:creationId xmlns:a16="http://schemas.microsoft.com/office/drawing/2014/main" id="{63678AE5-B810-D5BE-40B5-888AF4473157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8749676" y="5678424"/>
            <a:ext cx="2286000" cy="265176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spc="20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744454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FF4F2FF2-B2D0-EAB9-0059-1E59CFF27936}"/>
              </a:ext>
            </a:extLst>
          </p:cNvPr>
          <p:cNvSpPr/>
          <p:nvPr/>
        </p:nvSpPr>
        <p:spPr>
          <a:xfrm>
            <a:off x="0" y="3079989"/>
            <a:ext cx="4744043" cy="3778013"/>
          </a:xfrm>
          <a:custGeom>
            <a:avLst/>
            <a:gdLst>
              <a:gd name="connsiteX0" fmla="*/ 552680 w 4744043"/>
              <a:gd name="connsiteY0" fmla="*/ 2 h 3778013"/>
              <a:gd name="connsiteX1" fmla="*/ 3368067 w 4744043"/>
              <a:gd name="connsiteY1" fmla="*/ 2076456 h 3778013"/>
              <a:gd name="connsiteX2" fmla="*/ 4603294 w 4744043"/>
              <a:gd name="connsiteY2" fmla="*/ 3641510 h 3778013"/>
              <a:gd name="connsiteX3" fmla="*/ 4744043 w 4744043"/>
              <a:gd name="connsiteY3" fmla="*/ 3778013 h 3778013"/>
              <a:gd name="connsiteX4" fmla="*/ 0 w 4744043"/>
              <a:gd name="connsiteY4" fmla="*/ 3778013 h 3778013"/>
              <a:gd name="connsiteX5" fmla="*/ 0 w 4744043"/>
              <a:gd name="connsiteY5" fmla="*/ 73323 h 3778013"/>
              <a:gd name="connsiteX6" fmla="*/ 163773 w 4744043"/>
              <a:gd name="connsiteY6" fmla="*/ 34335 h 3778013"/>
              <a:gd name="connsiteX7" fmla="*/ 552680 w 4744043"/>
              <a:gd name="connsiteY7" fmla="*/ 2 h 37780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744043" h="3778013">
                <a:moveTo>
                  <a:pt x="552680" y="2"/>
                </a:moveTo>
                <a:cubicBezTo>
                  <a:pt x="1474475" y="1086"/>
                  <a:pt x="2486209" y="585872"/>
                  <a:pt x="3368067" y="2076456"/>
                </a:cubicBezTo>
                <a:cubicBezTo>
                  <a:pt x="3678455" y="2598086"/>
                  <a:pt x="4104379" y="3133243"/>
                  <a:pt x="4603294" y="3641510"/>
                </a:cubicBezTo>
                <a:lnTo>
                  <a:pt x="4744043" y="3778013"/>
                </a:lnTo>
                <a:lnTo>
                  <a:pt x="0" y="3778013"/>
                </a:lnTo>
                <a:lnTo>
                  <a:pt x="0" y="73323"/>
                </a:lnTo>
                <a:lnTo>
                  <a:pt x="163773" y="34335"/>
                </a:lnTo>
                <a:cubicBezTo>
                  <a:pt x="291146" y="11604"/>
                  <a:pt x="420996" y="-154"/>
                  <a:pt x="552680" y="2"/>
                </a:cubicBezTo>
                <a:close/>
              </a:path>
            </a:pathLst>
          </a:custGeom>
          <a:gradFill flip="none" rotWithShape="1">
            <a:gsLst>
              <a:gs pos="41000">
                <a:schemeClr val="accent3">
                  <a:lumMod val="25000"/>
                  <a:alpha val="67969"/>
                </a:schemeClr>
              </a:gs>
              <a:gs pos="100000">
                <a:schemeClr val="accent2">
                  <a:alpha val="29022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8B193F7C-DAB3-79A0-9B6F-012F23BAF8BD}"/>
              </a:ext>
            </a:extLst>
          </p:cNvPr>
          <p:cNvSpPr/>
          <p:nvPr/>
        </p:nvSpPr>
        <p:spPr>
          <a:xfrm>
            <a:off x="1" y="0"/>
            <a:ext cx="6552595" cy="3112082"/>
          </a:xfrm>
          <a:custGeom>
            <a:avLst/>
            <a:gdLst>
              <a:gd name="connsiteX0" fmla="*/ 6552595 w 6552595"/>
              <a:gd name="connsiteY0" fmla="*/ 0 h 3112082"/>
              <a:gd name="connsiteX1" fmla="*/ 6479403 w 6552595"/>
              <a:gd name="connsiteY1" fmla="*/ 116338 h 3112082"/>
              <a:gd name="connsiteX2" fmla="*/ 4627940 w 6552595"/>
              <a:gd name="connsiteY2" fmla="*/ 645238 h 3112082"/>
              <a:gd name="connsiteX3" fmla="*/ 631580 w 6552595"/>
              <a:gd name="connsiteY3" fmla="*/ 1915852 h 3112082"/>
              <a:gd name="connsiteX4" fmla="*/ 46252 w 6552595"/>
              <a:gd name="connsiteY4" fmla="*/ 2980209 h 3112082"/>
              <a:gd name="connsiteX5" fmla="*/ 0 w 6552595"/>
              <a:gd name="connsiteY5" fmla="*/ 3112082 h 3112082"/>
              <a:gd name="connsiteX6" fmla="*/ 0 w 6552595"/>
              <a:gd name="connsiteY6" fmla="*/ 1037361 h 3112082"/>
              <a:gd name="connsiteX7" fmla="*/ 0 w 6552595"/>
              <a:gd name="connsiteY7" fmla="*/ 0 h 31120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552595" h="3112082">
                <a:moveTo>
                  <a:pt x="6552595" y="0"/>
                </a:moveTo>
                <a:lnTo>
                  <a:pt x="6479403" y="116338"/>
                </a:lnTo>
                <a:cubicBezTo>
                  <a:pt x="6181653" y="532833"/>
                  <a:pt x="5587528" y="785625"/>
                  <a:pt x="4627940" y="645238"/>
                </a:cubicBezTo>
                <a:cubicBezTo>
                  <a:pt x="3343367" y="460619"/>
                  <a:pt x="1347900" y="971915"/>
                  <a:pt x="631580" y="1915852"/>
                </a:cubicBezTo>
                <a:cubicBezTo>
                  <a:pt x="407731" y="2210834"/>
                  <a:pt x="204970" y="2565624"/>
                  <a:pt x="46252" y="2980209"/>
                </a:cubicBezTo>
                <a:lnTo>
                  <a:pt x="0" y="3112082"/>
                </a:lnTo>
                <a:lnTo>
                  <a:pt x="0" y="1037361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76000">
                <a:schemeClr val="accent3">
                  <a:lumMod val="25000"/>
                </a:schemeClr>
              </a:gs>
              <a:gs pos="0">
                <a:schemeClr val="accent1">
                  <a:alpha val="56738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9D045F5-266F-9ADF-9692-2DA7DB16DFFE}"/>
              </a:ext>
            </a:extLst>
          </p:cNvPr>
          <p:cNvSpPr/>
          <p:nvPr/>
        </p:nvSpPr>
        <p:spPr>
          <a:xfrm>
            <a:off x="10269564" y="0"/>
            <a:ext cx="1922436" cy="5772376"/>
          </a:xfrm>
          <a:custGeom>
            <a:avLst/>
            <a:gdLst>
              <a:gd name="connsiteX0" fmla="*/ 0 w 1922436"/>
              <a:gd name="connsiteY0" fmla="*/ 0 h 5772376"/>
              <a:gd name="connsiteX1" fmla="*/ 1922436 w 1922436"/>
              <a:gd name="connsiteY1" fmla="*/ 0 h 5772376"/>
              <a:gd name="connsiteX2" fmla="*/ 1922436 w 1922436"/>
              <a:gd name="connsiteY2" fmla="*/ 5770832 h 5772376"/>
              <a:gd name="connsiteX3" fmla="*/ 1785843 w 1922436"/>
              <a:gd name="connsiteY3" fmla="*/ 5772376 h 5772376"/>
              <a:gd name="connsiteX4" fmla="*/ 167636 w 1922436"/>
              <a:gd name="connsiteY4" fmla="*/ 2958760 h 5772376"/>
              <a:gd name="connsiteX5" fmla="*/ 11457 w 1922436"/>
              <a:gd name="connsiteY5" fmla="*/ 41049 h 57723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22436" h="5772376">
                <a:moveTo>
                  <a:pt x="0" y="0"/>
                </a:moveTo>
                <a:lnTo>
                  <a:pt x="1922436" y="0"/>
                </a:lnTo>
                <a:lnTo>
                  <a:pt x="1922436" y="5770832"/>
                </a:lnTo>
                <a:lnTo>
                  <a:pt x="1785843" y="5772376"/>
                </a:lnTo>
                <a:cubicBezTo>
                  <a:pt x="715486" y="5737436"/>
                  <a:pt x="-199675" y="4895626"/>
                  <a:pt x="167636" y="2958760"/>
                </a:cubicBezTo>
                <a:cubicBezTo>
                  <a:pt x="324540" y="2119813"/>
                  <a:pt x="262661" y="1037667"/>
                  <a:pt x="11457" y="41049"/>
                </a:cubicBezTo>
                <a:close/>
              </a:path>
            </a:pathLst>
          </a:custGeom>
          <a:gradFill flip="none" rotWithShape="1">
            <a:gsLst>
              <a:gs pos="10000">
                <a:schemeClr val="accent2">
                  <a:alpha val="9960"/>
                </a:schemeClr>
              </a:gs>
              <a:gs pos="100000">
                <a:schemeClr val="accent1">
                  <a:alpha val="47557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2A494E50-F563-24E6-92E6-F9E55D1F3D50}"/>
              </a:ext>
            </a:extLst>
          </p:cNvPr>
          <p:cNvSpPr/>
          <p:nvPr/>
        </p:nvSpPr>
        <p:spPr>
          <a:xfrm>
            <a:off x="10861332" y="0"/>
            <a:ext cx="1330669" cy="3088658"/>
          </a:xfrm>
          <a:custGeom>
            <a:avLst/>
            <a:gdLst>
              <a:gd name="connsiteX0" fmla="*/ 0 w 1330669"/>
              <a:gd name="connsiteY0" fmla="*/ 0 h 3088658"/>
              <a:gd name="connsiteX1" fmla="*/ 1330669 w 1330669"/>
              <a:gd name="connsiteY1" fmla="*/ 0 h 3088658"/>
              <a:gd name="connsiteX2" fmla="*/ 1330669 w 1330669"/>
              <a:gd name="connsiteY2" fmla="*/ 3088658 h 3088658"/>
              <a:gd name="connsiteX3" fmla="*/ 1265038 w 1330669"/>
              <a:gd name="connsiteY3" fmla="*/ 3075052 h 3088658"/>
              <a:gd name="connsiteX4" fmla="*/ 84101 w 1330669"/>
              <a:gd name="connsiteY4" fmla="*/ 918166 h 3088658"/>
              <a:gd name="connsiteX5" fmla="*/ 3100 w 1330669"/>
              <a:gd name="connsiteY5" fmla="*/ 15153 h 3088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30669" h="3088658">
                <a:moveTo>
                  <a:pt x="0" y="0"/>
                </a:moveTo>
                <a:lnTo>
                  <a:pt x="1330669" y="0"/>
                </a:lnTo>
                <a:lnTo>
                  <a:pt x="1330669" y="3088658"/>
                </a:lnTo>
                <a:lnTo>
                  <a:pt x="1265038" y="3075052"/>
                </a:lnTo>
                <a:cubicBezTo>
                  <a:pt x="597017" y="2898062"/>
                  <a:pt x="64513" y="2241595"/>
                  <a:pt x="84101" y="918166"/>
                </a:cubicBezTo>
                <a:cubicBezTo>
                  <a:pt x="87550" y="637183"/>
                  <a:pt x="59230" y="331259"/>
                  <a:pt x="3100" y="15153"/>
                </a:cubicBezTo>
                <a:close/>
              </a:path>
            </a:pathLst>
          </a:custGeom>
          <a:solidFill>
            <a:schemeClr val="accent1">
              <a:alpha val="50635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glass card">
            <a:extLst>
              <a:ext uri="{FF2B5EF4-FFF2-40B4-BE49-F238E27FC236}">
                <a16:creationId xmlns:a16="http://schemas.microsoft.com/office/drawing/2014/main" id="{D9024B22-C102-71C1-8593-95259EC18972}"/>
              </a:ext>
            </a:extLst>
          </p:cNvPr>
          <p:cNvSpPr/>
          <p:nvPr/>
        </p:nvSpPr>
        <p:spPr>
          <a:xfrm>
            <a:off x="1474384" y="1005155"/>
            <a:ext cx="9243233" cy="4978750"/>
          </a:xfrm>
          <a:prstGeom prst="roundRect">
            <a:avLst>
              <a:gd name="adj" fmla="val 6806"/>
            </a:avLst>
          </a:prstGeom>
          <a:gradFill>
            <a:gsLst>
              <a:gs pos="99000">
                <a:schemeClr val="bg1">
                  <a:alpha val="3000"/>
                </a:schemeClr>
              </a:gs>
              <a:gs pos="46000">
                <a:schemeClr val="bg1">
                  <a:alpha val="17037"/>
                </a:schemeClr>
              </a:gs>
              <a:gs pos="6000">
                <a:schemeClr val="bg1">
                  <a:alpha val="13000"/>
                </a:schemeClr>
              </a:gs>
            </a:gsLst>
            <a:path path="circle">
              <a:fillToRect l="100000" t="100000"/>
            </a:path>
          </a:gradFill>
          <a:ln w="6350">
            <a:noFill/>
          </a:ln>
          <a:effectLst>
            <a:outerShdw blurRad="63500" dist="38100" dir="5400000" sx="1000" sy="1000" algn="t" rotWithShape="0">
              <a:prstClr val="black">
                <a:alpha val="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28088" y="2157984"/>
            <a:ext cx="7735824" cy="1069848"/>
          </a:xfrm>
        </p:spPr>
        <p:txBody>
          <a:bodyPr anchor="b">
            <a:no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28088" y="3685032"/>
            <a:ext cx="7735824" cy="1133856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93303B57-FF55-B795-FAE7-5EF26BFCBEF3}"/>
              </a:ext>
            </a:extLst>
          </p:cNvPr>
          <p:cNvCxnSpPr>
            <a:cxnSpLocks/>
          </p:cNvCxnSpPr>
          <p:nvPr/>
        </p:nvCxnSpPr>
        <p:spPr>
          <a:xfrm rot="5400000">
            <a:off x="6115287" y="2597113"/>
            <a:ext cx="0" cy="165518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8A78F28F-70CE-7FE2-ACE1-FA2D7C1CE590}"/>
              </a:ext>
            </a:extLst>
          </p:cNvPr>
          <p:cNvSpPr/>
          <p:nvPr/>
        </p:nvSpPr>
        <p:spPr>
          <a:xfrm>
            <a:off x="0" y="0"/>
            <a:ext cx="2862855" cy="1527696"/>
          </a:xfrm>
          <a:custGeom>
            <a:avLst/>
            <a:gdLst>
              <a:gd name="connsiteX0" fmla="*/ 0 w 2862855"/>
              <a:gd name="connsiteY0" fmla="*/ 0 h 1527696"/>
              <a:gd name="connsiteX1" fmla="*/ 2862855 w 2862855"/>
              <a:gd name="connsiteY1" fmla="*/ 0 h 1527696"/>
              <a:gd name="connsiteX2" fmla="*/ 2757362 w 2862855"/>
              <a:gd name="connsiteY2" fmla="*/ 85011 h 1527696"/>
              <a:gd name="connsiteX3" fmla="*/ 1949659 w 2862855"/>
              <a:gd name="connsiteY3" fmla="*/ 424032 h 1527696"/>
              <a:gd name="connsiteX4" fmla="*/ 170555 w 2862855"/>
              <a:gd name="connsiteY4" fmla="*/ 1373059 h 1527696"/>
              <a:gd name="connsiteX5" fmla="*/ 0 w 2862855"/>
              <a:gd name="connsiteY5" fmla="*/ 1527696 h 1527696"/>
              <a:gd name="connsiteX6" fmla="*/ 0 w 2862855"/>
              <a:gd name="connsiteY6" fmla="*/ 872969 h 1527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862855" h="1527696">
                <a:moveTo>
                  <a:pt x="0" y="0"/>
                </a:moveTo>
                <a:lnTo>
                  <a:pt x="2862855" y="0"/>
                </a:lnTo>
                <a:lnTo>
                  <a:pt x="2757362" y="85011"/>
                </a:lnTo>
                <a:cubicBezTo>
                  <a:pt x="2560942" y="227521"/>
                  <a:pt x="2295416" y="345289"/>
                  <a:pt x="1949659" y="424032"/>
                </a:cubicBezTo>
                <a:cubicBezTo>
                  <a:pt x="1377417" y="555874"/>
                  <a:pt x="700343" y="918207"/>
                  <a:pt x="170555" y="1373059"/>
                </a:cubicBezTo>
                <a:lnTo>
                  <a:pt x="0" y="1527696"/>
                </a:lnTo>
                <a:lnTo>
                  <a:pt x="0" y="872969"/>
                </a:lnTo>
                <a:close/>
              </a:path>
            </a:pathLst>
          </a:custGeom>
          <a:gradFill flip="none" rotWithShape="1">
            <a:gsLst>
              <a:gs pos="100000">
                <a:schemeClr val="accent3">
                  <a:lumMod val="25000"/>
                  <a:alpha val="40000"/>
                </a:schemeClr>
              </a:gs>
              <a:gs pos="0">
                <a:schemeClr val="accent4">
                  <a:alpha val="69786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294AB31D-FEF2-F3B0-D726-81CE48F895EA}"/>
              </a:ext>
            </a:extLst>
          </p:cNvPr>
          <p:cNvSpPr/>
          <p:nvPr/>
        </p:nvSpPr>
        <p:spPr>
          <a:xfrm>
            <a:off x="2" y="4761091"/>
            <a:ext cx="3131151" cy="2096908"/>
          </a:xfrm>
          <a:custGeom>
            <a:avLst/>
            <a:gdLst>
              <a:gd name="connsiteX0" fmla="*/ 186163 w 3131151"/>
              <a:gd name="connsiteY0" fmla="*/ 0 h 2096908"/>
              <a:gd name="connsiteX1" fmla="*/ 2469297 w 3131151"/>
              <a:gd name="connsiteY1" fmla="*/ 1411265 h 2096908"/>
              <a:gd name="connsiteX2" fmla="*/ 3026909 w 3131151"/>
              <a:gd name="connsiteY2" fmla="*/ 2004423 h 2096908"/>
              <a:gd name="connsiteX3" fmla="*/ 3131151 w 3131151"/>
              <a:gd name="connsiteY3" fmla="*/ 2096908 h 2096908"/>
              <a:gd name="connsiteX4" fmla="*/ 0 w 3131151"/>
              <a:gd name="connsiteY4" fmla="*/ 2096908 h 2096908"/>
              <a:gd name="connsiteX5" fmla="*/ 0 w 3131151"/>
              <a:gd name="connsiteY5" fmla="*/ 4640 h 20969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131151" h="2096908">
                <a:moveTo>
                  <a:pt x="186163" y="0"/>
                </a:moveTo>
                <a:cubicBezTo>
                  <a:pt x="883663" y="24692"/>
                  <a:pt x="1675023" y="432572"/>
                  <a:pt x="2469297" y="1411265"/>
                </a:cubicBezTo>
                <a:cubicBezTo>
                  <a:pt x="2632187" y="1610943"/>
                  <a:pt x="2819757" y="1809855"/>
                  <a:pt x="3026909" y="2004423"/>
                </a:cubicBezTo>
                <a:lnTo>
                  <a:pt x="3131151" y="2096908"/>
                </a:lnTo>
                <a:lnTo>
                  <a:pt x="0" y="2096908"/>
                </a:lnTo>
                <a:lnTo>
                  <a:pt x="0" y="4640"/>
                </a:lnTo>
                <a:close/>
              </a:path>
            </a:pathLst>
          </a:custGeom>
          <a:gradFill flip="none" rotWithShape="1">
            <a:gsLst>
              <a:gs pos="47000">
                <a:schemeClr val="accent6">
                  <a:alpha val="51365"/>
                </a:schemeClr>
              </a:gs>
              <a:gs pos="100000">
                <a:schemeClr val="accent4">
                  <a:alpha val="24386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74980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FA2E8-50A1-4465-AC33-6FAC0E7736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2824" y="1856232"/>
            <a:ext cx="4718304" cy="1069848"/>
          </a:xfr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65DE34-CDB7-41F7-A95A-592B99558C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01968" y="3374136"/>
            <a:ext cx="4709160" cy="2395728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reeform 14">
            <a:extLst>
              <a:ext uri="{FF2B5EF4-FFF2-40B4-BE49-F238E27FC236}">
                <a16:creationId xmlns:a16="http://schemas.microsoft.com/office/drawing/2014/main" id="{907BDD9A-3C2A-A21B-A425-1BB45BF5C103}"/>
              </a:ext>
            </a:extLst>
          </p:cNvPr>
          <p:cNvSpPr/>
          <p:nvPr/>
        </p:nvSpPr>
        <p:spPr>
          <a:xfrm rot="5400000" flipH="1" flipV="1">
            <a:off x="-1248967" y="1248969"/>
            <a:ext cx="6858000" cy="4360065"/>
          </a:xfrm>
          <a:custGeom>
            <a:avLst/>
            <a:gdLst>
              <a:gd name="connsiteX0" fmla="*/ 6858000 w 6858000"/>
              <a:gd name="connsiteY0" fmla="*/ 0 h 4360065"/>
              <a:gd name="connsiteX1" fmla="*/ 6858000 w 6858000"/>
              <a:gd name="connsiteY1" fmla="*/ 4019634 h 4360065"/>
              <a:gd name="connsiteX2" fmla="*/ 6786526 w 6858000"/>
              <a:gd name="connsiteY2" fmla="*/ 3987694 h 4360065"/>
              <a:gd name="connsiteX3" fmla="*/ 4380589 w 6858000"/>
              <a:gd name="connsiteY3" fmla="*/ 3270469 h 4360065"/>
              <a:gd name="connsiteX4" fmla="*/ 1148443 w 6858000"/>
              <a:gd name="connsiteY4" fmla="*/ 4360028 h 4360065"/>
              <a:gd name="connsiteX5" fmla="*/ 93033 w 6858000"/>
              <a:gd name="connsiteY5" fmla="*/ 4174462 h 4360065"/>
              <a:gd name="connsiteX6" fmla="*/ 0 w 6858000"/>
              <a:gd name="connsiteY6" fmla="*/ 4134599 h 4360065"/>
              <a:gd name="connsiteX7" fmla="*/ 0 w 6858000"/>
              <a:gd name="connsiteY7" fmla="*/ 0 h 4360065"/>
              <a:gd name="connsiteX8" fmla="*/ 6858000 w 6858000"/>
              <a:gd name="connsiteY8" fmla="*/ 0 h 4360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858000" h="4360065">
                <a:moveTo>
                  <a:pt x="6858000" y="0"/>
                </a:moveTo>
                <a:lnTo>
                  <a:pt x="6858000" y="4019634"/>
                </a:lnTo>
                <a:lnTo>
                  <a:pt x="6786526" y="3987694"/>
                </a:lnTo>
                <a:cubicBezTo>
                  <a:pt x="6330423" y="3769997"/>
                  <a:pt x="5587519" y="3251791"/>
                  <a:pt x="4380589" y="3270469"/>
                </a:cubicBezTo>
                <a:cubicBezTo>
                  <a:pt x="3001241" y="3291816"/>
                  <a:pt x="2442968" y="4353863"/>
                  <a:pt x="1148443" y="4360028"/>
                </a:cubicBezTo>
                <a:cubicBezTo>
                  <a:pt x="743904" y="4361955"/>
                  <a:pt x="389317" y="4288650"/>
                  <a:pt x="93033" y="4174462"/>
                </a:cubicBezTo>
                <a:lnTo>
                  <a:pt x="0" y="4134599"/>
                </a:lnTo>
                <a:lnTo>
                  <a:pt x="0" y="0"/>
                </a:lnTo>
                <a:lnTo>
                  <a:pt x="6858000" y="0"/>
                </a:lnTo>
                <a:close/>
              </a:path>
            </a:pathLst>
          </a:custGeom>
          <a:solidFill>
            <a:schemeClr val="accent4">
              <a:alpha val="1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" name="Freeform 16">
            <a:extLst>
              <a:ext uri="{FF2B5EF4-FFF2-40B4-BE49-F238E27FC236}">
                <a16:creationId xmlns:a16="http://schemas.microsoft.com/office/drawing/2014/main" id="{989D7F61-B47A-97D5-F725-EC5EFE81187A}"/>
              </a:ext>
            </a:extLst>
          </p:cNvPr>
          <p:cNvSpPr/>
          <p:nvPr/>
        </p:nvSpPr>
        <p:spPr>
          <a:xfrm rot="16200000" flipH="1">
            <a:off x="-952024" y="952025"/>
            <a:ext cx="6858000" cy="4953950"/>
          </a:xfrm>
          <a:custGeom>
            <a:avLst/>
            <a:gdLst>
              <a:gd name="connsiteX0" fmla="*/ 0 w 6858000"/>
              <a:gd name="connsiteY0" fmla="*/ 0 h 4953950"/>
              <a:gd name="connsiteX1" fmla="*/ 0 w 6858000"/>
              <a:gd name="connsiteY1" fmla="*/ 4289773 h 4953950"/>
              <a:gd name="connsiteX2" fmla="*/ 181159 w 6858000"/>
              <a:gd name="connsiteY2" fmla="*/ 4411259 h 4953950"/>
              <a:gd name="connsiteX3" fmla="*/ 2222746 w 6858000"/>
              <a:gd name="connsiteY3" fmla="*/ 4953891 h 4953950"/>
              <a:gd name="connsiteX4" fmla="*/ 6808516 w 6858000"/>
              <a:gd name="connsiteY4" fmla="*/ 3223031 h 4953950"/>
              <a:gd name="connsiteX5" fmla="*/ 6858000 w 6858000"/>
              <a:gd name="connsiteY5" fmla="*/ 3220931 h 4953950"/>
              <a:gd name="connsiteX6" fmla="*/ 6858000 w 6858000"/>
              <a:gd name="connsiteY6" fmla="*/ 0 h 4953950"/>
              <a:gd name="connsiteX7" fmla="*/ 0 w 6858000"/>
              <a:gd name="connsiteY7" fmla="*/ 0 h 4953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858000" h="4953950">
                <a:moveTo>
                  <a:pt x="0" y="0"/>
                </a:moveTo>
                <a:lnTo>
                  <a:pt x="0" y="4289773"/>
                </a:lnTo>
                <a:lnTo>
                  <a:pt x="181159" y="4411259"/>
                </a:lnTo>
                <a:cubicBezTo>
                  <a:pt x="694541" y="4727180"/>
                  <a:pt x="1386349" y="4958196"/>
                  <a:pt x="2222746" y="4953891"/>
                </a:cubicBezTo>
                <a:cubicBezTo>
                  <a:pt x="4074768" y="4944360"/>
                  <a:pt x="4906383" y="3353427"/>
                  <a:pt x="6808516" y="3223031"/>
                </a:cubicBezTo>
                <a:lnTo>
                  <a:pt x="6858000" y="3220931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20000">
                <a:schemeClr val="accent6">
                  <a:alpha val="52965"/>
                </a:schemeClr>
              </a:gs>
              <a:gs pos="90000">
                <a:schemeClr val="accent5">
                  <a:lumMod val="50000"/>
                  <a:alpha val="72473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9" name="Freeform 17">
            <a:extLst>
              <a:ext uri="{FF2B5EF4-FFF2-40B4-BE49-F238E27FC236}">
                <a16:creationId xmlns:a16="http://schemas.microsoft.com/office/drawing/2014/main" id="{A70008D0-0FB3-5B8D-3060-6EDD9E247095}"/>
              </a:ext>
            </a:extLst>
          </p:cNvPr>
          <p:cNvSpPr/>
          <p:nvPr/>
        </p:nvSpPr>
        <p:spPr>
          <a:xfrm rot="16200000" flipH="1">
            <a:off x="-1513890" y="1513891"/>
            <a:ext cx="6858000" cy="3830219"/>
          </a:xfrm>
          <a:custGeom>
            <a:avLst/>
            <a:gdLst>
              <a:gd name="connsiteX0" fmla="*/ 0 w 6858000"/>
              <a:gd name="connsiteY0" fmla="*/ 0 h 3830219"/>
              <a:gd name="connsiteX1" fmla="*/ 0 w 6858000"/>
              <a:gd name="connsiteY1" fmla="*/ 2994317 h 3830219"/>
              <a:gd name="connsiteX2" fmla="*/ 150933 w 6858000"/>
              <a:gd name="connsiteY2" fmla="*/ 2952927 h 3830219"/>
              <a:gd name="connsiteX3" fmla="*/ 533317 w 6858000"/>
              <a:gd name="connsiteY3" fmla="*/ 2907735 h 3830219"/>
              <a:gd name="connsiteX4" fmla="*/ 2516906 w 6858000"/>
              <a:gd name="connsiteY4" fmla="*/ 3558655 h 3830219"/>
              <a:gd name="connsiteX5" fmla="*/ 2542419 w 6858000"/>
              <a:gd name="connsiteY5" fmla="*/ 3568616 h 3830219"/>
              <a:gd name="connsiteX6" fmla="*/ 2607100 w 6858000"/>
              <a:gd name="connsiteY6" fmla="*/ 3608308 h 3830219"/>
              <a:gd name="connsiteX7" fmla="*/ 3580199 w 6858000"/>
              <a:gd name="connsiteY7" fmla="*/ 3830188 h 3830219"/>
              <a:gd name="connsiteX8" fmla="*/ 6145368 w 6858000"/>
              <a:gd name="connsiteY8" fmla="*/ 2895740 h 3830219"/>
              <a:gd name="connsiteX9" fmla="*/ 6711794 w 6858000"/>
              <a:gd name="connsiteY9" fmla="*/ 2941805 h 3830219"/>
              <a:gd name="connsiteX10" fmla="*/ 6858000 w 6858000"/>
              <a:gd name="connsiteY10" fmla="*/ 2973381 h 3830219"/>
              <a:gd name="connsiteX11" fmla="*/ 6858000 w 6858000"/>
              <a:gd name="connsiteY11" fmla="*/ 0 h 3830219"/>
              <a:gd name="connsiteX12" fmla="*/ 0 w 6858000"/>
              <a:gd name="connsiteY12" fmla="*/ 0 h 3830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58000" h="3830219">
                <a:moveTo>
                  <a:pt x="0" y="0"/>
                </a:moveTo>
                <a:lnTo>
                  <a:pt x="0" y="2994317"/>
                </a:lnTo>
                <a:lnTo>
                  <a:pt x="150933" y="2952927"/>
                </a:lnTo>
                <a:cubicBezTo>
                  <a:pt x="269822" y="2926258"/>
                  <a:pt x="396478" y="2910024"/>
                  <a:pt x="533317" y="2907735"/>
                </a:cubicBezTo>
                <a:cubicBezTo>
                  <a:pt x="1559606" y="2890571"/>
                  <a:pt x="2163137" y="3401988"/>
                  <a:pt x="2516906" y="3558655"/>
                </a:cubicBezTo>
                <a:lnTo>
                  <a:pt x="2542419" y="3568616"/>
                </a:lnTo>
                <a:lnTo>
                  <a:pt x="2607100" y="3608308"/>
                </a:lnTo>
                <a:cubicBezTo>
                  <a:pt x="2866745" y="3741243"/>
                  <a:pt x="3194928" y="3832171"/>
                  <a:pt x="3580199" y="3830188"/>
                </a:cubicBezTo>
                <a:cubicBezTo>
                  <a:pt x="4607589" y="3824901"/>
                  <a:pt x="5050658" y="2914049"/>
                  <a:pt x="6145368" y="2895740"/>
                </a:cubicBezTo>
                <a:cubicBezTo>
                  <a:pt x="6350626" y="2892307"/>
                  <a:pt x="6538973" y="2910018"/>
                  <a:pt x="6711794" y="2941805"/>
                </a:cubicBezTo>
                <a:lnTo>
                  <a:pt x="6858000" y="2973381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45000">
                <a:schemeClr val="accent6">
                  <a:alpha val="29951"/>
                </a:schemeClr>
              </a:gs>
              <a:gs pos="99000">
                <a:schemeClr val="accent4">
                  <a:lumMod val="75000"/>
                  <a:alpha val="27340"/>
                </a:schemeClr>
              </a:gs>
            </a:gsLst>
            <a:path path="circle">
              <a:fillToRect l="100000" t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CA6FFAC-0E5C-DA2F-C0F9-D5602F928AEC}"/>
              </a:ext>
            </a:extLst>
          </p:cNvPr>
          <p:cNvCxnSpPr>
            <a:cxnSpLocks/>
          </p:cNvCxnSpPr>
          <p:nvPr/>
        </p:nvCxnSpPr>
        <p:spPr>
          <a:xfrm rot="5400000">
            <a:off x="7545111" y="2275586"/>
            <a:ext cx="0" cy="165518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A blue letter on a blue background&#10;&#10;Description automatically generated">
            <a:extLst>
              <a:ext uri="{FF2B5EF4-FFF2-40B4-BE49-F238E27FC236}">
                <a16:creationId xmlns:a16="http://schemas.microsoft.com/office/drawing/2014/main" id="{E26FC34A-30CA-7F7D-E11D-984E18A7E3A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5159" y="6385904"/>
            <a:ext cx="1249775" cy="292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19780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2F7D74-558F-4816-9367-4004FFA2B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3267" y="134080"/>
            <a:ext cx="10881360" cy="1069848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069ADF-8CD9-4E77-BB8D-70D8824C5A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5F077D-E901-4AA9-B062-1C37FF407B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7B5E76-E101-4994-92F5-1F540EB16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9184" y="6457188"/>
            <a:ext cx="2331720" cy="27432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49F242-2699-411D-B3F7-3D6D480E4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BB508-5F88-47CE-A6DD-1C4C869310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3794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5ED18-7A07-47F1-8056-CD86B076A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3267" y="195726"/>
            <a:ext cx="10881360" cy="106984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356206-85FD-45F5-A1F7-128DB34C8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9184" y="6457188"/>
            <a:ext cx="2331720" cy="27432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03763F-C8CD-4BCB-9A0A-B10F000BC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BB508-5F88-47CE-A6DD-1C4C869310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1974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AC6CA6E-C1AB-4B24-80C7-A4B12640B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9184" y="6457188"/>
            <a:ext cx="2331720" cy="27432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5EFB41-7AD3-4519-95E7-416BFA1AE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BB508-5F88-47CE-A6DD-1C4C869310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1105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5BD6A3-F987-4FCC-A6EF-2EF0D33C08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3F06A0-63CE-4272-B90E-4F20296BFB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467220-06E3-427A-B4D3-9B0030E09D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AEF53B-C85C-47DB-ADE4-C1D9FA682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9184" y="6457188"/>
            <a:ext cx="2331720" cy="27432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D4FD38-14E5-4C36-B948-8BF3F794E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BB508-5F88-47CE-A6DD-1C4C869310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189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5">
            <a:extLst>
              <a:ext uri="{FF2B5EF4-FFF2-40B4-BE49-F238E27FC236}">
                <a16:creationId xmlns:a16="http://schemas.microsoft.com/office/drawing/2014/main" id="{079F0D65-9DED-1DC3-6E6D-E4AD5252A007}"/>
              </a:ext>
            </a:extLst>
          </p:cNvPr>
          <p:cNvSpPr/>
          <p:nvPr/>
        </p:nvSpPr>
        <p:spPr>
          <a:xfrm rot="16200000" flipV="1">
            <a:off x="6507450" y="1163358"/>
            <a:ext cx="6858000" cy="4531278"/>
          </a:xfrm>
          <a:custGeom>
            <a:avLst/>
            <a:gdLst>
              <a:gd name="connsiteX0" fmla="*/ 6858000 w 6858000"/>
              <a:gd name="connsiteY0" fmla="*/ 3150313 h 3750964"/>
              <a:gd name="connsiteX1" fmla="*/ 6858000 w 6858000"/>
              <a:gd name="connsiteY1" fmla="*/ 0 h 3750964"/>
              <a:gd name="connsiteX2" fmla="*/ 0 w 6858000"/>
              <a:gd name="connsiteY2" fmla="*/ 0 h 3750964"/>
              <a:gd name="connsiteX3" fmla="*/ 0 w 6858000"/>
              <a:gd name="connsiteY3" fmla="*/ 3220894 h 3750964"/>
              <a:gd name="connsiteX4" fmla="*/ 10973 w 6858000"/>
              <a:gd name="connsiteY4" fmla="*/ 3230398 h 3750964"/>
              <a:gd name="connsiteX5" fmla="*/ 1661251 w 6858000"/>
              <a:gd name="connsiteY5" fmla="*/ 3750927 h 3750964"/>
              <a:gd name="connsiteX6" fmla="*/ 4893397 w 6858000"/>
              <a:gd name="connsiteY6" fmla="*/ 2661368 h 3750964"/>
              <a:gd name="connsiteX7" fmla="*/ 6834019 w 6858000"/>
              <a:gd name="connsiteY7" fmla="*/ 3137932 h 3750964"/>
              <a:gd name="connsiteX8" fmla="*/ 6858000 w 6858000"/>
              <a:gd name="connsiteY8" fmla="*/ 3150313 h 37509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858000" h="3750964">
                <a:moveTo>
                  <a:pt x="6858000" y="3150313"/>
                </a:moveTo>
                <a:lnTo>
                  <a:pt x="6858000" y="0"/>
                </a:lnTo>
                <a:lnTo>
                  <a:pt x="0" y="0"/>
                </a:lnTo>
                <a:lnTo>
                  <a:pt x="0" y="3220894"/>
                </a:lnTo>
                <a:lnTo>
                  <a:pt x="10973" y="3230398"/>
                </a:lnTo>
                <a:cubicBezTo>
                  <a:pt x="366756" y="3514112"/>
                  <a:pt x="933081" y="3754395"/>
                  <a:pt x="1661251" y="3750927"/>
                </a:cubicBezTo>
                <a:cubicBezTo>
                  <a:pt x="2955776" y="3744762"/>
                  <a:pt x="3514049" y="2682714"/>
                  <a:pt x="4893397" y="2661368"/>
                </a:cubicBezTo>
                <a:cubicBezTo>
                  <a:pt x="5755490" y="2648026"/>
                  <a:pt x="6380835" y="2908605"/>
                  <a:pt x="6834019" y="3137932"/>
                </a:cubicBezTo>
                <a:lnTo>
                  <a:pt x="6858000" y="3150313"/>
                </a:lnTo>
                <a:close/>
              </a:path>
            </a:pathLst>
          </a:custGeom>
          <a:solidFill>
            <a:schemeClr val="accent4">
              <a:alpha val="14239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18">
            <a:extLst>
              <a:ext uri="{FF2B5EF4-FFF2-40B4-BE49-F238E27FC236}">
                <a16:creationId xmlns:a16="http://schemas.microsoft.com/office/drawing/2014/main" id="{9C605622-8F1F-632F-D5C0-1F2E7875EBA1}"/>
              </a:ext>
            </a:extLst>
          </p:cNvPr>
          <p:cNvSpPr/>
          <p:nvPr/>
        </p:nvSpPr>
        <p:spPr>
          <a:xfrm rot="5400000">
            <a:off x="6488397" y="1182411"/>
            <a:ext cx="6858000" cy="4493171"/>
          </a:xfrm>
          <a:custGeom>
            <a:avLst/>
            <a:gdLst>
              <a:gd name="connsiteX0" fmla="*/ 0 w 6858000"/>
              <a:gd name="connsiteY0" fmla="*/ 3300688 h 4744323"/>
              <a:gd name="connsiteX1" fmla="*/ 0 w 6858000"/>
              <a:gd name="connsiteY1" fmla="*/ 0 h 4744323"/>
              <a:gd name="connsiteX2" fmla="*/ 6858000 w 6858000"/>
              <a:gd name="connsiteY2" fmla="*/ 0 h 4744323"/>
              <a:gd name="connsiteX3" fmla="*/ 6858000 w 6858000"/>
              <a:gd name="connsiteY3" fmla="*/ 3130282 h 4744323"/>
              <a:gd name="connsiteX4" fmla="*/ 6685009 w 6858000"/>
              <a:gd name="connsiteY4" fmla="*/ 3177721 h 4744323"/>
              <a:gd name="connsiteX5" fmla="*/ 2944852 w 6858000"/>
              <a:gd name="connsiteY5" fmla="*/ 4744264 h 4744323"/>
              <a:gd name="connsiteX6" fmla="*/ 88593 w 6858000"/>
              <a:gd name="connsiteY6" fmla="*/ 3449517 h 4744323"/>
              <a:gd name="connsiteX7" fmla="*/ 0 w 6858000"/>
              <a:gd name="connsiteY7" fmla="*/ 3300688 h 47443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858000" h="4744323">
                <a:moveTo>
                  <a:pt x="0" y="3300688"/>
                </a:moveTo>
                <a:lnTo>
                  <a:pt x="0" y="0"/>
                </a:lnTo>
                <a:lnTo>
                  <a:pt x="6858000" y="0"/>
                </a:lnTo>
                <a:lnTo>
                  <a:pt x="6858000" y="3130282"/>
                </a:lnTo>
                <a:lnTo>
                  <a:pt x="6685009" y="3177721"/>
                </a:lnTo>
                <a:cubicBezTo>
                  <a:pt x="5333681" y="3615865"/>
                  <a:pt x="4498161" y="4736270"/>
                  <a:pt x="2944852" y="4744264"/>
                </a:cubicBezTo>
                <a:cubicBezTo>
                  <a:pt x="1511029" y="4751644"/>
                  <a:pt x="502120" y="4067469"/>
                  <a:pt x="88593" y="3449517"/>
                </a:cubicBezTo>
                <a:lnTo>
                  <a:pt x="0" y="3300688"/>
                </a:lnTo>
                <a:close/>
              </a:path>
            </a:pathLst>
          </a:custGeom>
          <a:gradFill flip="none" rotWithShape="1">
            <a:gsLst>
              <a:gs pos="4000">
                <a:schemeClr val="accent2">
                  <a:alpha val="23589"/>
                </a:schemeClr>
              </a:gs>
              <a:gs pos="79000">
                <a:schemeClr val="accent5">
                  <a:lumMod val="50000"/>
                  <a:alpha val="52188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6" name="Freeform 12">
            <a:extLst>
              <a:ext uri="{FF2B5EF4-FFF2-40B4-BE49-F238E27FC236}">
                <a16:creationId xmlns:a16="http://schemas.microsoft.com/office/drawing/2014/main" id="{919AB4B2-2D3A-FCB5-0314-CC465BCC0E5D}"/>
              </a:ext>
            </a:extLst>
          </p:cNvPr>
          <p:cNvSpPr/>
          <p:nvPr/>
        </p:nvSpPr>
        <p:spPr>
          <a:xfrm rot="5400000">
            <a:off x="6926379" y="1582290"/>
            <a:ext cx="6858001" cy="3693421"/>
          </a:xfrm>
          <a:custGeom>
            <a:avLst/>
            <a:gdLst>
              <a:gd name="connsiteX0" fmla="*/ 0 w 6858001"/>
              <a:gd name="connsiteY0" fmla="*/ 3437558 h 3693421"/>
              <a:gd name="connsiteX1" fmla="*/ 0 w 6858001"/>
              <a:gd name="connsiteY1" fmla="*/ 0 h 3693421"/>
              <a:gd name="connsiteX2" fmla="*/ 6858001 w 6858001"/>
              <a:gd name="connsiteY2" fmla="*/ 0 h 3693421"/>
              <a:gd name="connsiteX3" fmla="*/ 6858001 w 6858001"/>
              <a:gd name="connsiteY3" fmla="*/ 1982949 h 3693421"/>
              <a:gd name="connsiteX4" fmla="*/ 6594582 w 6858001"/>
              <a:gd name="connsiteY4" fmla="*/ 1960784 h 3693421"/>
              <a:gd name="connsiteX5" fmla="*/ 6223032 w 6858001"/>
              <a:gd name="connsiteY5" fmla="*/ 1954544 h 3693421"/>
              <a:gd name="connsiteX6" fmla="*/ 1449771 w 6858001"/>
              <a:gd name="connsiteY6" fmla="*/ 3693362 h 3693421"/>
              <a:gd name="connsiteX7" fmla="*/ 163899 w 6858001"/>
              <a:gd name="connsiteY7" fmla="*/ 3498289 h 3693421"/>
              <a:gd name="connsiteX8" fmla="*/ 0 w 6858001"/>
              <a:gd name="connsiteY8" fmla="*/ 3437558 h 3693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858001" h="3693421">
                <a:moveTo>
                  <a:pt x="0" y="3437558"/>
                </a:moveTo>
                <a:lnTo>
                  <a:pt x="0" y="0"/>
                </a:lnTo>
                <a:lnTo>
                  <a:pt x="6858001" y="0"/>
                </a:lnTo>
                <a:lnTo>
                  <a:pt x="6858001" y="1982949"/>
                </a:lnTo>
                <a:lnTo>
                  <a:pt x="6594582" y="1960784"/>
                </a:lnTo>
                <a:cubicBezTo>
                  <a:pt x="6474164" y="1954657"/>
                  <a:pt x="6350346" y="1952415"/>
                  <a:pt x="6223032" y="1954544"/>
                </a:cubicBezTo>
                <a:cubicBezTo>
                  <a:pt x="4185999" y="1988612"/>
                  <a:pt x="3361537" y="3683524"/>
                  <a:pt x="1449771" y="3693362"/>
                </a:cubicBezTo>
                <a:cubicBezTo>
                  <a:pt x="971830" y="3695822"/>
                  <a:pt x="541102" y="3621442"/>
                  <a:pt x="163899" y="3498289"/>
                </a:cubicBezTo>
                <a:lnTo>
                  <a:pt x="0" y="3437558"/>
                </a:lnTo>
                <a:close/>
              </a:path>
            </a:pathLst>
          </a:custGeom>
          <a:gradFill>
            <a:gsLst>
              <a:gs pos="84000">
                <a:schemeClr val="accent4">
                  <a:alpha val="20000"/>
                </a:schemeClr>
              </a:gs>
              <a:gs pos="1000">
                <a:schemeClr val="accent6">
                  <a:alpha val="38000"/>
                </a:schemeClr>
              </a:gs>
              <a:gs pos="100000">
                <a:schemeClr val="accent6">
                  <a:alpha val="3349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692257B9-FE58-1976-7115-17E05E5819E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29184" y="411480"/>
            <a:ext cx="521208" cy="310896"/>
          </a:xfrm>
        </p:spPr>
        <p:txBody>
          <a:bodyPr>
            <a:noAutofit/>
          </a:bodyPr>
          <a:lstStyle/>
          <a:p>
            <a:fld id="{791BB508-5F88-47CE-A6DD-1C4C86931089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9492" y="173355"/>
            <a:ext cx="10465308" cy="1069848"/>
          </a:xfrm>
        </p:spPr>
        <p:txBody>
          <a:bodyPr anchor="b">
            <a:no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9492" y="2212848"/>
            <a:ext cx="6422136" cy="3282696"/>
          </a:xfrm>
        </p:spPr>
        <p:txBody>
          <a:bodyPr>
            <a:noAutofit/>
          </a:bodyPr>
          <a:lstStyle>
            <a:lvl1pPr marL="347472">
              <a:lnSpc>
                <a:spcPct val="150000"/>
              </a:lnSpc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60919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308F2A-1C19-4116-80DF-E24EDDF283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8A489A7-7CA6-4CC9-B634-FCB2E102C6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F5F80D-1DB9-4E0A-8F68-924FC1C9C3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DA4DA3-10C7-48A6-9B15-38222B8CA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9184" y="6457188"/>
            <a:ext cx="2331720" cy="27432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84E7EE-5B3B-427E-9807-020AEF8C7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BB508-5F88-47CE-A6DD-1C4C869310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855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N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5">
            <a:extLst>
              <a:ext uri="{FF2B5EF4-FFF2-40B4-BE49-F238E27FC236}">
                <a16:creationId xmlns:a16="http://schemas.microsoft.com/office/drawing/2014/main" id="{079F0D65-9DED-1DC3-6E6D-E4AD5252A007}"/>
              </a:ext>
            </a:extLst>
          </p:cNvPr>
          <p:cNvSpPr/>
          <p:nvPr/>
        </p:nvSpPr>
        <p:spPr>
          <a:xfrm rot="16200000" flipV="1">
            <a:off x="6507450" y="1163358"/>
            <a:ext cx="6858000" cy="4531278"/>
          </a:xfrm>
          <a:custGeom>
            <a:avLst/>
            <a:gdLst>
              <a:gd name="connsiteX0" fmla="*/ 6858000 w 6858000"/>
              <a:gd name="connsiteY0" fmla="*/ 3150313 h 3750964"/>
              <a:gd name="connsiteX1" fmla="*/ 6858000 w 6858000"/>
              <a:gd name="connsiteY1" fmla="*/ 0 h 3750964"/>
              <a:gd name="connsiteX2" fmla="*/ 0 w 6858000"/>
              <a:gd name="connsiteY2" fmla="*/ 0 h 3750964"/>
              <a:gd name="connsiteX3" fmla="*/ 0 w 6858000"/>
              <a:gd name="connsiteY3" fmla="*/ 3220894 h 3750964"/>
              <a:gd name="connsiteX4" fmla="*/ 10973 w 6858000"/>
              <a:gd name="connsiteY4" fmla="*/ 3230398 h 3750964"/>
              <a:gd name="connsiteX5" fmla="*/ 1661251 w 6858000"/>
              <a:gd name="connsiteY5" fmla="*/ 3750927 h 3750964"/>
              <a:gd name="connsiteX6" fmla="*/ 4893397 w 6858000"/>
              <a:gd name="connsiteY6" fmla="*/ 2661368 h 3750964"/>
              <a:gd name="connsiteX7" fmla="*/ 6834019 w 6858000"/>
              <a:gd name="connsiteY7" fmla="*/ 3137932 h 3750964"/>
              <a:gd name="connsiteX8" fmla="*/ 6858000 w 6858000"/>
              <a:gd name="connsiteY8" fmla="*/ 3150313 h 37509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858000" h="3750964">
                <a:moveTo>
                  <a:pt x="6858000" y="3150313"/>
                </a:moveTo>
                <a:lnTo>
                  <a:pt x="6858000" y="0"/>
                </a:lnTo>
                <a:lnTo>
                  <a:pt x="0" y="0"/>
                </a:lnTo>
                <a:lnTo>
                  <a:pt x="0" y="3220894"/>
                </a:lnTo>
                <a:lnTo>
                  <a:pt x="10973" y="3230398"/>
                </a:lnTo>
                <a:cubicBezTo>
                  <a:pt x="366756" y="3514112"/>
                  <a:pt x="933081" y="3754395"/>
                  <a:pt x="1661251" y="3750927"/>
                </a:cubicBezTo>
                <a:cubicBezTo>
                  <a:pt x="2955776" y="3744762"/>
                  <a:pt x="3514049" y="2682714"/>
                  <a:pt x="4893397" y="2661368"/>
                </a:cubicBezTo>
                <a:cubicBezTo>
                  <a:pt x="5755490" y="2648026"/>
                  <a:pt x="6380835" y="2908605"/>
                  <a:pt x="6834019" y="3137932"/>
                </a:cubicBezTo>
                <a:lnTo>
                  <a:pt x="6858000" y="3150313"/>
                </a:lnTo>
                <a:close/>
              </a:path>
            </a:pathLst>
          </a:custGeom>
          <a:solidFill>
            <a:schemeClr val="accent4">
              <a:alpha val="14239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18">
            <a:extLst>
              <a:ext uri="{FF2B5EF4-FFF2-40B4-BE49-F238E27FC236}">
                <a16:creationId xmlns:a16="http://schemas.microsoft.com/office/drawing/2014/main" id="{9C605622-8F1F-632F-D5C0-1F2E7875EBA1}"/>
              </a:ext>
            </a:extLst>
          </p:cNvPr>
          <p:cNvSpPr/>
          <p:nvPr/>
        </p:nvSpPr>
        <p:spPr>
          <a:xfrm rot="5400000">
            <a:off x="6488397" y="1182411"/>
            <a:ext cx="6858000" cy="4493171"/>
          </a:xfrm>
          <a:custGeom>
            <a:avLst/>
            <a:gdLst>
              <a:gd name="connsiteX0" fmla="*/ 0 w 6858000"/>
              <a:gd name="connsiteY0" fmla="*/ 3300688 h 4744323"/>
              <a:gd name="connsiteX1" fmla="*/ 0 w 6858000"/>
              <a:gd name="connsiteY1" fmla="*/ 0 h 4744323"/>
              <a:gd name="connsiteX2" fmla="*/ 6858000 w 6858000"/>
              <a:gd name="connsiteY2" fmla="*/ 0 h 4744323"/>
              <a:gd name="connsiteX3" fmla="*/ 6858000 w 6858000"/>
              <a:gd name="connsiteY3" fmla="*/ 3130282 h 4744323"/>
              <a:gd name="connsiteX4" fmla="*/ 6685009 w 6858000"/>
              <a:gd name="connsiteY4" fmla="*/ 3177721 h 4744323"/>
              <a:gd name="connsiteX5" fmla="*/ 2944852 w 6858000"/>
              <a:gd name="connsiteY5" fmla="*/ 4744264 h 4744323"/>
              <a:gd name="connsiteX6" fmla="*/ 88593 w 6858000"/>
              <a:gd name="connsiteY6" fmla="*/ 3449517 h 4744323"/>
              <a:gd name="connsiteX7" fmla="*/ 0 w 6858000"/>
              <a:gd name="connsiteY7" fmla="*/ 3300688 h 47443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858000" h="4744323">
                <a:moveTo>
                  <a:pt x="0" y="3300688"/>
                </a:moveTo>
                <a:lnTo>
                  <a:pt x="0" y="0"/>
                </a:lnTo>
                <a:lnTo>
                  <a:pt x="6858000" y="0"/>
                </a:lnTo>
                <a:lnTo>
                  <a:pt x="6858000" y="3130282"/>
                </a:lnTo>
                <a:lnTo>
                  <a:pt x="6685009" y="3177721"/>
                </a:lnTo>
                <a:cubicBezTo>
                  <a:pt x="5333681" y="3615865"/>
                  <a:pt x="4498161" y="4736270"/>
                  <a:pt x="2944852" y="4744264"/>
                </a:cubicBezTo>
                <a:cubicBezTo>
                  <a:pt x="1511029" y="4751644"/>
                  <a:pt x="502120" y="4067469"/>
                  <a:pt x="88593" y="3449517"/>
                </a:cubicBezTo>
                <a:lnTo>
                  <a:pt x="0" y="3300688"/>
                </a:lnTo>
                <a:close/>
              </a:path>
            </a:pathLst>
          </a:custGeom>
          <a:gradFill flip="none" rotWithShape="1">
            <a:gsLst>
              <a:gs pos="4000">
                <a:schemeClr val="accent2">
                  <a:alpha val="23589"/>
                </a:schemeClr>
              </a:gs>
              <a:gs pos="79000">
                <a:schemeClr val="accent5">
                  <a:lumMod val="50000"/>
                  <a:alpha val="52188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6" name="Freeform 12">
            <a:extLst>
              <a:ext uri="{FF2B5EF4-FFF2-40B4-BE49-F238E27FC236}">
                <a16:creationId xmlns:a16="http://schemas.microsoft.com/office/drawing/2014/main" id="{919AB4B2-2D3A-FCB5-0314-CC465BCC0E5D}"/>
              </a:ext>
            </a:extLst>
          </p:cNvPr>
          <p:cNvSpPr/>
          <p:nvPr/>
        </p:nvSpPr>
        <p:spPr>
          <a:xfrm rot="5400000">
            <a:off x="6926379" y="1582290"/>
            <a:ext cx="6858001" cy="3693421"/>
          </a:xfrm>
          <a:custGeom>
            <a:avLst/>
            <a:gdLst>
              <a:gd name="connsiteX0" fmla="*/ 0 w 6858001"/>
              <a:gd name="connsiteY0" fmla="*/ 3437558 h 3693421"/>
              <a:gd name="connsiteX1" fmla="*/ 0 w 6858001"/>
              <a:gd name="connsiteY1" fmla="*/ 0 h 3693421"/>
              <a:gd name="connsiteX2" fmla="*/ 6858001 w 6858001"/>
              <a:gd name="connsiteY2" fmla="*/ 0 h 3693421"/>
              <a:gd name="connsiteX3" fmla="*/ 6858001 w 6858001"/>
              <a:gd name="connsiteY3" fmla="*/ 1982949 h 3693421"/>
              <a:gd name="connsiteX4" fmla="*/ 6594582 w 6858001"/>
              <a:gd name="connsiteY4" fmla="*/ 1960784 h 3693421"/>
              <a:gd name="connsiteX5" fmla="*/ 6223032 w 6858001"/>
              <a:gd name="connsiteY5" fmla="*/ 1954544 h 3693421"/>
              <a:gd name="connsiteX6" fmla="*/ 1449771 w 6858001"/>
              <a:gd name="connsiteY6" fmla="*/ 3693362 h 3693421"/>
              <a:gd name="connsiteX7" fmla="*/ 163899 w 6858001"/>
              <a:gd name="connsiteY7" fmla="*/ 3498289 h 3693421"/>
              <a:gd name="connsiteX8" fmla="*/ 0 w 6858001"/>
              <a:gd name="connsiteY8" fmla="*/ 3437558 h 3693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858001" h="3693421">
                <a:moveTo>
                  <a:pt x="0" y="3437558"/>
                </a:moveTo>
                <a:lnTo>
                  <a:pt x="0" y="0"/>
                </a:lnTo>
                <a:lnTo>
                  <a:pt x="6858001" y="0"/>
                </a:lnTo>
                <a:lnTo>
                  <a:pt x="6858001" y="1982949"/>
                </a:lnTo>
                <a:lnTo>
                  <a:pt x="6594582" y="1960784"/>
                </a:lnTo>
                <a:cubicBezTo>
                  <a:pt x="6474164" y="1954657"/>
                  <a:pt x="6350346" y="1952415"/>
                  <a:pt x="6223032" y="1954544"/>
                </a:cubicBezTo>
                <a:cubicBezTo>
                  <a:pt x="4185999" y="1988612"/>
                  <a:pt x="3361537" y="3683524"/>
                  <a:pt x="1449771" y="3693362"/>
                </a:cubicBezTo>
                <a:cubicBezTo>
                  <a:pt x="971830" y="3695822"/>
                  <a:pt x="541102" y="3621442"/>
                  <a:pt x="163899" y="3498289"/>
                </a:cubicBezTo>
                <a:lnTo>
                  <a:pt x="0" y="3437558"/>
                </a:lnTo>
                <a:close/>
              </a:path>
            </a:pathLst>
          </a:custGeom>
          <a:gradFill>
            <a:gsLst>
              <a:gs pos="84000">
                <a:schemeClr val="accent4">
                  <a:alpha val="20000"/>
                </a:schemeClr>
              </a:gs>
              <a:gs pos="1000">
                <a:schemeClr val="accent6">
                  <a:alpha val="38000"/>
                </a:schemeClr>
              </a:gs>
              <a:gs pos="100000">
                <a:schemeClr val="accent6">
                  <a:alpha val="3349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692257B9-FE58-1976-7115-17E05E5819E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29184" y="411480"/>
            <a:ext cx="521208" cy="310896"/>
          </a:xfrm>
        </p:spPr>
        <p:txBody>
          <a:bodyPr>
            <a:noAutofit/>
          </a:bodyPr>
          <a:lstStyle/>
          <a:p>
            <a:fld id="{791BB508-5F88-47CE-A6DD-1C4C86931089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9492" y="173355"/>
            <a:ext cx="10465308" cy="1069848"/>
          </a:xfrm>
        </p:spPr>
        <p:txBody>
          <a:bodyPr anchor="b">
            <a:no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63366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9BE68DE5-FB8F-C713-B589-69851789C6C5}"/>
              </a:ext>
            </a:extLst>
          </p:cNvPr>
          <p:cNvSpPr/>
          <p:nvPr/>
        </p:nvSpPr>
        <p:spPr>
          <a:xfrm>
            <a:off x="1" y="4852144"/>
            <a:ext cx="5681755" cy="2002200"/>
          </a:xfrm>
          <a:custGeom>
            <a:avLst/>
            <a:gdLst>
              <a:gd name="connsiteX0" fmla="*/ 320629 w 5681755"/>
              <a:gd name="connsiteY0" fmla="*/ 0 h 2002200"/>
              <a:gd name="connsiteX1" fmla="*/ 375829 w 5681755"/>
              <a:gd name="connsiteY1" fmla="*/ 158026 h 2002200"/>
              <a:gd name="connsiteX2" fmla="*/ 897491 w 5681755"/>
              <a:gd name="connsiteY2" fmla="*/ 961690 h 2002200"/>
              <a:gd name="connsiteX3" fmla="*/ 4054478 w 5681755"/>
              <a:gd name="connsiteY3" fmla="*/ 1474149 h 2002200"/>
              <a:gd name="connsiteX4" fmla="*/ 5679398 w 5681755"/>
              <a:gd name="connsiteY4" fmla="*/ 1986034 h 2002200"/>
              <a:gd name="connsiteX5" fmla="*/ 5681755 w 5681755"/>
              <a:gd name="connsiteY5" fmla="*/ 2002200 h 2002200"/>
              <a:gd name="connsiteX6" fmla="*/ 0 w 5681755"/>
              <a:gd name="connsiteY6" fmla="*/ 1989323 h 2002200"/>
              <a:gd name="connsiteX7" fmla="*/ 0 w 5681755"/>
              <a:gd name="connsiteY7" fmla="*/ 1952135 h 2002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681755" h="2002200">
                <a:moveTo>
                  <a:pt x="320629" y="0"/>
                </a:moveTo>
                <a:lnTo>
                  <a:pt x="375829" y="158026"/>
                </a:lnTo>
                <a:cubicBezTo>
                  <a:pt x="503741" y="486192"/>
                  <a:pt x="688117" y="753054"/>
                  <a:pt x="897491" y="961690"/>
                </a:cubicBezTo>
                <a:cubicBezTo>
                  <a:pt x="1455821" y="1518049"/>
                  <a:pt x="3033468" y="1694058"/>
                  <a:pt x="4054478" y="1474149"/>
                </a:cubicBezTo>
                <a:cubicBezTo>
                  <a:pt x="5094564" y="1247948"/>
                  <a:pt x="5587838" y="1548928"/>
                  <a:pt x="5679398" y="1986034"/>
                </a:cubicBezTo>
                <a:lnTo>
                  <a:pt x="5681755" y="2002200"/>
                </a:lnTo>
                <a:lnTo>
                  <a:pt x="0" y="1989323"/>
                </a:lnTo>
                <a:lnTo>
                  <a:pt x="0" y="1952135"/>
                </a:lnTo>
                <a:close/>
              </a:path>
            </a:pathLst>
          </a:custGeom>
          <a:gradFill flip="none" rotWithShape="1">
            <a:gsLst>
              <a:gs pos="77000">
                <a:schemeClr val="accent3">
                  <a:lumMod val="25000"/>
                  <a:alpha val="0"/>
                </a:schemeClr>
              </a:gs>
              <a:gs pos="0">
                <a:schemeClr val="tx2">
                  <a:alpha val="70774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76B337A9-EA8E-4E30-3CF4-C681F9705934}"/>
              </a:ext>
            </a:extLst>
          </p:cNvPr>
          <p:cNvSpPr/>
          <p:nvPr/>
        </p:nvSpPr>
        <p:spPr>
          <a:xfrm>
            <a:off x="1" y="0"/>
            <a:ext cx="6392389" cy="3297866"/>
          </a:xfrm>
          <a:custGeom>
            <a:avLst/>
            <a:gdLst>
              <a:gd name="connsiteX0" fmla="*/ 0 w 6392389"/>
              <a:gd name="connsiteY0" fmla="*/ 0 h 3297866"/>
              <a:gd name="connsiteX1" fmla="*/ 6392389 w 6392389"/>
              <a:gd name="connsiteY1" fmla="*/ 0 h 3297866"/>
              <a:gd name="connsiteX2" fmla="*/ 6039257 w 6392389"/>
              <a:gd name="connsiteY2" fmla="*/ 205593 h 3297866"/>
              <a:gd name="connsiteX3" fmla="*/ 4044501 w 6392389"/>
              <a:gd name="connsiteY3" fmla="*/ 1885401 h 3297866"/>
              <a:gd name="connsiteX4" fmla="*/ 41384 w 6392389"/>
              <a:gd name="connsiteY4" fmla="*/ 2408804 h 3297866"/>
              <a:gd name="connsiteX5" fmla="*/ 0 w 6392389"/>
              <a:gd name="connsiteY5" fmla="*/ 2349004 h 3297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392389" h="3297866">
                <a:moveTo>
                  <a:pt x="0" y="0"/>
                </a:moveTo>
                <a:lnTo>
                  <a:pt x="6392389" y="0"/>
                </a:lnTo>
                <a:lnTo>
                  <a:pt x="6039257" y="205593"/>
                </a:lnTo>
                <a:cubicBezTo>
                  <a:pt x="5243960" y="694220"/>
                  <a:pt x="4533171" y="1286369"/>
                  <a:pt x="4044501" y="1885401"/>
                </a:cubicBezTo>
                <a:cubicBezTo>
                  <a:pt x="2455953" y="3842789"/>
                  <a:pt x="879065" y="3516921"/>
                  <a:pt x="41384" y="2408804"/>
                </a:cubicBezTo>
                <a:lnTo>
                  <a:pt x="0" y="2349004"/>
                </a:lnTo>
                <a:close/>
              </a:path>
            </a:pathLst>
          </a:custGeom>
          <a:gradFill flip="none" rotWithShape="1">
            <a:gsLst>
              <a:gs pos="20000">
                <a:schemeClr val="accent3">
                  <a:lumMod val="25000"/>
                </a:schemeClr>
              </a:gs>
              <a:gs pos="100000">
                <a:schemeClr val="tx2">
                  <a:alpha val="54000"/>
                </a:schemeClr>
              </a:gs>
            </a:gsLst>
            <a:lin ang="10200000" scaled="0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3385D1DB-F6B1-8F65-1FDB-5CDD731A6DFC}"/>
              </a:ext>
            </a:extLst>
          </p:cNvPr>
          <p:cNvSpPr/>
          <p:nvPr/>
        </p:nvSpPr>
        <p:spPr>
          <a:xfrm>
            <a:off x="9517205" y="2"/>
            <a:ext cx="2674794" cy="6857999"/>
          </a:xfrm>
          <a:custGeom>
            <a:avLst/>
            <a:gdLst>
              <a:gd name="connsiteX0" fmla="*/ 2674793 w 2674794"/>
              <a:gd name="connsiteY0" fmla="*/ 0 h 6857999"/>
              <a:gd name="connsiteX1" fmla="*/ 2674794 w 2674794"/>
              <a:gd name="connsiteY1" fmla="*/ 6857999 h 6857999"/>
              <a:gd name="connsiteX2" fmla="*/ 1158844 w 2674794"/>
              <a:gd name="connsiteY2" fmla="*/ 6857999 h 6857999"/>
              <a:gd name="connsiteX3" fmla="*/ 1212639 w 2674794"/>
              <a:gd name="connsiteY3" fmla="*/ 6771304 h 6857999"/>
              <a:gd name="connsiteX4" fmla="*/ 1327460 w 2674794"/>
              <a:gd name="connsiteY4" fmla="*/ 6554527 h 6857999"/>
              <a:gd name="connsiteX5" fmla="*/ 545566 w 2674794"/>
              <a:gd name="connsiteY5" fmla="*/ 2293136 h 6857999"/>
              <a:gd name="connsiteX6" fmla="*/ 381787 w 2674794"/>
              <a:gd name="connsiteY6" fmla="*/ 3827 h 6857999"/>
              <a:gd name="connsiteX7" fmla="*/ 386161 w 2674794"/>
              <a:gd name="connsiteY7" fmla="*/ 0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74794" h="6857999">
                <a:moveTo>
                  <a:pt x="2674793" y="0"/>
                </a:moveTo>
                <a:lnTo>
                  <a:pt x="2674794" y="6857999"/>
                </a:lnTo>
                <a:lnTo>
                  <a:pt x="1158844" y="6857999"/>
                </a:lnTo>
                <a:lnTo>
                  <a:pt x="1212639" y="6771304"/>
                </a:lnTo>
                <a:cubicBezTo>
                  <a:pt x="1256917" y="6696480"/>
                  <a:pt x="1295401" y="6624001"/>
                  <a:pt x="1327460" y="6554527"/>
                </a:cubicBezTo>
                <a:cubicBezTo>
                  <a:pt x="1840424" y="5442926"/>
                  <a:pt x="1337703" y="3374924"/>
                  <a:pt x="545566" y="2293136"/>
                </a:cubicBezTo>
                <a:cubicBezTo>
                  <a:pt x="-210423" y="1266170"/>
                  <a:pt x="-98154" y="469786"/>
                  <a:pt x="381787" y="3827"/>
                </a:cubicBezTo>
                <a:lnTo>
                  <a:pt x="386161" y="0"/>
                </a:lnTo>
                <a:close/>
              </a:path>
            </a:pathLst>
          </a:custGeom>
          <a:solidFill>
            <a:schemeClr val="tx2">
              <a:alpha val="32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glass card">
            <a:extLst>
              <a:ext uri="{FF2B5EF4-FFF2-40B4-BE49-F238E27FC236}">
                <a16:creationId xmlns:a16="http://schemas.microsoft.com/office/drawing/2014/main" id="{BAC99002-32F5-F4C1-2519-F23274B0580C}"/>
              </a:ext>
            </a:extLst>
          </p:cNvPr>
          <p:cNvSpPr/>
          <p:nvPr/>
        </p:nvSpPr>
        <p:spPr>
          <a:xfrm>
            <a:off x="1365705" y="1005155"/>
            <a:ext cx="9243233" cy="4978750"/>
          </a:xfrm>
          <a:prstGeom prst="roundRect">
            <a:avLst>
              <a:gd name="adj" fmla="val 6806"/>
            </a:avLst>
          </a:prstGeom>
          <a:gradFill>
            <a:gsLst>
              <a:gs pos="100000">
                <a:schemeClr val="bg1">
                  <a:alpha val="3000"/>
                </a:schemeClr>
              </a:gs>
              <a:gs pos="47000">
                <a:schemeClr val="bg1">
                  <a:alpha val="17037"/>
                </a:schemeClr>
              </a:gs>
              <a:gs pos="6000">
                <a:schemeClr val="bg1">
                  <a:alpha val="13000"/>
                </a:schemeClr>
              </a:gs>
            </a:gsLst>
            <a:path path="circle">
              <a:fillToRect l="100000" t="100000"/>
            </a:path>
          </a:gradFill>
          <a:ln w="6350">
            <a:noFill/>
          </a:ln>
          <a:effectLst>
            <a:outerShdw blurRad="63500" dist="38100" dir="5400000" sx="1000" sy="1000" algn="t" rotWithShape="0">
              <a:prstClr val="black">
                <a:alpha val="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28088" y="2157984"/>
            <a:ext cx="7735824" cy="1069848"/>
          </a:xfrm>
        </p:spPr>
        <p:txBody>
          <a:bodyPr anchor="b">
            <a:no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28088" y="3685032"/>
            <a:ext cx="7735824" cy="1133856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0DF239B3-DB66-3CD4-1BFE-4EBA82BC4A44}"/>
              </a:ext>
            </a:extLst>
          </p:cNvPr>
          <p:cNvSpPr/>
          <p:nvPr/>
        </p:nvSpPr>
        <p:spPr>
          <a:xfrm>
            <a:off x="0" y="5255333"/>
            <a:ext cx="2769194" cy="1602667"/>
          </a:xfrm>
          <a:custGeom>
            <a:avLst/>
            <a:gdLst>
              <a:gd name="connsiteX0" fmla="*/ 0 w 2769194"/>
              <a:gd name="connsiteY0" fmla="*/ 0 h 1602667"/>
              <a:gd name="connsiteX1" fmla="*/ 93250 w 2769194"/>
              <a:gd name="connsiteY1" fmla="*/ 101565 h 1602667"/>
              <a:gd name="connsiteX2" fmla="*/ 2646213 w 2769194"/>
              <a:gd name="connsiteY2" fmla="*/ 1567071 h 1602667"/>
              <a:gd name="connsiteX3" fmla="*/ 2769194 w 2769194"/>
              <a:gd name="connsiteY3" fmla="*/ 1602667 h 1602667"/>
              <a:gd name="connsiteX4" fmla="*/ 0 w 2769194"/>
              <a:gd name="connsiteY4" fmla="*/ 1602667 h 1602667"/>
              <a:gd name="connsiteX5" fmla="*/ 0 w 2769194"/>
              <a:gd name="connsiteY5" fmla="*/ 807120 h 16026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69194" h="1602667">
                <a:moveTo>
                  <a:pt x="0" y="0"/>
                </a:moveTo>
                <a:lnTo>
                  <a:pt x="93250" y="101565"/>
                </a:lnTo>
                <a:cubicBezTo>
                  <a:pt x="702540" y="735306"/>
                  <a:pt x="1672588" y="1259605"/>
                  <a:pt x="2646213" y="1567071"/>
                </a:cubicBezTo>
                <a:lnTo>
                  <a:pt x="2769194" y="1602667"/>
                </a:lnTo>
                <a:lnTo>
                  <a:pt x="0" y="1602667"/>
                </a:lnTo>
                <a:lnTo>
                  <a:pt x="0" y="807120"/>
                </a:lnTo>
                <a:close/>
              </a:path>
            </a:pathLst>
          </a:custGeom>
          <a:gradFill flip="none" rotWithShape="1">
            <a:gsLst>
              <a:gs pos="60000">
                <a:schemeClr val="accent3">
                  <a:alpha val="45000"/>
                </a:schemeClr>
              </a:gs>
              <a:gs pos="99000">
                <a:schemeClr val="accent5">
                  <a:alpha val="66721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93303B57-FF55-B795-FAE7-5EF26BFCBEF3}"/>
              </a:ext>
            </a:extLst>
          </p:cNvPr>
          <p:cNvCxnSpPr>
            <a:cxnSpLocks/>
          </p:cNvCxnSpPr>
          <p:nvPr/>
        </p:nvCxnSpPr>
        <p:spPr>
          <a:xfrm rot="5400000">
            <a:off x="6115287" y="2597113"/>
            <a:ext cx="0" cy="165518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A blue letter on a blue background&#10;&#10;Description automatically generated">
            <a:extLst>
              <a:ext uri="{FF2B5EF4-FFF2-40B4-BE49-F238E27FC236}">
                <a16:creationId xmlns:a16="http://schemas.microsoft.com/office/drawing/2014/main" id="{E5760E04-BC46-2940-7925-D9071478477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5159" y="6385904"/>
            <a:ext cx="1249775" cy="292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0206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029968"/>
            <a:ext cx="9144000" cy="1069848"/>
          </a:xfrm>
        </p:spPr>
        <p:txBody>
          <a:bodyPr anchor="b">
            <a:no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60320" y="3803904"/>
            <a:ext cx="7068312" cy="758952"/>
          </a:xfrm>
        </p:spPr>
        <p:txBody>
          <a:bodyPr>
            <a:noAutofit/>
          </a:bodyPr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Freeform 3">
            <a:extLst>
              <a:ext uri="{FF2B5EF4-FFF2-40B4-BE49-F238E27FC236}">
                <a16:creationId xmlns:a16="http://schemas.microsoft.com/office/drawing/2014/main" id="{F1F20C20-DE23-6FE7-74A0-517218ACED7A}"/>
              </a:ext>
            </a:extLst>
          </p:cNvPr>
          <p:cNvSpPr/>
          <p:nvPr/>
        </p:nvSpPr>
        <p:spPr>
          <a:xfrm rot="10800000">
            <a:off x="-1" y="5019503"/>
            <a:ext cx="9676770" cy="1838496"/>
          </a:xfrm>
          <a:custGeom>
            <a:avLst/>
            <a:gdLst>
              <a:gd name="connsiteX0" fmla="*/ 3062591 w 9676770"/>
              <a:gd name="connsiteY0" fmla="*/ 1838437 h 1838496"/>
              <a:gd name="connsiteX1" fmla="*/ 10485 w 9676770"/>
              <a:gd name="connsiteY1" fmla="*/ 104484 h 1838496"/>
              <a:gd name="connsiteX2" fmla="*/ 0 w 9676770"/>
              <a:gd name="connsiteY2" fmla="*/ 0 h 1838496"/>
              <a:gd name="connsiteX3" fmla="*/ 9676770 w 9676770"/>
              <a:gd name="connsiteY3" fmla="*/ 0 h 1838496"/>
              <a:gd name="connsiteX4" fmla="*/ 9676770 w 9676770"/>
              <a:gd name="connsiteY4" fmla="*/ 396354 h 1838496"/>
              <a:gd name="connsiteX5" fmla="*/ 9495267 w 9676770"/>
              <a:gd name="connsiteY5" fmla="*/ 334664 h 1838496"/>
              <a:gd name="connsiteX6" fmla="*/ 7835850 w 9676770"/>
              <a:gd name="connsiteY6" fmla="*/ 99619 h 1838496"/>
              <a:gd name="connsiteX7" fmla="*/ 3062591 w 9676770"/>
              <a:gd name="connsiteY7" fmla="*/ 1838437 h 18384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676770" h="1838496">
                <a:moveTo>
                  <a:pt x="3062591" y="1838437"/>
                </a:moveTo>
                <a:cubicBezTo>
                  <a:pt x="1270312" y="1847662"/>
                  <a:pt x="141962" y="776331"/>
                  <a:pt x="10485" y="104484"/>
                </a:cubicBezTo>
                <a:lnTo>
                  <a:pt x="0" y="0"/>
                </a:lnTo>
                <a:lnTo>
                  <a:pt x="9676770" y="0"/>
                </a:lnTo>
                <a:lnTo>
                  <a:pt x="9676770" y="396354"/>
                </a:lnTo>
                <a:lnTo>
                  <a:pt x="9495267" y="334664"/>
                </a:lnTo>
                <a:cubicBezTo>
                  <a:pt x="9021588" y="187614"/>
                  <a:pt x="8472423" y="88973"/>
                  <a:pt x="7835850" y="99619"/>
                </a:cubicBezTo>
                <a:cubicBezTo>
                  <a:pt x="5798818" y="133686"/>
                  <a:pt x="4974355" y="1828598"/>
                  <a:pt x="3062591" y="1838437"/>
                </a:cubicBezTo>
                <a:close/>
              </a:path>
            </a:pathLst>
          </a:custGeom>
          <a:gradFill flip="none" rotWithShape="1">
            <a:gsLst>
              <a:gs pos="43000">
                <a:schemeClr val="accent3">
                  <a:lumMod val="25000"/>
                  <a:alpha val="50000"/>
                </a:schemeClr>
              </a:gs>
              <a:gs pos="73000">
                <a:schemeClr val="accent1">
                  <a:alpha val="29177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0" name="Freeform 4">
            <a:extLst>
              <a:ext uri="{FF2B5EF4-FFF2-40B4-BE49-F238E27FC236}">
                <a16:creationId xmlns:a16="http://schemas.microsoft.com/office/drawing/2014/main" id="{98E2EA35-4179-2438-E1D1-02EFA8830FF9}"/>
              </a:ext>
            </a:extLst>
          </p:cNvPr>
          <p:cNvSpPr/>
          <p:nvPr/>
        </p:nvSpPr>
        <p:spPr>
          <a:xfrm flipV="1">
            <a:off x="2763044" y="6076116"/>
            <a:ext cx="3946673" cy="781884"/>
          </a:xfrm>
          <a:custGeom>
            <a:avLst/>
            <a:gdLst>
              <a:gd name="connsiteX0" fmla="*/ 1910385 w 3946673"/>
              <a:gd name="connsiteY0" fmla="*/ 781847 h 781884"/>
              <a:gd name="connsiteX1" fmla="*/ 3855031 w 3946673"/>
              <a:gd name="connsiteY1" fmla="*/ 44786 h 781884"/>
              <a:gd name="connsiteX2" fmla="*/ 3946673 w 3946673"/>
              <a:gd name="connsiteY2" fmla="*/ 0 h 781884"/>
              <a:gd name="connsiteX3" fmla="*/ 0 w 3946673"/>
              <a:gd name="connsiteY3" fmla="*/ 0 h 781884"/>
              <a:gd name="connsiteX4" fmla="*/ 54644 w 3946673"/>
              <a:gd name="connsiteY4" fmla="*/ 67939 h 781884"/>
              <a:gd name="connsiteX5" fmla="*/ 1910385 w 3946673"/>
              <a:gd name="connsiteY5" fmla="*/ 781847 h 7818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946673" h="781884">
                <a:moveTo>
                  <a:pt x="1910385" y="781847"/>
                </a:moveTo>
                <a:cubicBezTo>
                  <a:pt x="2719463" y="777993"/>
                  <a:pt x="3240943" y="361686"/>
                  <a:pt x="3855031" y="44786"/>
                </a:cubicBezTo>
                <a:lnTo>
                  <a:pt x="3946673" y="0"/>
                </a:lnTo>
                <a:lnTo>
                  <a:pt x="0" y="0"/>
                </a:lnTo>
                <a:lnTo>
                  <a:pt x="54644" y="67939"/>
                </a:lnTo>
                <a:cubicBezTo>
                  <a:pt x="372182" y="426203"/>
                  <a:pt x="1020399" y="786086"/>
                  <a:pt x="1910385" y="781847"/>
                </a:cubicBezTo>
                <a:close/>
              </a:path>
            </a:pathLst>
          </a:custGeom>
          <a:gradFill>
            <a:gsLst>
              <a:gs pos="66000">
                <a:schemeClr val="accent4">
                  <a:lumMod val="75000"/>
                  <a:alpha val="46295"/>
                </a:schemeClr>
              </a:gs>
              <a:gs pos="33000">
                <a:schemeClr val="accent3">
                  <a:lumMod val="25000"/>
                  <a:alpha val="27934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1" name="Freeform 5">
            <a:extLst>
              <a:ext uri="{FF2B5EF4-FFF2-40B4-BE49-F238E27FC236}">
                <a16:creationId xmlns:a16="http://schemas.microsoft.com/office/drawing/2014/main" id="{A7C0B16B-87E9-E92C-62F3-D1844BEE5B2D}"/>
              </a:ext>
            </a:extLst>
          </p:cNvPr>
          <p:cNvSpPr/>
          <p:nvPr/>
        </p:nvSpPr>
        <p:spPr>
          <a:xfrm rot="10800000">
            <a:off x="5393054" y="6015979"/>
            <a:ext cx="4758726" cy="842020"/>
          </a:xfrm>
          <a:custGeom>
            <a:avLst/>
            <a:gdLst>
              <a:gd name="connsiteX0" fmla="*/ 2449167 w 4758726"/>
              <a:gd name="connsiteY0" fmla="*/ 841961 h 842020"/>
              <a:gd name="connsiteX1" fmla="*/ 12024 w 4758726"/>
              <a:gd name="connsiteY1" fmla="*/ 11254 h 842020"/>
              <a:gd name="connsiteX2" fmla="*/ 0 w 4758726"/>
              <a:gd name="connsiteY2" fmla="*/ 0 h 842020"/>
              <a:gd name="connsiteX3" fmla="*/ 4758726 w 4758726"/>
              <a:gd name="connsiteY3" fmla="*/ 0 h 842020"/>
              <a:gd name="connsiteX4" fmla="*/ 4526601 w 4758726"/>
              <a:gd name="connsiteY4" fmla="*/ 141635 h 842020"/>
              <a:gd name="connsiteX5" fmla="*/ 2449167 w 4758726"/>
              <a:gd name="connsiteY5" fmla="*/ 841961 h 842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758726" h="842020">
                <a:moveTo>
                  <a:pt x="2449167" y="841961"/>
                </a:moveTo>
                <a:cubicBezTo>
                  <a:pt x="1373800" y="847496"/>
                  <a:pt x="537447" y="464031"/>
                  <a:pt x="12024" y="11254"/>
                </a:cubicBezTo>
                <a:lnTo>
                  <a:pt x="0" y="0"/>
                </a:lnTo>
                <a:lnTo>
                  <a:pt x="4758726" y="0"/>
                </a:lnTo>
                <a:lnTo>
                  <a:pt x="4526601" y="141635"/>
                </a:lnTo>
                <a:cubicBezTo>
                  <a:pt x="3913845" y="510819"/>
                  <a:pt x="3285564" y="837657"/>
                  <a:pt x="2449167" y="841961"/>
                </a:cubicBezTo>
                <a:close/>
              </a:path>
            </a:pathLst>
          </a:custGeom>
          <a:gradFill>
            <a:gsLst>
              <a:gs pos="0">
                <a:schemeClr val="tx2">
                  <a:alpha val="43000"/>
                </a:schemeClr>
              </a:gs>
              <a:gs pos="100000">
                <a:schemeClr val="accent6">
                  <a:alpha val="5300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2" name="Freeform 6">
            <a:extLst>
              <a:ext uri="{FF2B5EF4-FFF2-40B4-BE49-F238E27FC236}">
                <a16:creationId xmlns:a16="http://schemas.microsoft.com/office/drawing/2014/main" id="{51F4118C-3B46-F20B-EF12-E16F7513844C}"/>
              </a:ext>
            </a:extLst>
          </p:cNvPr>
          <p:cNvSpPr/>
          <p:nvPr/>
        </p:nvSpPr>
        <p:spPr>
          <a:xfrm rot="10800000" flipH="1">
            <a:off x="-2688" y="5263861"/>
            <a:ext cx="12192000" cy="1599109"/>
          </a:xfrm>
          <a:custGeom>
            <a:avLst/>
            <a:gdLst>
              <a:gd name="connsiteX0" fmla="*/ 1373073 w 12192000"/>
              <a:gd name="connsiteY0" fmla="*/ 1599066 h 1599109"/>
              <a:gd name="connsiteX1" fmla="*/ 4901233 w 12192000"/>
              <a:gd name="connsiteY1" fmla="*/ 313816 h 1599109"/>
              <a:gd name="connsiteX2" fmla="*/ 7629483 w 12192000"/>
              <a:gd name="connsiteY2" fmla="*/ 1209099 h 1599109"/>
              <a:gd name="connsiteX3" fmla="*/ 7664573 w 12192000"/>
              <a:gd name="connsiteY3" fmla="*/ 1222798 h 1599109"/>
              <a:gd name="connsiteX4" fmla="*/ 7753536 w 12192000"/>
              <a:gd name="connsiteY4" fmla="*/ 1277391 h 1599109"/>
              <a:gd name="connsiteX5" fmla="*/ 9091947 w 12192000"/>
              <a:gd name="connsiteY5" fmla="*/ 1582567 h 1599109"/>
              <a:gd name="connsiteX6" fmla="*/ 12094171 w 12192000"/>
              <a:gd name="connsiteY6" fmla="*/ 359476 h 1599109"/>
              <a:gd name="connsiteX7" fmla="*/ 12192000 w 12192000"/>
              <a:gd name="connsiteY7" fmla="*/ 342643 h 1599109"/>
              <a:gd name="connsiteX8" fmla="*/ 12192000 w 12192000"/>
              <a:gd name="connsiteY8" fmla="*/ 0 h 1599109"/>
              <a:gd name="connsiteX9" fmla="*/ 0 w 12192000"/>
              <a:gd name="connsiteY9" fmla="*/ 0 h 1599109"/>
              <a:gd name="connsiteX10" fmla="*/ 0 w 12192000"/>
              <a:gd name="connsiteY10" fmla="*/ 1274406 h 1599109"/>
              <a:gd name="connsiteX11" fmla="*/ 34662 w 12192000"/>
              <a:gd name="connsiteY11" fmla="*/ 1293889 h 1599109"/>
              <a:gd name="connsiteX12" fmla="*/ 1373073 w 12192000"/>
              <a:gd name="connsiteY12" fmla="*/ 1599066 h 15991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192000" h="1599109">
                <a:moveTo>
                  <a:pt x="1373073" y="1599066"/>
                </a:moveTo>
                <a:cubicBezTo>
                  <a:pt x="2786156" y="1591793"/>
                  <a:pt x="3395560" y="338997"/>
                  <a:pt x="4901233" y="313816"/>
                </a:cubicBezTo>
                <a:cubicBezTo>
                  <a:pt x="6312803" y="290208"/>
                  <a:pt x="7142906" y="993618"/>
                  <a:pt x="7629483" y="1209099"/>
                </a:cubicBezTo>
                <a:lnTo>
                  <a:pt x="7664573" y="1222798"/>
                </a:lnTo>
                <a:lnTo>
                  <a:pt x="7753536" y="1277391"/>
                </a:lnTo>
                <a:cubicBezTo>
                  <a:pt x="8110655" y="1460232"/>
                  <a:pt x="8562041" y="1585295"/>
                  <a:pt x="9091947" y="1582567"/>
                </a:cubicBezTo>
                <a:cubicBezTo>
                  <a:pt x="10328396" y="1576205"/>
                  <a:pt x="10949524" y="616237"/>
                  <a:pt x="12094171" y="359476"/>
                </a:cubicBezTo>
                <a:lnTo>
                  <a:pt x="12192000" y="342643"/>
                </a:lnTo>
                <a:lnTo>
                  <a:pt x="12192000" y="0"/>
                </a:lnTo>
                <a:lnTo>
                  <a:pt x="0" y="0"/>
                </a:lnTo>
                <a:lnTo>
                  <a:pt x="0" y="1274406"/>
                </a:lnTo>
                <a:lnTo>
                  <a:pt x="34662" y="1293889"/>
                </a:lnTo>
                <a:cubicBezTo>
                  <a:pt x="391780" y="1476730"/>
                  <a:pt x="843167" y="1601794"/>
                  <a:pt x="1373073" y="1599066"/>
                </a:cubicBezTo>
                <a:close/>
              </a:path>
            </a:pathLst>
          </a:custGeom>
          <a:gradFill flip="none" rotWithShape="1">
            <a:gsLst>
              <a:gs pos="0">
                <a:schemeClr val="accent6">
                  <a:alpha val="69328"/>
                </a:schemeClr>
              </a:gs>
              <a:gs pos="85000">
                <a:schemeClr val="accent5">
                  <a:lumMod val="50000"/>
                  <a:alpha val="42331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D0F8AA9-2207-2D4C-C2E0-FEF14E2D9ACF}"/>
              </a:ext>
            </a:extLst>
          </p:cNvPr>
          <p:cNvCxnSpPr>
            <a:cxnSpLocks/>
          </p:cNvCxnSpPr>
          <p:nvPr/>
        </p:nvCxnSpPr>
        <p:spPr>
          <a:xfrm rot="5400000">
            <a:off x="6095999" y="2597191"/>
            <a:ext cx="0" cy="165518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A blue letter on a blue background&#10;&#10;Description automatically generated">
            <a:extLst>
              <a:ext uri="{FF2B5EF4-FFF2-40B4-BE49-F238E27FC236}">
                <a16:creationId xmlns:a16="http://schemas.microsoft.com/office/drawing/2014/main" id="{CB5211C2-AE7C-DF43-1E90-7C2586DAA2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5159" y="6385904"/>
            <a:ext cx="1249775" cy="292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9543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hart or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3267" y="82712"/>
            <a:ext cx="10881360" cy="1069848"/>
          </a:xfrm>
        </p:spPr>
        <p:txBody>
          <a:bodyPr anchor="b">
            <a:no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4F769D-48D3-2655-40A4-674F657B741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>
            <a:noAutofit/>
          </a:bodyPr>
          <a:lstStyle/>
          <a:p>
            <a:fld id="{791BB508-5F88-47CE-A6DD-1C4C86931089}" type="slidenum">
              <a:rPr lang="en-US" smtClean="0"/>
              <a:t>‹#›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FA0756-78EA-68DD-4650-F40EF5F2520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29184" y="6457188"/>
            <a:ext cx="2331720" cy="27432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060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reeform 6">
            <a:extLst>
              <a:ext uri="{FF2B5EF4-FFF2-40B4-BE49-F238E27FC236}">
                <a16:creationId xmlns:a16="http://schemas.microsoft.com/office/drawing/2014/main" id="{77AD3460-2264-3A46-993B-9F2AACED0504}"/>
              </a:ext>
            </a:extLst>
          </p:cNvPr>
          <p:cNvSpPr/>
          <p:nvPr/>
        </p:nvSpPr>
        <p:spPr>
          <a:xfrm rot="10800000">
            <a:off x="5393054" y="5650992"/>
            <a:ext cx="6821472" cy="1207007"/>
          </a:xfrm>
          <a:custGeom>
            <a:avLst/>
            <a:gdLst>
              <a:gd name="connsiteX0" fmla="*/ 2449167 w 4758726"/>
              <a:gd name="connsiteY0" fmla="*/ 841961 h 842020"/>
              <a:gd name="connsiteX1" fmla="*/ 12024 w 4758726"/>
              <a:gd name="connsiteY1" fmla="*/ 11254 h 842020"/>
              <a:gd name="connsiteX2" fmla="*/ 0 w 4758726"/>
              <a:gd name="connsiteY2" fmla="*/ 0 h 842020"/>
              <a:gd name="connsiteX3" fmla="*/ 4758726 w 4758726"/>
              <a:gd name="connsiteY3" fmla="*/ 0 h 842020"/>
              <a:gd name="connsiteX4" fmla="*/ 4526601 w 4758726"/>
              <a:gd name="connsiteY4" fmla="*/ 141635 h 842020"/>
              <a:gd name="connsiteX5" fmla="*/ 2449167 w 4758726"/>
              <a:gd name="connsiteY5" fmla="*/ 841961 h 842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758726" h="842020">
                <a:moveTo>
                  <a:pt x="2449167" y="841961"/>
                </a:moveTo>
                <a:cubicBezTo>
                  <a:pt x="1373800" y="847496"/>
                  <a:pt x="537447" y="464031"/>
                  <a:pt x="12024" y="11254"/>
                </a:cubicBezTo>
                <a:lnTo>
                  <a:pt x="0" y="0"/>
                </a:lnTo>
                <a:lnTo>
                  <a:pt x="4758726" y="0"/>
                </a:lnTo>
                <a:lnTo>
                  <a:pt x="4526601" y="141635"/>
                </a:lnTo>
                <a:cubicBezTo>
                  <a:pt x="3913845" y="510819"/>
                  <a:pt x="3285564" y="837657"/>
                  <a:pt x="2449167" y="841961"/>
                </a:cubicBezTo>
                <a:close/>
              </a:path>
            </a:pathLst>
          </a:custGeom>
          <a:gradFill>
            <a:gsLst>
              <a:gs pos="0">
                <a:schemeClr val="tx2">
                  <a:alpha val="43000"/>
                </a:schemeClr>
              </a:gs>
              <a:gs pos="100000">
                <a:schemeClr val="accent6">
                  <a:alpha val="5300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2" name="Freeform 7">
            <a:extLst>
              <a:ext uri="{FF2B5EF4-FFF2-40B4-BE49-F238E27FC236}">
                <a16:creationId xmlns:a16="http://schemas.microsoft.com/office/drawing/2014/main" id="{BBBF3E9C-CCEA-98FA-7F69-55AF07558021}"/>
              </a:ext>
            </a:extLst>
          </p:cNvPr>
          <p:cNvSpPr/>
          <p:nvPr/>
        </p:nvSpPr>
        <p:spPr>
          <a:xfrm flipH="1">
            <a:off x="-2" y="0"/>
            <a:ext cx="11262111" cy="2139696"/>
          </a:xfrm>
          <a:custGeom>
            <a:avLst/>
            <a:gdLst>
              <a:gd name="connsiteX0" fmla="*/ 3062591 w 9676770"/>
              <a:gd name="connsiteY0" fmla="*/ 1838437 h 1838496"/>
              <a:gd name="connsiteX1" fmla="*/ 10485 w 9676770"/>
              <a:gd name="connsiteY1" fmla="*/ 104484 h 1838496"/>
              <a:gd name="connsiteX2" fmla="*/ 0 w 9676770"/>
              <a:gd name="connsiteY2" fmla="*/ 0 h 1838496"/>
              <a:gd name="connsiteX3" fmla="*/ 9676770 w 9676770"/>
              <a:gd name="connsiteY3" fmla="*/ 0 h 1838496"/>
              <a:gd name="connsiteX4" fmla="*/ 9676770 w 9676770"/>
              <a:gd name="connsiteY4" fmla="*/ 396354 h 1838496"/>
              <a:gd name="connsiteX5" fmla="*/ 9495267 w 9676770"/>
              <a:gd name="connsiteY5" fmla="*/ 334664 h 1838496"/>
              <a:gd name="connsiteX6" fmla="*/ 7835850 w 9676770"/>
              <a:gd name="connsiteY6" fmla="*/ 99619 h 1838496"/>
              <a:gd name="connsiteX7" fmla="*/ 3062591 w 9676770"/>
              <a:gd name="connsiteY7" fmla="*/ 1838437 h 18384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676770" h="1838496">
                <a:moveTo>
                  <a:pt x="3062591" y="1838437"/>
                </a:moveTo>
                <a:cubicBezTo>
                  <a:pt x="1270312" y="1847662"/>
                  <a:pt x="141962" y="776331"/>
                  <a:pt x="10485" y="104484"/>
                </a:cubicBezTo>
                <a:lnTo>
                  <a:pt x="0" y="0"/>
                </a:lnTo>
                <a:lnTo>
                  <a:pt x="9676770" y="0"/>
                </a:lnTo>
                <a:lnTo>
                  <a:pt x="9676770" y="396354"/>
                </a:lnTo>
                <a:lnTo>
                  <a:pt x="9495267" y="334664"/>
                </a:lnTo>
                <a:cubicBezTo>
                  <a:pt x="9021588" y="187614"/>
                  <a:pt x="8472423" y="88973"/>
                  <a:pt x="7835850" y="99619"/>
                </a:cubicBezTo>
                <a:cubicBezTo>
                  <a:pt x="5798818" y="133686"/>
                  <a:pt x="4974355" y="1828598"/>
                  <a:pt x="3062591" y="1838437"/>
                </a:cubicBezTo>
                <a:close/>
              </a:path>
            </a:pathLst>
          </a:custGeom>
          <a:gradFill flip="none" rotWithShape="1">
            <a:gsLst>
              <a:gs pos="43000">
                <a:schemeClr val="accent3">
                  <a:lumMod val="25000"/>
                  <a:alpha val="50000"/>
                </a:schemeClr>
              </a:gs>
              <a:gs pos="73000">
                <a:schemeClr val="accent1">
                  <a:alpha val="11498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3" name="Freeform 9">
            <a:extLst>
              <a:ext uri="{FF2B5EF4-FFF2-40B4-BE49-F238E27FC236}">
                <a16:creationId xmlns:a16="http://schemas.microsoft.com/office/drawing/2014/main" id="{4F937A84-95EC-EB44-470A-C82AD8E99897}"/>
              </a:ext>
            </a:extLst>
          </p:cNvPr>
          <p:cNvSpPr/>
          <p:nvPr/>
        </p:nvSpPr>
        <p:spPr>
          <a:xfrm>
            <a:off x="-24334" y="0"/>
            <a:ext cx="12218982" cy="6860673"/>
          </a:xfrm>
          <a:custGeom>
            <a:avLst/>
            <a:gdLst>
              <a:gd name="connsiteX0" fmla="*/ 4456 w 12218982"/>
              <a:gd name="connsiteY0" fmla="*/ 0 h 6860673"/>
              <a:gd name="connsiteX1" fmla="*/ 3150735 w 12218982"/>
              <a:gd name="connsiteY1" fmla="*/ 0 h 6860673"/>
              <a:gd name="connsiteX2" fmla="*/ 3150734 w 12218982"/>
              <a:gd name="connsiteY2" fmla="*/ 1 h 6860673"/>
              <a:gd name="connsiteX3" fmla="*/ 3275209 w 12218982"/>
              <a:gd name="connsiteY3" fmla="*/ 1 h 6860673"/>
              <a:gd name="connsiteX4" fmla="*/ 3275209 w 12218982"/>
              <a:gd name="connsiteY4" fmla="*/ 0 h 6860673"/>
              <a:gd name="connsiteX5" fmla="*/ 12218982 w 12218982"/>
              <a:gd name="connsiteY5" fmla="*/ 0 h 6860673"/>
              <a:gd name="connsiteX6" fmla="*/ 12218982 w 12218982"/>
              <a:gd name="connsiteY6" fmla="*/ 1983013 h 6860673"/>
              <a:gd name="connsiteX7" fmla="*/ 12062259 w 12218982"/>
              <a:gd name="connsiteY7" fmla="*/ 2024385 h 6860673"/>
              <a:gd name="connsiteX8" fmla="*/ 10972986 w 12218982"/>
              <a:gd name="connsiteY8" fmla="*/ 2139627 h 6860673"/>
              <a:gd name="connsiteX9" fmla="*/ 5417726 w 12218982"/>
              <a:gd name="connsiteY9" fmla="*/ 115939 h 6860673"/>
              <a:gd name="connsiteX10" fmla="*/ 3916598 w 12218982"/>
              <a:gd name="connsiteY10" fmla="*/ 272807 h 6860673"/>
              <a:gd name="connsiteX11" fmla="*/ 3863345 w 12218982"/>
              <a:gd name="connsiteY11" fmla="*/ 286233 h 6860673"/>
              <a:gd name="connsiteX12" fmla="*/ 3729781 w 12218982"/>
              <a:gd name="connsiteY12" fmla="*/ 323286 h 6860673"/>
              <a:gd name="connsiteX13" fmla="*/ 1717096 w 12218982"/>
              <a:gd name="connsiteY13" fmla="*/ 1451719 h 6860673"/>
              <a:gd name="connsiteX14" fmla="*/ 708597 w 12218982"/>
              <a:gd name="connsiteY14" fmla="*/ 2695590 h 6860673"/>
              <a:gd name="connsiteX15" fmla="*/ 486880 w 12218982"/>
              <a:gd name="connsiteY15" fmla="*/ 3274865 h 6860673"/>
              <a:gd name="connsiteX16" fmla="*/ 365997 w 12218982"/>
              <a:gd name="connsiteY16" fmla="*/ 3984708 h 6860673"/>
              <a:gd name="connsiteX17" fmla="*/ 341340 w 12218982"/>
              <a:gd name="connsiteY17" fmla="*/ 4301231 h 6860673"/>
              <a:gd name="connsiteX18" fmla="*/ 341340 w 12218982"/>
              <a:gd name="connsiteY18" fmla="*/ 5007890 h 6860673"/>
              <a:gd name="connsiteX19" fmla="*/ 343276 w 12218982"/>
              <a:gd name="connsiteY19" fmla="*/ 5047516 h 6860673"/>
              <a:gd name="connsiteX20" fmla="*/ 814636 w 12218982"/>
              <a:gd name="connsiteY20" fmla="*/ 6666819 h 6860673"/>
              <a:gd name="connsiteX21" fmla="*/ 915601 w 12218982"/>
              <a:gd name="connsiteY21" fmla="*/ 6858000 h 6860673"/>
              <a:gd name="connsiteX22" fmla="*/ 341340 w 12218982"/>
              <a:gd name="connsiteY22" fmla="*/ 6858000 h 6860673"/>
              <a:gd name="connsiteX23" fmla="*/ 341340 w 12218982"/>
              <a:gd name="connsiteY23" fmla="*/ 6860673 h 6860673"/>
              <a:gd name="connsiteX24" fmla="*/ 4456 w 12218982"/>
              <a:gd name="connsiteY24" fmla="*/ 6860673 h 6860673"/>
              <a:gd name="connsiteX25" fmla="*/ 4456 w 12218982"/>
              <a:gd name="connsiteY25" fmla="*/ 2794000 h 6860673"/>
              <a:gd name="connsiteX26" fmla="*/ 0 w 12218982"/>
              <a:gd name="connsiteY26" fmla="*/ 2794000 h 6860673"/>
              <a:gd name="connsiteX27" fmla="*/ 0 w 12218982"/>
              <a:gd name="connsiteY27" fmla="*/ 2022550 h 6860673"/>
              <a:gd name="connsiteX28" fmla="*/ 4456 w 12218982"/>
              <a:gd name="connsiteY28" fmla="*/ 2022550 h 6860673"/>
              <a:gd name="connsiteX29" fmla="*/ 4456 w 12218982"/>
              <a:gd name="connsiteY29" fmla="*/ 1646989 h 6860673"/>
              <a:gd name="connsiteX30" fmla="*/ 4456 w 12218982"/>
              <a:gd name="connsiteY30" fmla="*/ 0 h 68606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12218982" h="6860673">
                <a:moveTo>
                  <a:pt x="4456" y="0"/>
                </a:moveTo>
                <a:lnTo>
                  <a:pt x="3150735" y="0"/>
                </a:lnTo>
                <a:lnTo>
                  <a:pt x="3150734" y="1"/>
                </a:lnTo>
                <a:lnTo>
                  <a:pt x="3275209" y="1"/>
                </a:lnTo>
                <a:lnTo>
                  <a:pt x="3275209" y="0"/>
                </a:lnTo>
                <a:lnTo>
                  <a:pt x="12218982" y="0"/>
                </a:lnTo>
                <a:lnTo>
                  <a:pt x="12218982" y="1983013"/>
                </a:lnTo>
                <a:lnTo>
                  <a:pt x="12062259" y="2024385"/>
                </a:lnTo>
                <a:cubicBezTo>
                  <a:pt x="11728036" y="2099441"/>
                  <a:pt x="11364094" y="2141640"/>
                  <a:pt x="10972986" y="2139627"/>
                </a:cubicBezTo>
                <a:cubicBezTo>
                  <a:pt x="8748018" y="2128176"/>
                  <a:pt x="7788484" y="155587"/>
                  <a:pt x="5417726" y="115939"/>
                </a:cubicBezTo>
                <a:cubicBezTo>
                  <a:pt x="4862080" y="106647"/>
                  <a:pt x="4363654" y="168899"/>
                  <a:pt x="3916598" y="272807"/>
                </a:cubicBezTo>
                <a:lnTo>
                  <a:pt x="3863345" y="286233"/>
                </a:lnTo>
                <a:lnTo>
                  <a:pt x="3729781" y="323286"/>
                </a:lnTo>
                <a:cubicBezTo>
                  <a:pt x="3036967" y="532141"/>
                  <a:pt x="2352843" y="836886"/>
                  <a:pt x="1717096" y="1451719"/>
                </a:cubicBezTo>
                <a:cubicBezTo>
                  <a:pt x="1293264" y="1861607"/>
                  <a:pt x="966036" y="2282242"/>
                  <a:pt x="708597" y="2695590"/>
                </a:cubicBezTo>
                <a:cubicBezTo>
                  <a:pt x="593502" y="2938109"/>
                  <a:pt x="544310" y="3015870"/>
                  <a:pt x="486880" y="3274865"/>
                </a:cubicBezTo>
                <a:cubicBezTo>
                  <a:pt x="434927" y="3498394"/>
                  <a:pt x="385149" y="3635910"/>
                  <a:pt x="365997" y="3984708"/>
                </a:cubicBezTo>
                <a:lnTo>
                  <a:pt x="341340" y="4301231"/>
                </a:lnTo>
                <a:lnTo>
                  <a:pt x="341340" y="5007890"/>
                </a:lnTo>
                <a:cubicBezTo>
                  <a:pt x="341985" y="5021099"/>
                  <a:pt x="342631" y="5034307"/>
                  <a:pt x="343276" y="5047516"/>
                </a:cubicBezTo>
                <a:cubicBezTo>
                  <a:pt x="393784" y="5666740"/>
                  <a:pt x="577442" y="6188267"/>
                  <a:pt x="814636" y="6666819"/>
                </a:cubicBezTo>
                <a:lnTo>
                  <a:pt x="915601" y="6858000"/>
                </a:lnTo>
                <a:lnTo>
                  <a:pt x="341340" y="6858000"/>
                </a:lnTo>
                <a:lnTo>
                  <a:pt x="341340" y="6860673"/>
                </a:lnTo>
                <a:lnTo>
                  <a:pt x="4456" y="6860673"/>
                </a:lnTo>
                <a:lnTo>
                  <a:pt x="4456" y="2794000"/>
                </a:lnTo>
                <a:lnTo>
                  <a:pt x="0" y="2794000"/>
                </a:lnTo>
                <a:lnTo>
                  <a:pt x="0" y="2022550"/>
                </a:lnTo>
                <a:lnTo>
                  <a:pt x="4456" y="2022550"/>
                </a:lnTo>
                <a:lnTo>
                  <a:pt x="4456" y="1646989"/>
                </a:lnTo>
                <a:lnTo>
                  <a:pt x="4456" y="0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25000"/>
                  <a:alpha val="60164"/>
                </a:schemeClr>
              </a:gs>
              <a:gs pos="77000">
                <a:schemeClr val="accent3">
                  <a:lumMod val="25000"/>
                  <a:alpha val="29492"/>
                </a:schemeClr>
              </a:gs>
            </a:gsLst>
            <a:path path="circle">
              <a:fillToRect t="100000" r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4" name="Freeform 10">
            <a:extLst>
              <a:ext uri="{FF2B5EF4-FFF2-40B4-BE49-F238E27FC236}">
                <a16:creationId xmlns:a16="http://schemas.microsoft.com/office/drawing/2014/main" id="{A9BF091C-5F88-B50F-03BB-284950253993}"/>
              </a:ext>
            </a:extLst>
          </p:cNvPr>
          <p:cNvSpPr/>
          <p:nvPr/>
        </p:nvSpPr>
        <p:spPr>
          <a:xfrm flipV="1">
            <a:off x="204060" y="5377862"/>
            <a:ext cx="7471211" cy="1480138"/>
          </a:xfrm>
          <a:custGeom>
            <a:avLst/>
            <a:gdLst>
              <a:gd name="connsiteX0" fmla="*/ 1910385 w 3946673"/>
              <a:gd name="connsiteY0" fmla="*/ 781847 h 781884"/>
              <a:gd name="connsiteX1" fmla="*/ 3855031 w 3946673"/>
              <a:gd name="connsiteY1" fmla="*/ 44786 h 781884"/>
              <a:gd name="connsiteX2" fmla="*/ 3946673 w 3946673"/>
              <a:gd name="connsiteY2" fmla="*/ 0 h 781884"/>
              <a:gd name="connsiteX3" fmla="*/ 0 w 3946673"/>
              <a:gd name="connsiteY3" fmla="*/ 0 h 781884"/>
              <a:gd name="connsiteX4" fmla="*/ 54644 w 3946673"/>
              <a:gd name="connsiteY4" fmla="*/ 67939 h 781884"/>
              <a:gd name="connsiteX5" fmla="*/ 1910385 w 3946673"/>
              <a:gd name="connsiteY5" fmla="*/ 781847 h 7818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946673" h="781884">
                <a:moveTo>
                  <a:pt x="1910385" y="781847"/>
                </a:moveTo>
                <a:cubicBezTo>
                  <a:pt x="2719463" y="777993"/>
                  <a:pt x="3240943" y="361686"/>
                  <a:pt x="3855031" y="44786"/>
                </a:cubicBezTo>
                <a:lnTo>
                  <a:pt x="3946673" y="0"/>
                </a:lnTo>
                <a:lnTo>
                  <a:pt x="0" y="0"/>
                </a:lnTo>
                <a:lnTo>
                  <a:pt x="54644" y="67939"/>
                </a:lnTo>
                <a:cubicBezTo>
                  <a:pt x="372182" y="426203"/>
                  <a:pt x="1020399" y="786086"/>
                  <a:pt x="1910385" y="781847"/>
                </a:cubicBezTo>
                <a:close/>
              </a:path>
            </a:pathLst>
          </a:custGeom>
          <a:gradFill>
            <a:gsLst>
              <a:gs pos="66000">
                <a:schemeClr val="tx2">
                  <a:alpha val="8123"/>
                </a:schemeClr>
              </a:gs>
              <a:gs pos="33000">
                <a:schemeClr val="accent6">
                  <a:alpha val="13919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5" name="Freeform 16">
            <a:extLst>
              <a:ext uri="{FF2B5EF4-FFF2-40B4-BE49-F238E27FC236}">
                <a16:creationId xmlns:a16="http://schemas.microsoft.com/office/drawing/2014/main" id="{3FF8B459-35F5-072D-56FA-415EEABE6DC2}"/>
              </a:ext>
            </a:extLst>
          </p:cNvPr>
          <p:cNvSpPr/>
          <p:nvPr/>
        </p:nvSpPr>
        <p:spPr>
          <a:xfrm rot="10800000">
            <a:off x="-30287" y="4822578"/>
            <a:ext cx="12230888" cy="2040391"/>
          </a:xfrm>
          <a:custGeom>
            <a:avLst/>
            <a:gdLst>
              <a:gd name="connsiteX0" fmla="*/ 1751979 w 12230888"/>
              <a:gd name="connsiteY0" fmla="*/ 2040336 h 2040391"/>
              <a:gd name="connsiteX1" fmla="*/ 44227 w 12230888"/>
              <a:gd name="connsiteY1" fmla="*/ 1650944 h 2040391"/>
              <a:gd name="connsiteX2" fmla="*/ 0 w 12230888"/>
              <a:gd name="connsiteY2" fmla="*/ 1626084 h 2040391"/>
              <a:gd name="connsiteX3" fmla="*/ 0 w 12230888"/>
              <a:gd name="connsiteY3" fmla="*/ 0 h 2040391"/>
              <a:gd name="connsiteX4" fmla="*/ 12230888 w 12230888"/>
              <a:gd name="connsiteY4" fmla="*/ 0 h 2040391"/>
              <a:gd name="connsiteX5" fmla="*/ 12230888 w 12230888"/>
              <a:gd name="connsiteY5" fmla="*/ 1945571 h 2040391"/>
              <a:gd name="connsiteX6" fmla="*/ 12158569 w 12230888"/>
              <a:gd name="connsiteY6" fmla="*/ 1963333 h 2040391"/>
              <a:gd name="connsiteX7" fmla="*/ 11600914 w 12230888"/>
              <a:gd name="connsiteY7" fmla="*/ 2019284 h 2040391"/>
              <a:gd name="connsiteX8" fmla="*/ 9893162 w 12230888"/>
              <a:gd name="connsiteY8" fmla="*/ 1629893 h 2040391"/>
              <a:gd name="connsiteX9" fmla="*/ 9779649 w 12230888"/>
              <a:gd name="connsiteY9" fmla="*/ 1560235 h 2040391"/>
              <a:gd name="connsiteX10" fmla="*/ 9734876 w 12230888"/>
              <a:gd name="connsiteY10" fmla="*/ 1542756 h 2040391"/>
              <a:gd name="connsiteX11" fmla="*/ 6253752 w 12230888"/>
              <a:gd name="connsiteY11" fmla="*/ 400415 h 2040391"/>
              <a:gd name="connsiteX12" fmla="*/ 1751979 w 12230888"/>
              <a:gd name="connsiteY12" fmla="*/ 2040336 h 20403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230888" h="2040391">
                <a:moveTo>
                  <a:pt x="1751979" y="2040336"/>
                </a:moveTo>
                <a:cubicBezTo>
                  <a:pt x="1075843" y="2043817"/>
                  <a:pt x="499894" y="1884241"/>
                  <a:pt x="44227" y="1650944"/>
                </a:cubicBezTo>
                <a:lnTo>
                  <a:pt x="0" y="1626084"/>
                </a:lnTo>
                <a:lnTo>
                  <a:pt x="0" y="0"/>
                </a:lnTo>
                <a:lnTo>
                  <a:pt x="12230888" y="0"/>
                </a:lnTo>
                <a:lnTo>
                  <a:pt x="12230888" y="1945571"/>
                </a:lnTo>
                <a:lnTo>
                  <a:pt x="12158569" y="1963333"/>
                </a:lnTo>
                <a:cubicBezTo>
                  <a:pt x="11983060" y="1998243"/>
                  <a:pt x="11798121" y="2018269"/>
                  <a:pt x="11600914" y="2019284"/>
                </a:cubicBezTo>
                <a:cubicBezTo>
                  <a:pt x="10924778" y="2022765"/>
                  <a:pt x="10348830" y="1863190"/>
                  <a:pt x="9893162" y="1629893"/>
                </a:cubicBezTo>
                <a:lnTo>
                  <a:pt x="9779649" y="1560235"/>
                </a:lnTo>
                <a:lnTo>
                  <a:pt x="9734876" y="1542756"/>
                </a:lnTo>
                <a:cubicBezTo>
                  <a:pt x="9114026" y="1267812"/>
                  <a:pt x="8054852" y="370292"/>
                  <a:pt x="6253752" y="400415"/>
                </a:cubicBezTo>
                <a:cubicBezTo>
                  <a:pt x="4332581" y="432545"/>
                  <a:pt x="3555009" y="2031056"/>
                  <a:pt x="1751979" y="2040336"/>
                </a:cubicBezTo>
                <a:close/>
              </a:path>
            </a:pathLst>
          </a:custGeom>
          <a:gradFill flip="none" rotWithShape="1">
            <a:gsLst>
              <a:gs pos="0">
                <a:schemeClr val="accent6">
                  <a:alpha val="23907"/>
                </a:schemeClr>
              </a:gs>
              <a:gs pos="85000">
                <a:schemeClr val="accent5">
                  <a:lumMod val="50000"/>
                  <a:alpha val="42331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6" name="Freeform 17">
            <a:extLst>
              <a:ext uri="{FF2B5EF4-FFF2-40B4-BE49-F238E27FC236}">
                <a16:creationId xmlns:a16="http://schemas.microsoft.com/office/drawing/2014/main" id="{73867BC1-390E-647F-B33F-8622748E6530}"/>
              </a:ext>
            </a:extLst>
          </p:cNvPr>
          <p:cNvSpPr/>
          <p:nvPr/>
        </p:nvSpPr>
        <p:spPr>
          <a:xfrm>
            <a:off x="0" y="0"/>
            <a:ext cx="12192000" cy="2035422"/>
          </a:xfrm>
          <a:custGeom>
            <a:avLst/>
            <a:gdLst>
              <a:gd name="connsiteX0" fmla="*/ 0 w 12192000"/>
              <a:gd name="connsiteY0" fmla="*/ 0 h 2035422"/>
              <a:gd name="connsiteX1" fmla="*/ 12192000 w 12192000"/>
              <a:gd name="connsiteY1" fmla="*/ 0 h 2035422"/>
              <a:gd name="connsiteX2" fmla="*/ 12192000 w 12192000"/>
              <a:gd name="connsiteY2" fmla="*/ 1759689 h 2035422"/>
              <a:gd name="connsiteX3" fmla="*/ 12103306 w 12192000"/>
              <a:gd name="connsiteY3" fmla="*/ 1729773 h 2035422"/>
              <a:gd name="connsiteX4" fmla="*/ 11659615 w 12192000"/>
              <a:gd name="connsiteY4" fmla="*/ 1535038 h 2035422"/>
              <a:gd name="connsiteX5" fmla="*/ 11521247 w 12192000"/>
              <a:gd name="connsiteY5" fmla="*/ 1450127 h 2035422"/>
              <a:gd name="connsiteX6" fmla="*/ 11466670 w 12192000"/>
              <a:gd name="connsiteY6" fmla="*/ 1428821 h 2035422"/>
              <a:gd name="connsiteX7" fmla="*/ 7223297 w 12192000"/>
              <a:gd name="connsiteY7" fmla="*/ 36346 h 2035422"/>
              <a:gd name="connsiteX8" fmla="*/ 1735787 w 12192000"/>
              <a:gd name="connsiteY8" fmla="*/ 2035354 h 2035422"/>
              <a:gd name="connsiteX9" fmla="*/ 97785 w 12192000"/>
              <a:gd name="connsiteY9" fmla="*/ 1755433 h 2035422"/>
              <a:gd name="connsiteX10" fmla="*/ 0 w 12192000"/>
              <a:gd name="connsiteY10" fmla="*/ 1715854 h 2035422"/>
              <a:gd name="connsiteX11" fmla="*/ 0 w 12192000"/>
              <a:gd name="connsiteY11" fmla="*/ 0 h 20354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2035422">
                <a:moveTo>
                  <a:pt x="0" y="0"/>
                </a:moveTo>
                <a:lnTo>
                  <a:pt x="12192000" y="0"/>
                </a:lnTo>
                <a:lnTo>
                  <a:pt x="12192000" y="1759689"/>
                </a:lnTo>
                <a:lnTo>
                  <a:pt x="12103306" y="1729773"/>
                </a:lnTo>
                <a:cubicBezTo>
                  <a:pt x="11946501" y="1671612"/>
                  <a:pt x="11798476" y="1606133"/>
                  <a:pt x="11659615" y="1535038"/>
                </a:cubicBezTo>
                <a:lnTo>
                  <a:pt x="11521247" y="1450127"/>
                </a:lnTo>
                <a:lnTo>
                  <a:pt x="11466670" y="1428821"/>
                </a:lnTo>
                <a:cubicBezTo>
                  <a:pt x="10709874" y="1093673"/>
                  <a:pt x="9418777" y="-373"/>
                  <a:pt x="7223297" y="36346"/>
                </a:cubicBezTo>
                <a:cubicBezTo>
                  <a:pt x="4881454" y="75511"/>
                  <a:pt x="3933620" y="2024042"/>
                  <a:pt x="1735787" y="2035354"/>
                </a:cubicBezTo>
                <a:cubicBezTo>
                  <a:pt x="1117647" y="2038536"/>
                  <a:pt x="568201" y="1929916"/>
                  <a:pt x="97785" y="1755433"/>
                </a:cubicBezTo>
                <a:lnTo>
                  <a:pt x="0" y="1715854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3">
                  <a:lumMod val="25000"/>
                </a:schemeClr>
              </a:gs>
              <a:gs pos="99000">
                <a:schemeClr val="accent3">
                  <a:lumMod val="25000"/>
                </a:schemeClr>
              </a:gs>
              <a:gs pos="31000">
                <a:schemeClr val="accent6">
                  <a:alpha val="69328"/>
                </a:schemeClr>
              </a:gs>
              <a:gs pos="73000">
                <a:schemeClr val="accent5">
                  <a:lumMod val="50000"/>
                  <a:alpha val="42331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7" name="Freeform 18">
            <a:extLst>
              <a:ext uri="{FF2B5EF4-FFF2-40B4-BE49-F238E27FC236}">
                <a16:creationId xmlns:a16="http://schemas.microsoft.com/office/drawing/2014/main" id="{FA6C5756-59FF-66C3-2611-3D7AB2049ABE}"/>
              </a:ext>
            </a:extLst>
          </p:cNvPr>
          <p:cNvSpPr/>
          <p:nvPr/>
        </p:nvSpPr>
        <p:spPr>
          <a:xfrm flipH="1">
            <a:off x="-2" y="0"/>
            <a:ext cx="11262111" cy="2139696"/>
          </a:xfrm>
          <a:custGeom>
            <a:avLst/>
            <a:gdLst>
              <a:gd name="connsiteX0" fmla="*/ 3062591 w 9676770"/>
              <a:gd name="connsiteY0" fmla="*/ 1838437 h 1838496"/>
              <a:gd name="connsiteX1" fmla="*/ 10485 w 9676770"/>
              <a:gd name="connsiteY1" fmla="*/ 104484 h 1838496"/>
              <a:gd name="connsiteX2" fmla="*/ 0 w 9676770"/>
              <a:gd name="connsiteY2" fmla="*/ 0 h 1838496"/>
              <a:gd name="connsiteX3" fmla="*/ 9676770 w 9676770"/>
              <a:gd name="connsiteY3" fmla="*/ 0 h 1838496"/>
              <a:gd name="connsiteX4" fmla="*/ 9676770 w 9676770"/>
              <a:gd name="connsiteY4" fmla="*/ 396354 h 1838496"/>
              <a:gd name="connsiteX5" fmla="*/ 9495267 w 9676770"/>
              <a:gd name="connsiteY5" fmla="*/ 334664 h 1838496"/>
              <a:gd name="connsiteX6" fmla="*/ 7835850 w 9676770"/>
              <a:gd name="connsiteY6" fmla="*/ 99619 h 1838496"/>
              <a:gd name="connsiteX7" fmla="*/ 3062591 w 9676770"/>
              <a:gd name="connsiteY7" fmla="*/ 1838437 h 18384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676770" h="1838496">
                <a:moveTo>
                  <a:pt x="3062591" y="1838437"/>
                </a:moveTo>
                <a:cubicBezTo>
                  <a:pt x="1270312" y="1847662"/>
                  <a:pt x="141962" y="776331"/>
                  <a:pt x="10485" y="104484"/>
                </a:cubicBezTo>
                <a:lnTo>
                  <a:pt x="0" y="0"/>
                </a:lnTo>
                <a:lnTo>
                  <a:pt x="9676770" y="0"/>
                </a:lnTo>
                <a:lnTo>
                  <a:pt x="9676770" y="396354"/>
                </a:lnTo>
                <a:lnTo>
                  <a:pt x="9495267" y="334664"/>
                </a:lnTo>
                <a:cubicBezTo>
                  <a:pt x="9021588" y="187614"/>
                  <a:pt x="8472423" y="88973"/>
                  <a:pt x="7835850" y="99619"/>
                </a:cubicBezTo>
                <a:cubicBezTo>
                  <a:pt x="5798818" y="133686"/>
                  <a:pt x="4974355" y="1828598"/>
                  <a:pt x="3062591" y="1838437"/>
                </a:cubicBezTo>
                <a:close/>
              </a:path>
            </a:pathLst>
          </a:custGeom>
          <a:gradFill flip="none" rotWithShape="1">
            <a:gsLst>
              <a:gs pos="43000">
                <a:schemeClr val="accent3">
                  <a:lumMod val="25000"/>
                  <a:alpha val="50000"/>
                </a:schemeClr>
              </a:gs>
              <a:gs pos="73000">
                <a:schemeClr val="accent1">
                  <a:alpha val="11498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8" name="Freeform 19">
            <a:extLst>
              <a:ext uri="{FF2B5EF4-FFF2-40B4-BE49-F238E27FC236}">
                <a16:creationId xmlns:a16="http://schemas.microsoft.com/office/drawing/2014/main" id="{EF6D3160-DA6D-8CDA-3A13-8A43EC05449D}"/>
              </a:ext>
            </a:extLst>
          </p:cNvPr>
          <p:cNvSpPr/>
          <p:nvPr/>
        </p:nvSpPr>
        <p:spPr>
          <a:xfrm>
            <a:off x="0" y="7399"/>
            <a:ext cx="4758726" cy="842020"/>
          </a:xfrm>
          <a:custGeom>
            <a:avLst/>
            <a:gdLst>
              <a:gd name="connsiteX0" fmla="*/ 2449167 w 4758726"/>
              <a:gd name="connsiteY0" fmla="*/ 841961 h 842020"/>
              <a:gd name="connsiteX1" fmla="*/ 12024 w 4758726"/>
              <a:gd name="connsiteY1" fmla="*/ 11254 h 842020"/>
              <a:gd name="connsiteX2" fmla="*/ 0 w 4758726"/>
              <a:gd name="connsiteY2" fmla="*/ 0 h 842020"/>
              <a:gd name="connsiteX3" fmla="*/ 4758726 w 4758726"/>
              <a:gd name="connsiteY3" fmla="*/ 0 h 842020"/>
              <a:gd name="connsiteX4" fmla="*/ 4526601 w 4758726"/>
              <a:gd name="connsiteY4" fmla="*/ 141635 h 842020"/>
              <a:gd name="connsiteX5" fmla="*/ 2449167 w 4758726"/>
              <a:gd name="connsiteY5" fmla="*/ 841961 h 842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758726" h="842020">
                <a:moveTo>
                  <a:pt x="2449167" y="841961"/>
                </a:moveTo>
                <a:cubicBezTo>
                  <a:pt x="1373800" y="847496"/>
                  <a:pt x="537447" y="464031"/>
                  <a:pt x="12024" y="11254"/>
                </a:cubicBezTo>
                <a:lnTo>
                  <a:pt x="0" y="0"/>
                </a:lnTo>
                <a:lnTo>
                  <a:pt x="4758726" y="0"/>
                </a:lnTo>
                <a:lnTo>
                  <a:pt x="4526601" y="141635"/>
                </a:lnTo>
                <a:cubicBezTo>
                  <a:pt x="3913845" y="510819"/>
                  <a:pt x="3285564" y="837657"/>
                  <a:pt x="2449167" y="841961"/>
                </a:cubicBezTo>
                <a:close/>
              </a:path>
            </a:pathLst>
          </a:custGeom>
          <a:gradFill>
            <a:gsLst>
              <a:gs pos="0">
                <a:schemeClr val="tx2">
                  <a:alpha val="43000"/>
                </a:schemeClr>
              </a:gs>
              <a:gs pos="100000">
                <a:schemeClr val="accent6">
                  <a:alpha val="5300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6000" y="2752344"/>
            <a:ext cx="7763256" cy="1600200"/>
          </a:xfrm>
        </p:spPr>
        <p:txBody>
          <a:bodyPr anchor="t">
            <a:noAutofit/>
          </a:bodyPr>
          <a:lstStyle>
            <a:lvl1pPr algn="ctr">
              <a:lnSpc>
                <a:spcPct val="10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32320" y="4233672"/>
            <a:ext cx="2843784" cy="448056"/>
          </a:xfrm>
        </p:spPr>
        <p:txBody>
          <a:bodyPr>
            <a:no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4" name="Picture 3" descr="A blue letter on a blue background&#10;&#10;Description automatically generated">
            <a:extLst>
              <a:ext uri="{FF2B5EF4-FFF2-40B4-BE49-F238E27FC236}">
                <a16:creationId xmlns:a16="http://schemas.microsoft.com/office/drawing/2014/main" id="{23847FDB-5652-911D-33DE-CFC9938C460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5159" y="6385904"/>
            <a:ext cx="1249775" cy="292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1883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5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 Placeholder 50">
            <a:extLst>
              <a:ext uri="{FF2B5EF4-FFF2-40B4-BE49-F238E27FC236}">
                <a16:creationId xmlns:a16="http://schemas.microsoft.com/office/drawing/2014/main" id="{100A0D9B-ADC5-C41B-130F-1EA1EDE9F2E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9372600" y="3236976"/>
            <a:ext cx="2093976" cy="1856232"/>
          </a:xfrm>
          <a:custGeom>
            <a:avLst/>
            <a:gdLst>
              <a:gd name="connsiteX0" fmla="*/ 0 w 2093976"/>
              <a:gd name="connsiteY0" fmla="*/ 0 h 1856232"/>
              <a:gd name="connsiteX1" fmla="*/ 2093976 w 2093976"/>
              <a:gd name="connsiteY1" fmla="*/ 0 h 1856232"/>
              <a:gd name="connsiteX2" fmla="*/ 2093976 w 2093976"/>
              <a:gd name="connsiteY2" fmla="*/ 1695761 h 1856232"/>
              <a:gd name="connsiteX3" fmla="*/ 1933505 w 2093976"/>
              <a:gd name="connsiteY3" fmla="*/ 1856232 h 1856232"/>
              <a:gd name="connsiteX4" fmla="*/ 0 w 2093976"/>
              <a:gd name="connsiteY4" fmla="*/ 1856232 h 18562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93976" h="1856232">
                <a:moveTo>
                  <a:pt x="0" y="0"/>
                </a:moveTo>
                <a:lnTo>
                  <a:pt x="2093976" y="0"/>
                </a:lnTo>
                <a:lnTo>
                  <a:pt x="2093976" y="1695761"/>
                </a:lnTo>
                <a:cubicBezTo>
                  <a:pt x="2093976" y="1784387"/>
                  <a:pt x="2022131" y="1856232"/>
                  <a:pt x="1933505" y="1856232"/>
                </a:cubicBezTo>
                <a:lnTo>
                  <a:pt x="0" y="1856232"/>
                </a:lnTo>
                <a:close/>
              </a:path>
            </a:pathLst>
          </a:custGeom>
          <a:ln w="12700">
            <a:solidFill>
              <a:schemeClr val="bg1"/>
            </a:solidFill>
          </a:ln>
        </p:spPr>
        <p:txBody>
          <a:bodyPr wrap="square" lIns="256032" tIns="201168" rIns="27432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spc="0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53694F-11E9-3CF0-DCDE-FC7C6FAF56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5064" y="380046"/>
            <a:ext cx="8878824" cy="1069848"/>
          </a:xfrm>
        </p:spPr>
        <p:txBody>
          <a:bodyPr anchor="b"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7" name="Text Placeholder 56">
            <a:extLst>
              <a:ext uri="{FF2B5EF4-FFF2-40B4-BE49-F238E27FC236}">
                <a16:creationId xmlns:a16="http://schemas.microsoft.com/office/drawing/2014/main" id="{9AF8AEFF-3F3B-8AFC-621B-F653E2F1B74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27339" y="2478024"/>
            <a:ext cx="2098157" cy="702770"/>
          </a:xfrm>
          <a:custGeom>
            <a:avLst/>
            <a:gdLst>
              <a:gd name="connsiteX0" fmla="*/ 169182 w 2098157"/>
              <a:gd name="connsiteY0" fmla="*/ 0 h 702770"/>
              <a:gd name="connsiteX1" fmla="*/ 2098157 w 2098157"/>
              <a:gd name="connsiteY1" fmla="*/ 0 h 702770"/>
              <a:gd name="connsiteX2" fmla="*/ 2098157 w 2098157"/>
              <a:gd name="connsiteY2" fmla="*/ 702770 h 702770"/>
              <a:gd name="connsiteX3" fmla="*/ 2097025 w 2098157"/>
              <a:gd name="connsiteY3" fmla="*/ 702770 h 702770"/>
              <a:gd name="connsiteX4" fmla="*/ 503974 w 2098157"/>
              <a:gd name="connsiteY4" fmla="*/ 702770 h 702770"/>
              <a:gd name="connsiteX5" fmla="*/ 0 w 2098157"/>
              <a:gd name="connsiteY5" fmla="*/ 702770 h 702770"/>
              <a:gd name="connsiteX6" fmla="*/ 0 w 2098157"/>
              <a:gd name="connsiteY6" fmla="*/ 202766 h 702770"/>
              <a:gd name="connsiteX7" fmla="*/ 136581 w 2098157"/>
              <a:gd name="connsiteY7" fmla="*/ 3900 h 7027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098157" h="702770">
                <a:moveTo>
                  <a:pt x="169182" y="0"/>
                </a:moveTo>
                <a:lnTo>
                  <a:pt x="2098157" y="0"/>
                </a:lnTo>
                <a:lnTo>
                  <a:pt x="2098157" y="702770"/>
                </a:lnTo>
                <a:lnTo>
                  <a:pt x="2097025" y="702770"/>
                </a:lnTo>
                <a:lnTo>
                  <a:pt x="503974" y="702770"/>
                </a:lnTo>
                <a:lnTo>
                  <a:pt x="0" y="702770"/>
                </a:lnTo>
                <a:lnTo>
                  <a:pt x="0" y="202766"/>
                </a:lnTo>
                <a:cubicBezTo>
                  <a:pt x="0" y="104671"/>
                  <a:pt x="58634" y="22828"/>
                  <a:pt x="136581" y="3900"/>
                </a:cubicBezTo>
                <a:close/>
              </a:path>
            </a:pathLst>
          </a:custGeom>
          <a:solidFill>
            <a:schemeClr val="accent6"/>
          </a:solidFill>
          <a:ln w="12700">
            <a:solidFill>
              <a:schemeClr val="accent6"/>
            </a:solidFill>
          </a:ln>
        </p:spPr>
        <p:txBody>
          <a:bodyPr wrap="square" lIns="91440" tIns="45720" rIns="91440" bIns="4572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 b="1" spc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2" name="Text Placeholder 51">
            <a:extLst>
              <a:ext uri="{FF2B5EF4-FFF2-40B4-BE49-F238E27FC236}">
                <a16:creationId xmlns:a16="http://schemas.microsoft.com/office/drawing/2014/main" id="{C0111168-089D-E125-6CBB-0B288CE8D5B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31520" y="3236976"/>
            <a:ext cx="2093976" cy="1856232"/>
          </a:xfrm>
          <a:custGeom>
            <a:avLst/>
            <a:gdLst>
              <a:gd name="connsiteX0" fmla="*/ 0 w 2093976"/>
              <a:gd name="connsiteY0" fmla="*/ 0 h 1856232"/>
              <a:gd name="connsiteX1" fmla="*/ 2093976 w 2093976"/>
              <a:gd name="connsiteY1" fmla="*/ 0 h 1856232"/>
              <a:gd name="connsiteX2" fmla="*/ 2093976 w 2093976"/>
              <a:gd name="connsiteY2" fmla="*/ 1856232 h 1856232"/>
              <a:gd name="connsiteX3" fmla="*/ 160471 w 2093976"/>
              <a:gd name="connsiteY3" fmla="*/ 1856232 h 1856232"/>
              <a:gd name="connsiteX4" fmla="*/ 0 w 2093976"/>
              <a:gd name="connsiteY4" fmla="*/ 1695761 h 18562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93976" h="1856232">
                <a:moveTo>
                  <a:pt x="0" y="0"/>
                </a:moveTo>
                <a:lnTo>
                  <a:pt x="2093976" y="0"/>
                </a:lnTo>
                <a:lnTo>
                  <a:pt x="2093976" y="1856232"/>
                </a:lnTo>
                <a:lnTo>
                  <a:pt x="160471" y="1856232"/>
                </a:lnTo>
                <a:cubicBezTo>
                  <a:pt x="71845" y="1856232"/>
                  <a:pt x="0" y="1784387"/>
                  <a:pt x="0" y="1695761"/>
                </a:cubicBezTo>
                <a:close/>
              </a:path>
            </a:pathLst>
          </a:custGeom>
          <a:ln w="12700">
            <a:solidFill>
              <a:schemeClr val="bg1"/>
            </a:solidFill>
          </a:ln>
        </p:spPr>
        <p:txBody>
          <a:bodyPr wrap="square" lIns="256032" tIns="201168" rIns="27432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spc="0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Text Placeholder 11">
            <a:extLst>
              <a:ext uri="{FF2B5EF4-FFF2-40B4-BE49-F238E27FC236}">
                <a16:creationId xmlns:a16="http://schemas.microsoft.com/office/drawing/2014/main" id="{20FBF32C-8DDB-F094-1C74-FDE91B64F98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884932" y="2478024"/>
            <a:ext cx="2103120" cy="704088"/>
          </a:xfrm>
          <a:solidFill>
            <a:schemeClr val="accent1"/>
          </a:solidFill>
          <a:ln w="12700">
            <a:solidFill>
              <a:schemeClr val="accent1"/>
            </a:solidFill>
          </a:ln>
        </p:spPr>
        <p:txBody>
          <a:bodyPr lIns="91440" tIns="45720" rIns="91440" bIns="45720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 b="1" spc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11">
            <a:extLst>
              <a:ext uri="{FF2B5EF4-FFF2-40B4-BE49-F238E27FC236}">
                <a16:creationId xmlns:a16="http://schemas.microsoft.com/office/drawing/2014/main" id="{C5237567-8AEF-3966-7CED-5DA3ACD21E7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891790" y="3236976"/>
            <a:ext cx="2093976" cy="1856232"/>
          </a:xfrm>
          <a:ln w="12700">
            <a:solidFill>
              <a:schemeClr val="bg1"/>
            </a:solidFill>
          </a:ln>
        </p:spPr>
        <p:txBody>
          <a:bodyPr lIns="256032" tIns="201168" rIns="274320" anchor="t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spc="0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11">
            <a:extLst>
              <a:ext uri="{FF2B5EF4-FFF2-40B4-BE49-F238E27FC236}">
                <a16:creationId xmlns:a16="http://schemas.microsoft.com/office/drawing/2014/main" id="{7137587B-C03C-671F-AED7-4B974605AF4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047488" y="2478024"/>
            <a:ext cx="2103120" cy="704088"/>
          </a:xfrm>
          <a:solidFill>
            <a:schemeClr val="accent4"/>
          </a:solidFill>
          <a:ln w="12700">
            <a:solidFill>
              <a:schemeClr val="accent4"/>
            </a:solidFill>
          </a:ln>
        </p:spPr>
        <p:txBody>
          <a:bodyPr lIns="91440" tIns="45720" rIns="91440" bIns="45720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 b="1" spc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1">
            <a:extLst>
              <a:ext uri="{FF2B5EF4-FFF2-40B4-BE49-F238E27FC236}">
                <a16:creationId xmlns:a16="http://schemas.microsoft.com/office/drawing/2014/main" id="{25D4A96A-10D9-D4AD-C775-61041F026BA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052060" y="3236976"/>
            <a:ext cx="2093976" cy="1856232"/>
          </a:xfrm>
          <a:ln w="12700">
            <a:solidFill>
              <a:schemeClr val="bg1"/>
            </a:solidFill>
          </a:ln>
        </p:spPr>
        <p:txBody>
          <a:bodyPr lIns="256032" tIns="201168" rIns="274320" anchor="t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spc="0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1">
            <a:extLst>
              <a:ext uri="{FF2B5EF4-FFF2-40B4-BE49-F238E27FC236}">
                <a16:creationId xmlns:a16="http://schemas.microsoft.com/office/drawing/2014/main" id="{81308FE1-98CC-9FD0-5CF1-5A8E61C5BA9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210044" y="2478024"/>
            <a:ext cx="2103120" cy="704088"/>
          </a:xfrm>
          <a:solidFill>
            <a:schemeClr val="accent2"/>
          </a:solidFill>
          <a:ln w="12700">
            <a:solidFill>
              <a:schemeClr val="accent2"/>
            </a:solidFill>
          </a:ln>
        </p:spPr>
        <p:txBody>
          <a:bodyPr lIns="91440" tIns="45720" rIns="91440" bIns="45720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 b="1" spc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Text Placeholder 11">
            <a:extLst>
              <a:ext uri="{FF2B5EF4-FFF2-40B4-BE49-F238E27FC236}">
                <a16:creationId xmlns:a16="http://schemas.microsoft.com/office/drawing/2014/main" id="{B6FB197B-711E-A949-62E5-216CBC83FFB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12330" y="3236976"/>
            <a:ext cx="2093976" cy="1856232"/>
          </a:xfrm>
          <a:ln w="12700">
            <a:solidFill>
              <a:schemeClr val="bg1"/>
            </a:solidFill>
          </a:ln>
        </p:spPr>
        <p:txBody>
          <a:bodyPr lIns="256032" tIns="201168" rIns="274320" anchor="t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spc="0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5" name="Text Placeholder 54">
            <a:extLst>
              <a:ext uri="{FF2B5EF4-FFF2-40B4-BE49-F238E27FC236}">
                <a16:creationId xmlns:a16="http://schemas.microsoft.com/office/drawing/2014/main" id="{76A5CBAC-0099-3E8F-E44D-7B999D70796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9372600" y="2478025"/>
            <a:ext cx="2098157" cy="702769"/>
          </a:xfrm>
          <a:custGeom>
            <a:avLst/>
            <a:gdLst>
              <a:gd name="connsiteX0" fmla="*/ 0 w 2098157"/>
              <a:gd name="connsiteY0" fmla="*/ 0 h 702769"/>
              <a:gd name="connsiteX1" fmla="*/ 1928984 w 2098157"/>
              <a:gd name="connsiteY1" fmla="*/ 0 h 702769"/>
              <a:gd name="connsiteX2" fmla="*/ 1961576 w 2098157"/>
              <a:gd name="connsiteY2" fmla="*/ 3899 h 702769"/>
              <a:gd name="connsiteX3" fmla="*/ 2098157 w 2098157"/>
              <a:gd name="connsiteY3" fmla="*/ 202765 h 702769"/>
              <a:gd name="connsiteX4" fmla="*/ 2098157 w 2098157"/>
              <a:gd name="connsiteY4" fmla="*/ 702769 h 702769"/>
              <a:gd name="connsiteX5" fmla="*/ 1594183 w 2098157"/>
              <a:gd name="connsiteY5" fmla="*/ 702769 h 702769"/>
              <a:gd name="connsiteX6" fmla="*/ 1132 w 2098157"/>
              <a:gd name="connsiteY6" fmla="*/ 702769 h 702769"/>
              <a:gd name="connsiteX7" fmla="*/ 0 w 2098157"/>
              <a:gd name="connsiteY7" fmla="*/ 702769 h 7027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098157" h="702769">
                <a:moveTo>
                  <a:pt x="0" y="0"/>
                </a:moveTo>
                <a:lnTo>
                  <a:pt x="1928984" y="0"/>
                </a:lnTo>
                <a:lnTo>
                  <a:pt x="1961576" y="3899"/>
                </a:lnTo>
                <a:cubicBezTo>
                  <a:pt x="2039523" y="22827"/>
                  <a:pt x="2098157" y="104670"/>
                  <a:pt x="2098157" y="202765"/>
                </a:cubicBezTo>
                <a:lnTo>
                  <a:pt x="2098157" y="702769"/>
                </a:lnTo>
                <a:lnTo>
                  <a:pt x="1594183" y="702769"/>
                </a:lnTo>
                <a:lnTo>
                  <a:pt x="1132" y="702769"/>
                </a:lnTo>
                <a:lnTo>
                  <a:pt x="0" y="702769"/>
                </a:lnTo>
                <a:close/>
              </a:path>
            </a:pathLst>
          </a:custGeom>
          <a:solidFill>
            <a:schemeClr val="tx2"/>
          </a:solidFill>
          <a:ln w="12700">
            <a:solidFill>
              <a:schemeClr val="tx2"/>
            </a:solidFill>
          </a:ln>
        </p:spPr>
        <p:txBody>
          <a:bodyPr wrap="square" lIns="91440" tIns="45720" rIns="91440" bIns="4572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 b="1" spc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3" name="Picture 2" descr="A blue letter on a blue background&#10;&#10;Description automatically generated">
            <a:extLst>
              <a:ext uri="{FF2B5EF4-FFF2-40B4-BE49-F238E27FC236}">
                <a16:creationId xmlns:a16="http://schemas.microsoft.com/office/drawing/2014/main" id="{1E467A5C-FF57-5E1E-8CA8-26E9E6D68CF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5159" y="6385904"/>
            <a:ext cx="1249775" cy="292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2219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53694F-11E9-3CF0-DCDE-FC7C6FAF56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2224" y="411480"/>
            <a:ext cx="8878824" cy="1069848"/>
          </a:xfrm>
        </p:spPr>
        <p:txBody>
          <a:bodyPr anchor="b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C652500-B558-F785-439F-12315F43312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29184" y="6457188"/>
            <a:ext cx="2331720" cy="27432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8A96B1-64D5-11B6-BD02-AD31F317296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29184" y="411480"/>
            <a:ext cx="521208" cy="310896"/>
          </a:xfrm>
        </p:spPr>
        <p:txBody>
          <a:bodyPr/>
          <a:lstStyle/>
          <a:p>
            <a:fld id="{791BB508-5F88-47CE-A6DD-1C4C86931089}" type="slidenum">
              <a:rPr lang="en-US" smtClean="0"/>
              <a:t>‹#›</a:t>
            </a:fld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C883D99-31C6-D5A2-D86A-FC9440CEA769}"/>
              </a:ext>
            </a:extLst>
          </p:cNvPr>
          <p:cNvCxnSpPr>
            <a:cxnSpLocks/>
          </p:cNvCxnSpPr>
          <p:nvPr/>
        </p:nvCxnSpPr>
        <p:spPr>
          <a:xfrm>
            <a:off x="1944007" y="3324115"/>
            <a:ext cx="2170451" cy="0"/>
          </a:xfrm>
          <a:prstGeom prst="line">
            <a:avLst/>
          </a:prstGeom>
          <a:ln w="12700">
            <a:solidFill>
              <a:schemeClr val="accent6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38AB5A6-6184-8A00-738A-9F575C1472CC}"/>
              </a:ext>
            </a:extLst>
          </p:cNvPr>
          <p:cNvCxnSpPr>
            <a:cxnSpLocks/>
          </p:cNvCxnSpPr>
          <p:nvPr/>
        </p:nvCxnSpPr>
        <p:spPr>
          <a:xfrm>
            <a:off x="4114458" y="3322646"/>
            <a:ext cx="2171700" cy="0"/>
          </a:xfrm>
          <a:prstGeom prst="line">
            <a:avLst/>
          </a:prstGeom>
          <a:ln w="12700">
            <a:solidFill>
              <a:schemeClr val="accent5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0BFB726-8911-1D40-8CAD-0678A3988661}"/>
              </a:ext>
            </a:extLst>
          </p:cNvPr>
          <p:cNvCxnSpPr>
            <a:cxnSpLocks/>
          </p:cNvCxnSpPr>
          <p:nvPr/>
        </p:nvCxnSpPr>
        <p:spPr>
          <a:xfrm>
            <a:off x="6286158" y="3322646"/>
            <a:ext cx="2161515" cy="14408"/>
          </a:xfrm>
          <a:prstGeom prst="line">
            <a:avLst/>
          </a:prstGeom>
          <a:ln w="12700">
            <a:solidFill>
              <a:schemeClr val="accent4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A06BA5D-5C40-149B-0AE7-118CF43109F3}"/>
              </a:ext>
            </a:extLst>
          </p:cNvPr>
          <p:cNvCxnSpPr>
            <a:cxnSpLocks/>
          </p:cNvCxnSpPr>
          <p:nvPr/>
        </p:nvCxnSpPr>
        <p:spPr>
          <a:xfrm>
            <a:off x="8447673" y="3333307"/>
            <a:ext cx="2189197" cy="0"/>
          </a:xfrm>
          <a:prstGeom prst="line">
            <a:avLst/>
          </a:prstGeom>
          <a:ln w="12700">
            <a:solidFill>
              <a:schemeClr val="accent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>
            <a:extLst>
              <a:ext uri="{FF2B5EF4-FFF2-40B4-BE49-F238E27FC236}">
                <a16:creationId xmlns:a16="http://schemas.microsoft.com/office/drawing/2014/main" id="{0E1F9F84-FEDF-EE4B-151E-0BA753B313F2}"/>
              </a:ext>
            </a:extLst>
          </p:cNvPr>
          <p:cNvSpPr/>
          <p:nvPr/>
        </p:nvSpPr>
        <p:spPr>
          <a:xfrm>
            <a:off x="1349145" y="2715964"/>
            <a:ext cx="1218817" cy="1218817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5D1979A-4075-FDBC-DC21-B473A894753D}"/>
              </a:ext>
            </a:extLst>
          </p:cNvPr>
          <p:cNvSpPr/>
          <p:nvPr/>
        </p:nvSpPr>
        <p:spPr>
          <a:xfrm>
            <a:off x="3525168" y="2721004"/>
            <a:ext cx="1218817" cy="1218817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4253DC90-8B68-11F4-262C-EF788CC251ED}"/>
              </a:ext>
            </a:extLst>
          </p:cNvPr>
          <p:cNvSpPr/>
          <p:nvPr/>
        </p:nvSpPr>
        <p:spPr>
          <a:xfrm>
            <a:off x="5704017" y="2716977"/>
            <a:ext cx="1218817" cy="121881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8CEBAA34-A280-D694-891B-142A8D7FA33C}"/>
              </a:ext>
            </a:extLst>
          </p:cNvPr>
          <p:cNvSpPr/>
          <p:nvPr/>
        </p:nvSpPr>
        <p:spPr>
          <a:xfrm>
            <a:off x="7847695" y="2726015"/>
            <a:ext cx="1218817" cy="121881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DEC576C9-CAB6-8D5D-5976-B4CC1FB6B5C0}"/>
              </a:ext>
            </a:extLst>
          </p:cNvPr>
          <p:cNvSpPr/>
          <p:nvPr/>
        </p:nvSpPr>
        <p:spPr>
          <a:xfrm>
            <a:off x="10049319" y="2718520"/>
            <a:ext cx="1218817" cy="1218817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0B3AAAB5-1B7C-5567-E7F2-E97DCAFEA821}"/>
              </a:ext>
            </a:extLst>
          </p:cNvPr>
          <p:cNvSpPr/>
          <p:nvPr/>
        </p:nvSpPr>
        <p:spPr>
          <a:xfrm flipH="1">
            <a:off x="1418423" y="2786515"/>
            <a:ext cx="1071564" cy="1071564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6E861CF-DCF3-E6B9-1438-583DC69FFA06}"/>
              </a:ext>
            </a:extLst>
          </p:cNvPr>
          <p:cNvSpPr/>
          <p:nvPr/>
        </p:nvSpPr>
        <p:spPr>
          <a:xfrm flipH="1">
            <a:off x="3593035" y="2791555"/>
            <a:ext cx="1071564" cy="1071564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0F4D24E5-CE49-C81C-1933-88384A77E742}"/>
              </a:ext>
            </a:extLst>
          </p:cNvPr>
          <p:cNvSpPr/>
          <p:nvPr/>
        </p:nvSpPr>
        <p:spPr>
          <a:xfrm flipH="1">
            <a:off x="5771884" y="2787528"/>
            <a:ext cx="1071564" cy="1071564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0F1CA68B-CB89-15A1-13F9-3DD65297D0BD}"/>
              </a:ext>
            </a:extLst>
          </p:cNvPr>
          <p:cNvSpPr/>
          <p:nvPr/>
        </p:nvSpPr>
        <p:spPr>
          <a:xfrm flipH="1">
            <a:off x="7915562" y="2796566"/>
            <a:ext cx="1071564" cy="1071564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3AD773FD-C1E4-FDB0-FDF1-0925375BE2A5}"/>
              </a:ext>
            </a:extLst>
          </p:cNvPr>
          <p:cNvSpPr/>
          <p:nvPr/>
        </p:nvSpPr>
        <p:spPr>
          <a:xfrm flipH="1">
            <a:off x="10129886" y="2789071"/>
            <a:ext cx="1071564" cy="1071564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Text Placeholder 11">
            <a:extLst>
              <a:ext uri="{FF2B5EF4-FFF2-40B4-BE49-F238E27FC236}">
                <a16:creationId xmlns:a16="http://schemas.microsoft.com/office/drawing/2014/main" id="{ACA633AF-3209-BF0D-1450-6A91ACC8533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380744" y="4114800"/>
            <a:ext cx="1362456" cy="466344"/>
          </a:xfrm>
        </p:spPr>
        <p:txBody>
          <a:bodyPr lIns="91440" tIns="45720" rIns="91440" bIns="45720" anchor="t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 b="1" spc="0" baseline="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1">
            <a:extLst>
              <a:ext uri="{FF2B5EF4-FFF2-40B4-BE49-F238E27FC236}">
                <a16:creationId xmlns:a16="http://schemas.microsoft.com/office/drawing/2014/main" id="{F70EFB68-D184-8E31-A027-F291D78776B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380744" y="4599432"/>
            <a:ext cx="1362456" cy="740664"/>
          </a:xfrm>
        </p:spPr>
        <p:txBody>
          <a:bodyPr anchor="t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spc="0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Text Placeholder 11">
            <a:extLst>
              <a:ext uri="{FF2B5EF4-FFF2-40B4-BE49-F238E27FC236}">
                <a16:creationId xmlns:a16="http://schemas.microsoft.com/office/drawing/2014/main" id="{20FBF32C-8DDB-F094-1C74-FDE91B64F98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538728" y="4114800"/>
            <a:ext cx="1362456" cy="466344"/>
          </a:xfrm>
        </p:spPr>
        <p:txBody>
          <a:bodyPr lIns="91440" tIns="45720" rIns="91440" bIns="45720" anchor="t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 b="1" spc="0" baseline="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11">
            <a:extLst>
              <a:ext uri="{FF2B5EF4-FFF2-40B4-BE49-F238E27FC236}">
                <a16:creationId xmlns:a16="http://schemas.microsoft.com/office/drawing/2014/main" id="{C5237567-8AEF-3966-7CED-5DA3ACD21E7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538728" y="4599432"/>
            <a:ext cx="1362456" cy="740664"/>
          </a:xfrm>
        </p:spPr>
        <p:txBody>
          <a:bodyPr anchor="t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spc="0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11">
            <a:extLst>
              <a:ext uri="{FF2B5EF4-FFF2-40B4-BE49-F238E27FC236}">
                <a16:creationId xmlns:a16="http://schemas.microsoft.com/office/drawing/2014/main" id="{7137587B-C03C-671F-AED7-4B974605AF4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724144" y="4114800"/>
            <a:ext cx="1362456" cy="466344"/>
          </a:xfrm>
        </p:spPr>
        <p:txBody>
          <a:bodyPr lIns="91440" tIns="45720" rIns="91440" bIns="45720" anchor="t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 b="1" spc="0" baseline="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1">
            <a:extLst>
              <a:ext uri="{FF2B5EF4-FFF2-40B4-BE49-F238E27FC236}">
                <a16:creationId xmlns:a16="http://schemas.microsoft.com/office/drawing/2014/main" id="{25D4A96A-10D9-D4AD-C775-61041F026BA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724144" y="4599432"/>
            <a:ext cx="1362456" cy="740664"/>
          </a:xfrm>
        </p:spPr>
        <p:txBody>
          <a:bodyPr anchor="t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spc="0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1">
            <a:extLst>
              <a:ext uri="{FF2B5EF4-FFF2-40B4-BE49-F238E27FC236}">
                <a16:creationId xmlns:a16="http://schemas.microsoft.com/office/drawing/2014/main" id="{81308FE1-98CC-9FD0-5CF1-5A8E61C5BA9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872984" y="4114800"/>
            <a:ext cx="1362456" cy="466344"/>
          </a:xfrm>
        </p:spPr>
        <p:txBody>
          <a:bodyPr lIns="91440" tIns="45720" rIns="91440" bIns="45720" anchor="t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 b="1" spc="0" baseline="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Text Placeholder 11">
            <a:extLst>
              <a:ext uri="{FF2B5EF4-FFF2-40B4-BE49-F238E27FC236}">
                <a16:creationId xmlns:a16="http://schemas.microsoft.com/office/drawing/2014/main" id="{B6FB197B-711E-A949-62E5-216CBC83FFB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872984" y="4599432"/>
            <a:ext cx="1362456" cy="740664"/>
          </a:xfrm>
        </p:spPr>
        <p:txBody>
          <a:bodyPr anchor="t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spc="0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Text Placeholder 11">
            <a:extLst>
              <a:ext uri="{FF2B5EF4-FFF2-40B4-BE49-F238E27FC236}">
                <a16:creationId xmlns:a16="http://schemas.microsoft.com/office/drawing/2014/main" id="{BC5472B4-CBBF-AC70-5BA8-A0661E663D4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0058400" y="4114800"/>
            <a:ext cx="1362456" cy="466344"/>
          </a:xfrm>
        </p:spPr>
        <p:txBody>
          <a:bodyPr lIns="91440" tIns="45720" rIns="91440" bIns="45720" anchor="t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 b="1" spc="0" baseline="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8" name="Text Placeholder 11">
            <a:extLst>
              <a:ext uri="{FF2B5EF4-FFF2-40B4-BE49-F238E27FC236}">
                <a16:creationId xmlns:a16="http://schemas.microsoft.com/office/drawing/2014/main" id="{C3CEEBDA-7860-91AD-704A-7A540E1E58F7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10058400" y="4599432"/>
            <a:ext cx="1362456" cy="740664"/>
          </a:xfrm>
        </p:spPr>
        <p:txBody>
          <a:bodyPr anchor="t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spc="0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9">
            <a:extLst>
              <a:ext uri="{FF2B5EF4-FFF2-40B4-BE49-F238E27FC236}">
                <a16:creationId xmlns:a16="http://schemas.microsoft.com/office/drawing/2014/main" id="{DF918527-798D-3B40-E0EA-38C0AEBA6D77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1648147" y="3018954"/>
            <a:ext cx="621792" cy="621792"/>
          </a:xfrm>
        </p:spPr>
        <p:txBody>
          <a:bodyPr anchor="ctr"/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1" name="Picture Placeholder 29">
            <a:extLst>
              <a:ext uri="{FF2B5EF4-FFF2-40B4-BE49-F238E27FC236}">
                <a16:creationId xmlns:a16="http://schemas.microsoft.com/office/drawing/2014/main" id="{B0D40292-F2DF-0641-6B78-370AC5C50094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3805117" y="3011109"/>
            <a:ext cx="621792" cy="621792"/>
          </a:xfrm>
        </p:spPr>
        <p:txBody>
          <a:bodyPr anchor="ctr"/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2" name="Picture Placeholder 29">
            <a:extLst>
              <a:ext uri="{FF2B5EF4-FFF2-40B4-BE49-F238E27FC236}">
                <a16:creationId xmlns:a16="http://schemas.microsoft.com/office/drawing/2014/main" id="{503DD6AB-C9B3-EBD7-080A-FB219B381225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5995989" y="3026158"/>
            <a:ext cx="621792" cy="621792"/>
          </a:xfrm>
        </p:spPr>
        <p:txBody>
          <a:bodyPr anchor="ctr"/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3" name="Picture Placeholder 29">
            <a:extLst>
              <a:ext uri="{FF2B5EF4-FFF2-40B4-BE49-F238E27FC236}">
                <a16:creationId xmlns:a16="http://schemas.microsoft.com/office/drawing/2014/main" id="{E61A9741-3B1C-111D-B260-CF7E7F223F82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8146207" y="3011109"/>
            <a:ext cx="621792" cy="621792"/>
          </a:xfrm>
        </p:spPr>
        <p:txBody>
          <a:bodyPr anchor="ctr"/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4" name="Picture Placeholder 29">
            <a:extLst>
              <a:ext uri="{FF2B5EF4-FFF2-40B4-BE49-F238E27FC236}">
                <a16:creationId xmlns:a16="http://schemas.microsoft.com/office/drawing/2014/main" id="{E49C1AE1-BC78-2CE3-D292-61496AC727DE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10347831" y="3017032"/>
            <a:ext cx="621792" cy="621792"/>
          </a:xfrm>
        </p:spPr>
        <p:txBody>
          <a:bodyPr anchor="ctr"/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9" name="Text Placeholder 11">
            <a:extLst>
              <a:ext uri="{FF2B5EF4-FFF2-40B4-BE49-F238E27FC236}">
                <a16:creationId xmlns:a16="http://schemas.microsoft.com/office/drawing/2014/main" id="{3B71C9DC-B9E5-6C34-B451-BA2224CCDDE0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2350008" y="4279392"/>
            <a:ext cx="146304" cy="146304"/>
          </a:xfrm>
          <a:prstGeom prst="ellipse">
            <a:avLst/>
          </a:prstGeom>
          <a:solidFill>
            <a:schemeClr val="accent6"/>
          </a:solidFill>
        </p:spPr>
        <p:txBody>
          <a:bodyPr lIns="0" tIns="0" rIns="0" bIns="0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" b="0" spc="0" baseline="0">
                <a:noFill/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6" name="Text Placeholder 11">
            <a:extLst>
              <a:ext uri="{FF2B5EF4-FFF2-40B4-BE49-F238E27FC236}">
                <a16:creationId xmlns:a16="http://schemas.microsoft.com/office/drawing/2014/main" id="{0596D87F-0114-685D-7F97-873DBA557947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4517136" y="4279392"/>
            <a:ext cx="146304" cy="146304"/>
          </a:xfrm>
          <a:prstGeom prst="ellipse">
            <a:avLst/>
          </a:prstGeom>
          <a:solidFill>
            <a:schemeClr val="accent5"/>
          </a:solidFill>
        </p:spPr>
        <p:txBody>
          <a:bodyPr lIns="0" tIns="0" rIns="0" bIns="0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" b="0" spc="0" baseline="0">
                <a:noFill/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7" name="Text Placeholder 11">
            <a:extLst>
              <a:ext uri="{FF2B5EF4-FFF2-40B4-BE49-F238E27FC236}">
                <a16:creationId xmlns:a16="http://schemas.microsoft.com/office/drawing/2014/main" id="{5D4E3F00-5755-F2EF-97C8-0FE775CAE04E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6702552" y="4279392"/>
            <a:ext cx="146304" cy="146304"/>
          </a:xfrm>
          <a:prstGeom prst="ellipse">
            <a:avLst/>
          </a:prstGeom>
          <a:solidFill>
            <a:schemeClr val="accent4"/>
          </a:solidFill>
        </p:spPr>
        <p:txBody>
          <a:bodyPr lIns="0" tIns="0" rIns="0" bIns="0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" b="0" spc="0" baseline="0">
                <a:noFill/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8" name="Text Placeholder 11">
            <a:extLst>
              <a:ext uri="{FF2B5EF4-FFF2-40B4-BE49-F238E27FC236}">
                <a16:creationId xmlns:a16="http://schemas.microsoft.com/office/drawing/2014/main" id="{29543A01-39BF-D362-26F8-BD1E7D0D3C86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8842248" y="4279392"/>
            <a:ext cx="146304" cy="146304"/>
          </a:xfrm>
          <a:prstGeom prst="ellipse">
            <a:avLst/>
          </a:prstGeom>
          <a:solidFill>
            <a:schemeClr val="accent2"/>
          </a:solidFill>
        </p:spPr>
        <p:txBody>
          <a:bodyPr lIns="0" tIns="0" rIns="0" bIns="0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" b="0" spc="0" baseline="0">
                <a:noFill/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9" name="Text Placeholder 11">
            <a:extLst>
              <a:ext uri="{FF2B5EF4-FFF2-40B4-BE49-F238E27FC236}">
                <a16:creationId xmlns:a16="http://schemas.microsoft.com/office/drawing/2014/main" id="{BB6B72CD-75B9-D90F-4767-2141AEF3B201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11055096" y="4279392"/>
            <a:ext cx="146304" cy="146304"/>
          </a:xfrm>
          <a:prstGeom prst="ellipse">
            <a:avLst/>
          </a:prstGeom>
          <a:solidFill>
            <a:schemeClr val="accent1"/>
          </a:solidFill>
        </p:spPr>
        <p:txBody>
          <a:bodyPr lIns="0" tIns="0" rIns="0" bIns="0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" b="0" spc="0" baseline="0">
                <a:noFill/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35390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98F9AA-2C87-421D-97C1-B4248DFDC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3267" y="411480"/>
            <a:ext cx="10881360" cy="10698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98FC63-C8D2-4CE6-A3F1-EE8ED24590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57859" y="2212848"/>
            <a:ext cx="10332720" cy="35478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57CF0-034F-450D-937C-718D5AF1A0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29184" y="411480"/>
            <a:ext cx="521208" cy="3108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 b="0" i="0">
                <a:solidFill>
                  <a:schemeClr val="bg1"/>
                </a:solidFill>
                <a:latin typeface="+mn-lt"/>
                <a:cs typeface="Segoe UI Light" panose="020B0502040204020203" pitchFamily="34" charset="0"/>
              </a:defRPr>
            </a:lvl1pPr>
          </a:lstStyle>
          <a:p>
            <a:fld id="{791BB508-5F88-47CE-A6DD-1C4C86931089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BA4A2D6-617E-EEA3-E4EE-5BDB472F6A43}"/>
              </a:ext>
            </a:extLst>
          </p:cNvPr>
          <p:cNvCxnSpPr>
            <a:cxnSpLocks/>
          </p:cNvCxnSpPr>
          <p:nvPr/>
        </p:nvCxnSpPr>
        <p:spPr>
          <a:xfrm>
            <a:off x="394145" y="846661"/>
            <a:ext cx="0" cy="5111012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A blue letter on a blue background&#10;&#10;Description automatically generated">
            <a:extLst>
              <a:ext uri="{FF2B5EF4-FFF2-40B4-BE49-F238E27FC236}">
                <a16:creationId xmlns:a16="http://schemas.microsoft.com/office/drawing/2014/main" id="{579B7FE5-AFFF-E5FE-571D-12D66199AB2B}"/>
              </a:ext>
            </a:extLst>
          </p:cNvPr>
          <p:cNvPicPr>
            <a:picLocks noChangeAspect="1"/>
          </p:cNvPicPr>
          <p:nvPr userDrawn="1"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5159" y="6385904"/>
            <a:ext cx="1249775" cy="29226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D95BAADD-8101-0F05-00B4-4B47CAC0056A}"/>
              </a:ext>
            </a:extLst>
          </p:cNvPr>
          <p:cNvSpPr txBox="1"/>
          <p:nvPr userDrawn="1"/>
        </p:nvSpPr>
        <p:spPr>
          <a:xfrm>
            <a:off x="406337" y="6401168"/>
            <a:ext cx="11961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M. Novak  2023</a:t>
            </a:r>
          </a:p>
        </p:txBody>
      </p:sp>
    </p:spTree>
    <p:extLst>
      <p:ext uri="{BB962C8B-B14F-4D97-AF65-F5344CB8AC3E}">
        <p14:creationId xmlns:p14="http://schemas.microsoft.com/office/powerpoint/2010/main" val="2251164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80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  <p:sldLayoutId id="2147483674" r:id="rId15"/>
    <p:sldLayoutId id="2147483675" r:id="rId16"/>
    <p:sldLayoutId id="2147483676" r:id="rId17"/>
    <p:sldLayoutId id="2147483677" r:id="rId18"/>
    <p:sldLayoutId id="2147483678" r:id="rId19"/>
    <p:sldLayoutId id="2147483679" r:id="rId2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 cap="all" spc="6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347472" algn="l" defTabSz="914400" rtl="0" eaLnBrk="1" latinLnBrk="0" hangingPunct="1">
        <a:lnSpc>
          <a:spcPct val="90000"/>
        </a:lnSpc>
        <a:spcBef>
          <a:spcPts val="1000"/>
        </a:spcBef>
        <a:buClr>
          <a:schemeClr val="accent6"/>
        </a:buClr>
        <a:buFont typeface="Courier New" panose="02070309020205020404" pitchFamily="49" charset="0"/>
        <a:buChar char="o"/>
        <a:defRPr sz="2800" kern="1200">
          <a:solidFill>
            <a:schemeClr val="bg1"/>
          </a:solidFill>
          <a:latin typeface="+mn-lt"/>
          <a:ea typeface="+mn-ea"/>
          <a:cs typeface="Segoe UI" panose="020B0502040204020203" pitchFamily="34" charset="0"/>
        </a:defRPr>
      </a:lvl1pPr>
      <a:lvl2pPr marL="685800" indent="-347472" algn="l" defTabSz="914400" rtl="0" eaLnBrk="1" latinLnBrk="0" hangingPunct="1">
        <a:lnSpc>
          <a:spcPct val="90000"/>
        </a:lnSpc>
        <a:spcBef>
          <a:spcPts val="500"/>
        </a:spcBef>
        <a:buClr>
          <a:schemeClr val="accent6"/>
        </a:buClr>
        <a:buFont typeface="Courier New" panose="02070309020205020404" pitchFamily="49" charset="0"/>
        <a:buChar char="o"/>
        <a:defRPr sz="2400" kern="1200">
          <a:solidFill>
            <a:schemeClr val="bg1"/>
          </a:solidFill>
          <a:latin typeface="+mn-lt"/>
          <a:ea typeface="+mn-ea"/>
          <a:cs typeface="Segoe UI" panose="020B0502040204020203" pitchFamily="34" charset="0"/>
        </a:defRPr>
      </a:lvl2pPr>
      <a:lvl3pPr marL="1143000" indent="-347472" algn="l" defTabSz="914400" rtl="0" eaLnBrk="1" latinLnBrk="0" hangingPunct="1">
        <a:lnSpc>
          <a:spcPct val="90000"/>
        </a:lnSpc>
        <a:spcBef>
          <a:spcPts val="500"/>
        </a:spcBef>
        <a:buClr>
          <a:schemeClr val="accent6"/>
        </a:buClr>
        <a:buFont typeface="Courier New" panose="02070309020205020404" pitchFamily="49" charset="0"/>
        <a:buChar char="o"/>
        <a:defRPr sz="2000" kern="1200">
          <a:solidFill>
            <a:schemeClr val="bg1"/>
          </a:solidFill>
          <a:latin typeface="+mn-lt"/>
          <a:ea typeface="+mn-ea"/>
          <a:cs typeface="Segoe UI" panose="020B0502040204020203" pitchFamily="34" charset="0"/>
        </a:defRPr>
      </a:lvl3pPr>
      <a:lvl4pPr marL="1600200" indent="-347472" algn="l" defTabSz="914400" rtl="0" eaLnBrk="1" latinLnBrk="0" hangingPunct="1">
        <a:lnSpc>
          <a:spcPct val="90000"/>
        </a:lnSpc>
        <a:spcBef>
          <a:spcPts val="500"/>
        </a:spcBef>
        <a:buClr>
          <a:schemeClr val="accent6"/>
        </a:buClr>
        <a:buFont typeface="Courier New" panose="02070309020205020404" pitchFamily="49" charset="0"/>
        <a:buChar char="o"/>
        <a:defRPr sz="1800" kern="1200">
          <a:solidFill>
            <a:schemeClr val="bg1"/>
          </a:solidFill>
          <a:latin typeface="+mn-lt"/>
          <a:ea typeface="+mn-ea"/>
          <a:cs typeface="Segoe UI" panose="020B0502040204020203" pitchFamily="34" charset="0"/>
        </a:defRPr>
      </a:lvl4pPr>
      <a:lvl5pPr marL="2057400" indent="-347472" algn="l" defTabSz="914400" rtl="0" eaLnBrk="1" latinLnBrk="0" hangingPunct="1">
        <a:lnSpc>
          <a:spcPct val="90000"/>
        </a:lnSpc>
        <a:spcBef>
          <a:spcPts val="500"/>
        </a:spcBef>
        <a:buClr>
          <a:schemeClr val="accent6"/>
        </a:buClr>
        <a:buFont typeface="Courier New" panose="02070309020205020404" pitchFamily="49" charset="0"/>
        <a:buChar char="o"/>
        <a:defRPr sz="1800" kern="1200">
          <a:solidFill>
            <a:schemeClr val="bg1"/>
          </a:solidFill>
          <a:latin typeface="+mn-lt"/>
          <a:ea typeface="+mn-ea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pos="240">
          <p15:clr>
            <a:srgbClr val="547EBF"/>
          </p15:clr>
        </p15:guide>
        <p15:guide id="4" orient="horz" pos="240">
          <p15:clr>
            <a:srgbClr val="547EBF"/>
          </p15:clr>
        </p15:guide>
        <p15:guide id="5" pos="7440">
          <p15:clr>
            <a:srgbClr val="547EBF"/>
          </p15:clr>
        </p15:guide>
        <p15:guide id="6" orient="horz" pos="4080">
          <p15:clr>
            <a:srgbClr val="547EBF"/>
          </p15:clr>
        </p15:guide>
        <p15:guide id="7" pos="3960">
          <p15:clr>
            <a:srgbClr val="547EBF"/>
          </p15:clr>
        </p15:guide>
        <p15:guide id="8" pos="3720">
          <p15:clr>
            <a:srgbClr val="547EBF"/>
          </p15:clr>
        </p15:guide>
        <p15:guide id="9" pos="2112">
          <p15:clr>
            <a:srgbClr val="547EBF"/>
          </p15:clr>
        </p15:guide>
        <p15:guide id="10" pos="1848">
          <p15:clr>
            <a:srgbClr val="547EBF"/>
          </p15:clr>
        </p15:guide>
        <p15:guide id="11" pos="5568">
          <p15:clr>
            <a:srgbClr val="547EBF"/>
          </p15:clr>
        </p15:guide>
        <p15:guide id="12" pos="5832">
          <p15:clr>
            <a:srgbClr val="547EBF"/>
          </p15:clr>
        </p15:guide>
        <p15:guide id="13" pos="4968">
          <p15:clr>
            <a:srgbClr val="9FCC3B"/>
          </p15:clr>
        </p15:guide>
        <p15:guide id="14" pos="5208">
          <p15:clr>
            <a:srgbClr val="9FCC3B"/>
          </p15:clr>
        </p15:guide>
        <p15:guide id="15" pos="2712">
          <p15:clr>
            <a:srgbClr val="9FCC3B"/>
          </p15:clr>
        </p15:guide>
        <p15:guide id="16" pos="2472">
          <p15:clr>
            <a:srgbClr val="9FCC3B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69C1262-AB36-1578-EF16-1AF306A761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869160"/>
            <a:ext cx="12192000" cy="2428935"/>
          </a:xfrm>
        </p:spPr>
        <p:txBody>
          <a:bodyPr/>
          <a:lstStyle/>
          <a:p>
            <a:r>
              <a:rPr lang="en-US" sz="5400" dirty="0"/>
              <a:t>Conversational AI</a:t>
            </a:r>
            <a:br>
              <a:rPr lang="en-US" sz="5400" dirty="0"/>
            </a:br>
            <a:r>
              <a:rPr lang="en-US" sz="5400" dirty="0"/>
              <a:t>Business Risks </a:t>
            </a:r>
            <a:br>
              <a:rPr lang="en-US" sz="5400" dirty="0"/>
            </a:br>
            <a:r>
              <a:rPr lang="en-US" sz="5400" dirty="0"/>
              <a:t>and Tactics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C1F8BE2E-584B-3FAB-B39D-FC8BD33AEC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28088" y="3380230"/>
            <a:ext cx="7735824" cy="2608609"/>
          </a:xfrm>
        </p:spPr>
        <p:txBody>
          <a:bodyPr/>
          <a:lstStyle/>
          <a:p>
            <a:endParaRPr lang="en-US" sz="1400" dirty="0"/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sz="2800" b="1" dirty="0"/>
              <a:t>Michael Novak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800" dirty="0"/>
              <a:t>Sr. Responsible AI Advisor, Open Voice Network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sz="2800" dirty="0"/>
              <a:t>NIST Generative AI Work Group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7 September 2023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2BD1016-B6A5-E3EF-D02F-6B31E971F7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7530" y="20718"/>
            <a:ext cx="2596940" cy="923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9419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F6077DE-03D2-60F7-FD9A-28A29FB48599}"/>
              </a:ext>
            </a:extLst>
          </p:cNvPr>
          <p:cNvSpPr/>
          <p:nvPr/>
        </p:nvSpPr>
        <p:spPr>
          <a:xfrm>
            <a:off x="636104" y="1470988"/>
            <a:ext cx="10933044" cy="3657603"/>
          </a:xfrm>
          <a:prstGeom prst="rect">
            <a:avLst/>
          </a:prstGeom>
          <a:solidFill>
            <a:schemeClr val="bg2">
              <a:lumMod val="2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88F0D20-F970-0B94-D95A-D68694675F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Conversational AI </a:t>
            </a:r>
            <a:br>
              <a:rPr lang="en-US" dirty="0"/>
            </a:br>
            <a:r>
              <a:rPr lang="en-US" dirty="0"/>
              <a:t>Cybersecurity Risk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FA510C-41AD-E533-F52F-6E007CF421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40865"/>
            <a:ext cx="11069548" cy="3500755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3000"/>
              </a:spcAft>
            </a:pPr>
            <a:r>
              <a:rPr lang="en-US" sz="2800" b="1" dirty="0"/>
              <a:t>51% </a:t>
            </a:r>
            <a:r>
              <a:rPr lang="en-US" sz="2800" dirty="0"/>
              <a:t>- Predict we’re less than a year away from ChatGPT cyberattack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3000"/>
              </a:spcAft>
            </a:pPr>
            <a:r>
              <a:rPr lang="en-US" sz="2800" b="1" dirty="0"/>
              <a:t>3/4</a:t>
            </a:r>
            <a:r>
              <a:rPr lang="en-US" sz="2800" dirty="0"/>
              <a:t> - Believe foreign states are already using ChatGPT for malicious 	   purposes against other nations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800" b="1" dirty="0"/>
              <a:t>73% </a:t>
            </a:r>
            <a:r>
              <a:rPr lang="en-US" sz="2800" dirty="0"/>
              <a:t>- Acknowledge AI as potential cybersecurity threat</a:t>
            </a:r>
          </a:p>
          <a:p>
            <a:pPr marL="1254125" lvl="1" indent="0">
              <a:lnSpc>
                <a:spcPct val="100000"/>
              </a:lnSpc>
              <a:spcBef>
                <a:spcPts val="0"/>
              </a:spcBef>
              <a:spcAft>
                <a:spcPts val="3000"/>
              </a:spcAft>
              <a:buNone/>
            </a:pPr>
            <a:r>
              <a:rPr lang="en-US" sz="2800" dirty="0"/>
              <a:t>Are either very or fairly concerned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570EBE7-A132-31FA-0B13-EBA1E134565B}"/>
              </a:ext>
            </a:extLst>
          </p:cNvPr>
          <p:cNvSpPr txBox="1"/>
          <p:nvPr/>
        </p:nvSpPr>
        <p:spPr>
          <a:xfrm>
            <a:off x="5250180" y="6372860"/>
            <a:ext cx="54960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>
                <a:solidFill>
                  <a:schemeClr val="accent2">
                    <a:lumMod val="50000"/>
                  </a:schemeClr>
                </a:solidFill>
              </a:rPr>
              <a:t>2023 BlackBerry Survey 1,500 IT decision makers in NA, UK, Australia</a:t>
            </a:r>
          </a:p>
        </p:txBody>
      </p:sp>
    </p:spTree>
    <p:extLst>
      <p:ext uri="{BB962C8B-B14F-4D97-AF65-F5344CB8AC3E}">
        <p14:creationId xmlns:p14="http://schemas.microsoft.com/office/powerpoint/2010/main" val="35175199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C067633-CC89-AD71-3726-5056FA6DE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3267" y="195726"/>
            <a:ext cx="10881360" cy="1069848"/>
          </a:xfrm>
        </p:spPr>
        <p:txBody>
          <a:bodyPr/>
          <a:lstStyle/>
          <a:p>
            <a:pPr algn="ctr"/>
            <a:r>
              <a:rPr lang="en-US" dirty="0"/>
              <a:t>AI Threat Model Taxonomy (</a:t>
            </a:r>
            <a:r>
              <a:rPr lang="en-US" sz="3200" dirty="0"/>
              <a:t>abridged</a:t>
            </a:r>
            <a:r>
              <a:rPr lang="en-US" dirty="0"/>
              <a:t>)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DF5D65F3-1E61-EE96-AC8E-120C98615F7A}"/>
              </a:ext>
            </a:extLst>
          </p:cNvPr>
          <p:cNvGrpSpPr/>
          <p:nvPr/>
        </p:nvGrpSpPr>
        <p:grpSpPr>
          <a:xfrm>
            <a:off x="1377291" y="1705227"/>
            <a:ext cx="4855877" cy="4579814"/>
            <a:chOff x="1377291" y="1705227"/>
            <a:chExt cx="4855877" cy="4579814"/>
          </a:xfrm>
        </p:grpSpPr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04A5130A-E950-4AFA-1C17-96954FF2857A}"/>
                </a:ext>
              </a:extLst>
            </p:cNvPr>
            <p:cNvCxnSpPr>
              <a:cxnSpLocks/>
              <a:stCxn id="60" idx="3"/>
            </p:cNvCxnSpPr>
            <p:nvPr/>
          </p:nvCxnSpPr>
          <p:spPr>
            <a:xfrm flipH="1">
              <a:off x="5027464" y="1705227"/>
              <a:ext cx="1205704" cy="2233851"/>
            </a:xfrm>
            <a:prstGeom prst="line">
              <a:avLst/>
            </a:prstGeom>
            <a:ln w="76200"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grpSp>
          <p:nvGrpSpPr>
            <p:cNvPr id="90" name="Group 89">
              <a:extLst>
                <a:ext uri="{FF2B5EF4-FFF2-40B4-BE49-F238E27FC236}">
                  <a16:creationId xmlns:a16="http://schemas.microsoft.com/office/drawing/2014/main" id="{73CC937E-318A-1A2F-083F-39651FC0B91E}"/>
                </a:ext>
              </a:extLst>
            </p:cNvPr>
            <p:cNvGrpSpPr/>
            <p:nvPr/>
          </p:nvGrpSpPr>
          <p:grpSpPr>
            <a:xfrm>
              <a:off x="1377291" y="3873456"/>
              <a:ext cx="4644863" cy="2411585"/>
              <a:chOff x="1682083" y="3873456"/>
              <a:chExt cx="4644863" cy="2411585"/>
            </a:xfrm>
          </p:grpSpPr>
          <p:sp>
            <p:nvSpPr>
              <p:cNvPr id="35" name="Rectangle: Rounded Corners 34">
                <a:extLst>
                  <a:ext uri="{FF2B5EF4-FFF2-40B4-BE49-F238E27FC236}">
                    <a16:creationId xmlns:a16="http://schemas.microsoft.com/office/drawing/2014/main" id="{78A612F6-F464-445D-16E2-B84E3984A465}"/>
                  </a:ext>
                </a:extLst>
              </p:cNvPr>
              <p:cNvSpPr/>
              <p:nvPr/>
            </p:nvSpPr>
            <p:spPr>
              <a:xfrm>
                <a:off x="1682083" y="3873456"/>
                <a:ext cx="4644863" cy="2411585"/>
              </a:xfrm>
              <a:prstGeom prst="roundRect">
                <a:avLst/>
              </a:prstGeom>
              <a:solidFill>
                <a:schemeClr val="accent5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Rectangle: Rounded Corners 5">
                <a:extLst>
                  <a:ext uri="{FF2B5EF4-FFF2-40B4-BE49-F238E27FC236}">
                    <a16:creationId xmlns:a16="http://schemas.microsoft.com/office/drawing/2014/main" id="{6FB8D851-BCA3-5ADA-9F47-31081D996EBD}"/>
                  </a:ext>
                </a:extLst>
              </p:cNvPr>
              <p:cNvSpPr txBox="1"/>
              <p:nvPr/>
            </p:nvSpPr>
            <p:spPr>
              <a:xfrm>
                <a:off x="1821546" y="3985658"/>
                <a:ext cx="4365937" cy="2074059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71120" tIns="71120" rIns="71120" bIns="71120" numCol="1" spcCol="1270" anchor="ctr" anchorCtr="0">
                <a:noAutofit/>
              </a:bodyPr>
              <a:lstStyle/>
              <a:p>
                <a:pPr marL="0" lvl="0" indent="0" algn="ctr" defTabSz="1244600">
                  <a:lnSpc>
                    <a:spcPct val="90000"/>
                  </a:lnSpc>
                  <a:spcBef>
                    <a:spcPct val="0"/>
                  </a:spcBef>
                  <a:spcAft>
                    <a:spcPts val="600"/>
                  </a:spcAft>
                  <a:buNone/>
                </a:pPr>
                <a:r>
                  <a:rPr lang="en-US" sz="2800" b="1" kern="1200" dirty="0">
                    <a:solidFill>
                      <a:schemeClr val="tx1"/>
                    </a:solidFill>
                  </a:rPr>
                  <a:t>Malware/Social Engineering</a:t>
                </a:r>
              </a:p>
              <a:p>
                <a:pPr marL="0" lvl="0" indent="0" algn="just" defTabSz="12446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endParaRPr lang="en-US" sz="3200" kern="1200" dirty="0"/>
              </a:p>
            </p:txBody>
          </p:sp>
        </p:grpSp>
      </p:grpSp>
      <p:grpSp>
        <p:nvGrpSpPr>
          <p:cNvPr id="92" name="Group 91">
            <a:extLst>
              <a:ext uri="{FF2B5EF4-FFF2-40B4-BE49-F238E27FC236}">
                <a16:creationId xmlns:a16="http://schemas.microsoft.com/office/drawing/2014/main" id="{68D73E1B-8E94-9DAF-2FA0-1AB2B1D55983}"/>
              </a:ext>
            </a:extLst>
          </p:cNvPr>
          <p:cNvGrpSpPr/>
          <p:nvPr/>
        </p:nvGrpSpPr>
        <p:grpSpPr>
          <a:xfrm>
            <a:off x="6395870" y="1637351"/>
            <a:ext cx="4993027" cy="4647690"/>
            <a:chOff x="6395870" y="1637351"/>
            <a:chExt cx="4993027" cy="4647690"/>
          </a:xfrm>
        </p:grpSpPr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B742A019-780D-11B8-E514-6788B66C2EFF}"/>
                </a:ext>
              </a:extLst>
            </p:cNvPr>
            <p:cNvCxnSpPr>
              <a:cxnSpLocks/>
            </p:cNvCxnSpPr>
            <p:nvPr/>
          </p:nvCxnSpPr>
          <p:spPr>
            <a:xfrm>
              <a:off x="6395870" y="1637351"/>
              <a:ext cx="1063709" cy="2411585"/>
            </a:xfrm>
            <a:prstGeom prst="line">
              <a:avLst/>
            </a:prstGeom>
            <a:ln w="76200"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8BBF1655-2471-7BF0-D538-9E837814BA99}"/>
                </a:ext>
              </a:extLst>
            </p:cNvPr>
            <p:cNvGrpSpPr/>
            <p:nvPr/>
          </p:nvGrpSpPr>
          <p:grpSpPr>
            <a:xfrm>
              <a:off x="6781594" y="3882917"/>
              <a:ext cx="4607303" cy="2402124"/>
              <a:chOff x="6871329" y="1268735"/>
              <a:chExt cx="4053586" cy="2087465"/>
            </a:xfrm>
          </p:grpSpPr>
          <p:sp>
            <p:nvSpPr>
              <p:cNvPr id="50" name="Rectangle: Rounded Corners 49">
                <a:extLst>
                  <a:ext uri="{FF2B5EF4-FFF2-40B4-BE49-F238E27FC236}">
                    <a16:creationId xmlns:a16="http://schemas.microsoft.com/office/drawing/2014/main" id="{810CED30-31ED-9677-F78C-FD09A2026C78}"/>
                  </a:ext>
                </a:extLst>
              </p:cNvPr>
              <p:cNvSpPr/>
              <p:nvPr/>
            </p:nvSpPr>
            <p:spPr>
              <a:xfrm>
                <a:off x="6871329" y="1268735"/>
                <a:ext cx="4053586" cy="2087465"/>
              </a:xfrm>
              <a:prstGeom prst="roundRect">
                <a:avLst/>
              </a:prstGeom>
              <a:solidFill>
                <a:schemeClr val="accent2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51" name="Rectangle: Rounded Corners 8">
                <a:extLst>
                  <a:ext uri="{FF2B5EF4-FFF2-40B4-BE49-F238E27FC236}">
                    <a16:creationId xmlns:a16="http://schemas.microsoft.com/office/drawing/2014/main" id="{7FF884A4-F4C9-8022-33FD-B383932850DA}"/>
                  </a:ext>
                </a:extLst>
              </p:cNvPr>
              <p:cNvSpPr txBox="1"/>
              <p:nvPr/>
            </p:nvSpPr>
            <p:spPr>
              <a:xfrm>
                <a:off x="6973233" y="1370637"/>
                <a:ext cx="3849782" cy="1883661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71120" tIns="71120" rIns="71120" bIns="71120" numCol="1" spcCol="1270" anchor="ctr" anchorCtr="0">
                <a:noAutofit/>
              </a:bodyPr>
              <a:lstStyle/>
              <a:p>
                <a:pPr marL="0" lvl="0" indent="0" algn="ctr" defTabSz="12446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en-US" sz="2800" b="1" kern="1200" dirty="0">
                    <a:solidFill>
                      <a:schemeClr val="tx1"/>
                    </a:solidFill>
                  </a:rPr>
                  <a:t>Exploiting AI Authorship</a:t>
                </a:r>
              </a:p>
              <a:p>
                <a:pPr marL="0" lvl="0" indent="0" algn="l" defTabSz="12446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endParaRPr lang="en-US" kern="1200" dirty="0"/>
              </a:p>
            </p:txBody>
          </p:sp>
        </p:grpSp>
      </p:grpSp>
      <p:grpSp>
        <p:nvGrpSpPr>
          <p:cNvPr id="81" name="Group 80">
            <a:extLst>
              <a:ext uri="{FF2B5EF4-FFF2-40B4-BE49-F238E27FC236}">
                <a16:creationId xmlns:a16="http://schemas.microsoft.com/office/drawing/2014/main" id="{EA6F2B4B-BF58-6B1D-4391-773828AEE5B3}"/>
              </a:ext>
            </a:extLst>
          </p:cNvPr>
          <p:cNvGrpSpPr/>
          <p:nvPr/>
        </p:nvGrpSpPr>
        <p:grpSpPr>
          <a:xfrm>
            <a:off x="6606814" y="1461880"/>
            <a:ext cx="5344555" cy="2143831"/>
            <a:chOff x="6606814" y="1461880"/>
            <a:chExt cx="5344555" cy="2143831"/>
          </a:xfrm>
        </p:grpSpPr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C33A5B22-BD4D-7376-3825-27598B3171C7}"/>
                </a:ext>
              </a:extLst>
            </p:cNvPr>
            <p:cNvCxnSpPr>
              <a:cxnSpLocks/>
            </p:cNvCxnSpPr>
            <p:nvPr/>
          </p:nvCxnSpPr>
          <p:spPr>
            <a:xfrm>
              <a:off x="6606814" y="1461880"/>
              <a:ext cx="1321163" cy="1175183"/>
            </a:xfrm>
            <a:prstGeom prst="line">
              <a:avLst/>
            </a:prstGeom>
            <a:ln w="76200"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grpSp>
          <p:nvGrpSpPr>
            <p:cNvPr id="83" name="Group 82">
              <a:extLst>
                <a:ext uri="{FF2B5EF4-FFF2-40B4-BE49-F238E27FC236}">
                  <a16:creationId xmlns:a16="http://schemas.microsoft.com/office/drawing/2014/main" id="{7BB1E43C-F58A-33D8-B5E1-A76BA70B6896}"/>
                </a:ext>
              </a:extLst>
            </p:cNvPr>
            <p:cNvGrpSpPr/>
            <p:nvPr/>
          </p:nvGrpSpPr>
          <p:grpSpPr>
            <a:xfrm>
              <a:off x="7583983" y="1668414"/>
              <a:ext cx="4367386" cy="1937297"/>
              <a:chOff x="5643862" y="1978736"/>
              <a:chExt cx="4367386" cy="1937297"/>
            </a:xfrm>
          </p:grpSpPr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8662178E-BF4B-C239-E6BB-B6F111FA757A}"/>
                  </a:ext>
                </a:extLst>
              </p:cNvPr>
              <p:cNvSpPr/>
              <p:nvPr/>
            </p:nvSpPr>
            <p:spPr>
              <a:xfrm>
                <a:off x="5674286" y="1978736"/>
                <a:ext cx="4298462" cy="1937297"/>
              </a:xfrm>
              <a:prstGeom prst="roundRect">
                <a:avLst/>
              </a:prstGeom>
              <a:solidFill>
                <a:schemeClr val="accent3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85" name="Rectangle: Rounded Corners 11">
                <a:extLst>
                  <a:ext uri="{FF2B5EF4-FFF2-40B4-BE49-F238E27FC236}">
                    <a16:creationId xmlns:a16="http://schemas.microsoft.com/office/drawing/2014/main" id="{D9BC2E59-1AD3-9566-DF30-3722FD13B245}"/>
                  </a:ext>
                </a:extLst>
              </p:cNvPr>
              <p:cNvSpPr txBox="1"/>
              <p:nvPr/>
            </p:nvSpPr>
            <p:spPr>
              <a:xfrm>
                <a:off x="5643862" y="2073307"/>
                <a:ext cx="4367386" cy="1748155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60960" tIns="60960" rIns="60960" bIns="60960" numCol="1" spcCol="1270" anchor="ctr" anchorCtr="0">
                <a:noAutofit/>
              </a:bodyPr>
              <a:lstStyle/>
              <a:p>
                <a:pPr algn="ctr" defTabSz="1066800">
                  <a:spcBef>
                    <a:spcPct val="0"/>
                  </a:spcBef>
                  <a:spcAft>
                    <a:spcPts val="1200"/>
                  </a:spcAft>
                </a:pPr>
                <a:r>
                  <a:rPr lang="en-US" sz="2800" b="1" kern="1200" dirty="0">
                    <a:solidFill>
                      <a:schemeClr val="tx1"/>
                    </a:solidFill>
                  </a:rPr>
                  <a:t>Online Influence Campaigns</a:t>
                </a:r>
              </a:p>
              <a:p>
                <a:pPr marL="0" lvl="0" indent="0" algn="l" defTabSz="10668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endParaRPr lang="en-US" sz="100" kern="1200" dirty="0"/>
              </a:p>
              <a:p>
                <a:pPr marL="0" lvl="0" indent="0" algn="l" defTabSz="10668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endParaRPr lang="en-US" sz="1800" kern="1200" dirty="0"/>
              </a:p>
            </p:txBody>
          </p:sp>
        </p:grpSp>
      </p:grpSp>
      <p:grpSp>
        <p:nvGrpSpPr>
          <p:cNvPr id="89" name="Group 88">
            <a:extLst>
              <a:ext uri="{FF2B5EF4-FFF2-40B4-BE49-F238E27FC236}">
                <a16:creationId xmlns:a16="http://schemas.microsoft.com/office/drawing/2014/main" id="{FCA55694-BD16-1C2F-5230-31A43514CD9B}"/>
              </a:ext>
            </a:extLst>
          </p:cNvPr>
          <p:cNvGrpSpPr/>
          <p:nvPr/>
        </p:nvGrpSpPr>
        <p:grpSpPr>
          <a:xfrm>
            <a:off x="837399" y="1447620"/>
            <a:ext cx="5464693" cy="2158091"/>
            <a:chOff x="837399" y="1447620"/>
            <a:chExt cx="5464693" cy="2158091"/>
          </a:xfrm>
        </p:grpSpPr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D911A035-B8CD-C1F0-4B0F-CB818C39AC1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459209" y="1447620"/>
              <a:ext cx="1842883" cy="1175183"/>
            </a:xfrm>
            <a:prstGeom prst="line">
              <a:avLst/>
            </a:prstGeom>
            <a:ln w="76200"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grpSp>
          <p:nvGrpSpPr>
            <p:cNvPr id="88" name="Group 87">
              <a:extLst>
                <a:ext uri="{FF2B5EF4-FFF2-40B4-BE49-F238E27FC236}">
                  <a16:creationId xmlns:a16="http://schemas.microsoft.com/office/drawing/2014/main" id="{2AD58F14-4F9E-72EB-3EC3-CA271EE91DEB}"/>
                </a:ext>
              </a:extLst>
            </p:cNvPr>
            <p:cNvGrpSpPr/>
            <p:nvPr/>
          </p:nvGrpSpPr>
          <p:grpSpPr>
            <a:xfrm>
              <a:off x="837399" y="1674634"/>
              <a:ext cx="3673224" cy="1931077"/>
              <a:chOff x="837399" y="1674634"/>
              <a:chExt cx="3673224" cy="1931077"/>
            </a:xfrm>
          </p:grpSpPr>
          <p:sp>
            <p:nvSpPr>
              <p:cNvPr id="87" name="Rectangle: Rounded Corners 86">
                <a:extLst>
                  <a:ext uri="{FF2B5EF4-FFF2-40B4-BE49-F238E27FC236}">
                    <a16:creationId xmlns:a16="http://schemas.microsoft.com/office/drawing/2014/main" id="{0B9154FF-B188-A47E-E423-4F5F2B8927EC}"/>
                  </a:ext>
                </a:extLst>
              </p:cNvPr>
              <p:cNvSpPr/>
              <p:nvPr/>
            </p:nvSpPr>
            <p:spPr>
              <a:xfrm>
                <a:off x="837399" y="1674634"/>
                <a:ext cx="3673224" cy="1931077"/>
              </a:xfrm>
              <a:prstGeom prst="roundRect">
                <a:avLst/>
              </a:prstGeom>
              <a:solidFill>
                <a:schemeClr val="accent6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33" name="Rectangle: Rounded Corners 14">
                <a:extLst>
                  <a:ext uri="{FF2B5EF4-FFF2-40B4-BE49-F238E27FC236}">
                    <a16:creationId xmlns:a16="http://schemas.microsoft.com/office/drawing/2014/main" id="{2AE4A788-25FA-3F8C-7D80-4F77137D04DE}"/>
                  </a:ext>
                </a:extLst>
              </p:cNvPr>
              <p:cNvSpPr txBox="1"/>
              <p:nvPr/>
            </p:nvSpPr>
            <p:spPr>
              <a:xfrm>
                <a:off x="957146" y="1768902"/>
                <a:ext cx="3485144" cy="1742541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71120" tIns="71120" rIns="71120" bIns="71120" numCol="1" spcCol="1270" anchor="ctr" anchorCtr="0">
                <a:noAutofit/>
              </a:bodyPr>
              <a:lstStyle/>
              <a:p>
                <a:pPr marL="0" lvl="0" indent="0" algn="ctr" defTabSz="1244600">
                  <a:spcBef>
                    <a:spcPct val="0"/>
                  </a:spcBef>
                  <a:spcAft>
                    <a:spcPts val="1200"/>
                  </a:spcAft>
                  <a:buNone/>
                </a:pPr>
                <a:r>
                  <a:rPr lang="en-US" sz="2800" b="1" kern="1200" dirty="0">
                    <a:solidFill>
                      <a:schemeClr val="tx1"/>
                    </a:solidFill>
                  </a:rPr>
                  <a:t>Spam/Harassment</a:t>
                </a:r>
              </a:p>
            </p:txBody>
          </p:sp>
        </p:grpSp>
      </p:grpSp>
      <p:sp>
        <p:nvSpPr>
          <p:cNvPr id="60" name="Oval 59">
            <a:extLst>
              <a:ext uri="{FF2B5EF4-FFF2-40B4-BE49-F238E27FC236}">
                <a16:creationId xmlns:a16="http://schemas.microsoft.com/office/drawing/2014/main" id="{D0AAF7C5-D67E-C2AE-04D1-A71D30F7D738}"/>
              </a:ext>
            </a:extLst>
          </p:cNvPr>
          <p:cNvSpPr/>
          <p:nvPr/>
        </p:nvSpPr>
        <p:spPr>
          <a:xfrm>
            <a:off x="6150002" y="1220502"/>
            <a:ext cx="567891" cy="567891"/>
          </a:xfrm>
          <a:prstGeom prst="ellipse">
            <a:avLst/>
          </a:prstGeom>
          <a:solidFill>
            <a:schemeClr val="accent3">
              <a:lumMod val="2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413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>
            <a:extLst>
              <a:ext uri="{FF2B5EF4-FFF2-40B4-BE49-F238E27FC236}">
                <a16:creationId xmlns:a16="http://schemas.microsoft.com/office/drawing/2014/main" id="{84F7EA45-FE56-B899-72E7-47701B662B59}"/>
              </a:ext>
            </a:extLst>
          </p:cNvPr>
          <p:cNvSpPr txBox="1"/>
          <p:nvPr/>
        </p:nvSpPr>
        <p:spPr>
          <a:xfrm>
            <a:off x="5013680" y="1644332"/>
            <a:ext cx="6922072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>
                <a:solidFill>
                  <a:schemeClr val="bg1"/>
                </a:solidFill>
              </a:rPr>
              <a:t>Risk</a:t>
            </a:r>
            <a:r>
              <a:rPr lang="en-US" b="1" u="sng" dirty="0">
                <a:solidFill>
                  <a:schemeClr val="bg1"/>
                </a:solidFill>
              </a:rPr>
              <a:t>:</a:t>
            </a:r>
          </a:p>
          <a:p>
            <a:pPr marL="342900" indent="-182880">
              <a:spcAft>
                <a:spcPts val="1200"/>
              </a:spcAft>
              <a:buFontTx/>
              <a:buChar char="-"/>
            </a:pPr>
            <a:r>
              <a:rPr lang="en-US" sz="2400" dirty="0">
                <a:solidFill>
                  <a:schemeClr val="bg1"/>
                </a:solidFill>
              </a:rPr>
              <a:t>Federal Public Comment website. GPT generated  +1K garbage comments:   55.3% of all comments</a:t>
            </a:r>
          </a:p>
          <a:p>
            <a:pPr marL="342900" indent="-182880">
              <a:spcAft>
                <a:spcPts val="1200"/>
              </a:spcAft>
              <a:buFontTx/>
              <a:buChar char="-"/>
            </a:pPr>
            <a:r>
              <a:rPr lang="en-US" sz="2400" dirty="0">
                <a:solidFill>
                  <a:schemeClr val="bg1"/>
                </a:solidFill>
              </a:rPr>
              <a:t>Spam is so pervasive and visible, may cause decrease in public trust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F2806044-D5A8-A37C-E566-3A168AC55046}"/>
              </a:ext>
            </a:extLst>
          </p:cNvPr>
          <p:cNvGrpSpPr/>
          <p:nvPr/>
        </p:nvGrpSpPr>
        <p:grpSpPr>
          <a:xfrm>
            <a:off x="837399" y="1674634"/>
            <a:ext cx="3673224" cy="1931077"/>
            <a:chOff x="837399" y="1674634"/>
            <a:chExt cx="3673224" cy="1931077"/>
          </a:xfrm>
        </p:grpSpPr>
        <p:sp>
          <p:nvSpPr>
            <p:cNvPr id="27" name="Rectangle: Rounded Corners 26">
              <a:extLst>
                <a:ext uri="{FF2B5EF4-FFF2-40B4-BE49-F238E27FC236}">
                  <a16:creationId xmlns:a16="http://schemas.microsoft.com/office/drawing/2014/main" id="{5A471747-65CA-E9C6-080A-ED8E138167E2}"/>
                </a:ext>
              </a:extLst>
            </p:cNvPr>
            <p:cNvSpPr/>
            <p:nvPr/>
          </p:nvSpPr>
          <p:spPr>
            <a:xfrm>
              <a:off x="837399" y="1674634"/>
              <a:ext cx="3673224" cy="1931077"/>
            </a:xfrm>
            <a:prstGeom prst="roundRect">
              <a:avLst/>
            </a:prstGeom>
            <a:solidFill>
              <a:schemeClr val="accent6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8" name="Rectangle: Rounded Corners 14">
              <a:extLst>
                <a:ext uri="{FF2B5EF4-FFF2-40B4-BE49-F238E27FC236}">
                  <a16:creationId xmlns:a16="http://schemas.microsoft.com/office/drawing/2014/main" id="{10D74527-67EC-A973-07EC-276A4BD5D432}"/>
                </a:ext>
              </a:extLst>
            </p:cNvPr>
            <p:cNvSpPr txBox="1"/>
            <p:nvPr/>
          </p:nvSpPr>
          <p:spPr>
            <a:xfrm>
              <a:off x="957146" y="1768902"/>
              <a:ext cx="3485144" cy="17425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1120" tIns="71120" rIns="71120" bIns="71120" numCol="1" spcCol="1270" anchor="ctr" anchorCtr="0">
              <a:noAutofit/>
            </a:bodyPr>
            <a:lstStyle/>
            <a:p>
              <a:pPr marL="0" lvl="0" indent="0" algn="ctr" defTabSz="1244600">
                <a:spcBef>
                  <a:spcPct val="0"/>
                </a:spcBef>
                <a:spcAft>
                  <a:spcPts val="1200"/>
                </a:spcAft>
                <a:buNone/>
              </a:pPr>
              <a:r>
                <a:rPr lang="en-US" sz="2800" b="1" kern="1200" dirty="0">
                  <a:solidFill>
                    <a:schemeClr val="tx1"/>
                  </a:solidFill>
                </a:rPr>
                <a:t>Spam/Harassment</a:t>
              </a:r>
            </a:p>
            <a:p>
              <a:pPr marL="0" lvl="0" indent="0" algn="just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400" kern="1200" dirty="0">
                  <a:solidFill>
                    <a:schemeClr val="tx1"/>
                  </a:solidFill>
                </a:rPr>
                <a:t>- Comment Floods</a:t>
              </a:r>
            </a:p>
            <a:p>
              <a:pPr marL="0" lvl="0" indent="0" algn="just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400" kern="1200" dirty="0">
                  <a:solidFill>
                    <a:schemeClr val="tx1"/>
                  </a:solidFill>
                </a:rPr>
                <a:t>- Mass Mail Lists</a:t>
              </a:r>
            </a:p>
            <a:p>
              <a:pPr marL="0" lvl="0" indent="0" algn="just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400" kern="1200" dirty="0">
                  <a:solidFill>
                    <a:schemeClr val="tx1"/>
                  </a:solidFill>
                </a:rPr>
                <a:t>- Doc Submission Floods</a:t>
              </a: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409BE523-6A32-F9DA-90BD-00C4097BFAF5}"/>
              </a:ext>
            </a:extLst>
          </p:cNvPr>
          <p:cNvSpPr txBox="1"/>
          <p:nvPr/>
        </p:nvSpPr>
        <p:spPr>
          <a:xfrm>
            <a:off x="993266" y="3919276"/>
            <a:ext cx="10942486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>
                <a:solidFill>
                  <a:schemeClr val="bg1"/>
                </a:solidFill>
              </a:rPr>
              <a:t>Mitigation:</a:t>
            </a:r>
          </a:p>
          <a:p>
            <a:pPr marL="227013" indent="-227013">
              <a:spcAft>
                <a:spcPts val="1200"/>
              </a:spcAft>
            </a:pPr>
            <a:r>
              <a:rPr lang="en-US" sz="2400" dirty="0">
                <a:solidFill>
                  <a:schemeClr val="bg1"/>
                </a:solidFill>
              </a:rPr>
              <a:t>- Verify “Human” prior to allowing posts or messages.  Prioritize automation of delivery (volume, IP range, timing), rather than machine generated text</a:t>
            </a:r>
          </a:p>
          <a:p>
            <a:pPr marL="227013" indent="-227013"/>
            <a:r>
              <a:rPr lang="en-US" sz="2400" dirty="0">
                <a:solidFill>
                  <a:schemeClr val="bg1"/>
                </a:solidFill>
              </a:rPr>
              <a:t>- To reduce automated submissions, combine pre-screen of content based on likelihood of being machine generated + CAPTCHA challenges + posting delay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CD4D70E-1523-1394-16B7-466026BDA1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3267" y="195726"/>
            <a:ext cx="10881360" cy="1069848"/>
          </a:xfrm>
        </p:spPr>
        <p:txBody>
          <a:bodyPr/>
          <a:lstStyle/>
          <a:p>
            <a:pPr algn="ctr"/>
            <a:r>
              <a:rPr lang="en-US" sz="4000" b="1" kern="1200" dirty="0"/>
              <a:t>Mitigation</a:t>
            </a:r>
            <a:br>
              <a:rPr lang="en-US" sz="4000" b="1" kern="1200" dirty="0"/>
            </a:br>
            <a:r>
              <a:rPr lang="en-US" sz="4000" b="1" kern="1200" dirty="0"/>
              <a:t>AI spam/harassment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EE5AAC8-94D0-1DEE-6C71-FCF4E5A61C15}"/>
              </a:ext>
            </a:extLst>
          </p:cNvPr>
          <p:cNvSpPr txBox="1"/>
          <p:nvPr/>
        </p:nvSpPr>
        <p:spPr>
          <a:xfrm>
            <a:off x="3572883" y="6275986"/>
            <a:ext cx="60003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(Hint:  Use Chatbot to analyze &amp; test…)</a:t>
            </a:r>
          </a:p>
        </p:txBody>
      </p:sp>
    </p:spTree>
    <p:extLst>
      <p:ext uri="{BB962C8B-B14F-4D97-AF65-F5344CB8AC3E}">
        <p14:creationId xmlns:p14="http://schemas.microsoft.com/office/powerpoint/2010/main" val="429951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92B90A-7C4F-1945-FEF1-58C0060C0E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3267" y="195726"/>
            <a:ext cx="10881360" cy="1069848"/>
          </a:xfrm>
        </p:spPr>
        <p:txBody>
          <a:bodyPr/>
          <a:lstStyle/>
          <a:p>
            <a:pPr algn="ctr"/>
            <a:r>
              <a:rPr lang="en-US" sz="4000" b="1" kern="1200" dirty="0"/>
              <a:t>Mitigation</a:t>
            </a:r>
            <a:br>
              <a:rPr lang="en-US" sz="4000" b="1" kern="1200" dirty="0"/>
            </a:br>
            <a:r>
              <a:rPr lang="en-US" sz="4000" b="1" kern="1200" dirty="0"/>
              <a:t>ai Malware/Social Engineering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BDD88B0-1CE0-D5E0-A0DE-7755E38EAC77}"/>
              </a:ext>
            </a:extLst>
          </p:cNvPr>
          <p:cNvSpPr txBox="1"/>
          <p:nvPr/>
        </p:nvSpPr>
        <p:spPr>
          <a:xfrm>
            <a:off x="1083051" y="1532610"/>
            <a:ext cx="10496652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>
                <a:solidFill>
                  <a:schemeClr val="bg1"/>
                </a:solidFill>
              </a:rPr>
              <a:t>Risk:</a:t>
            </a:r>
          </a:p>
          <a:p>
            <a:pPr>
              <a:spcAft>
                <a:spcPts val="1200"/>
              </a:spcAft>
            </a:pPr>
            <a:r>
              <a:rPr lang="en-US" sz="2400" dirty="0">
                <a:solidFill>
                  <a:schemeClr val="bg1"/>
                </a:solidFill>
              </a:rPr>
              <a:t>- Able to generate dynamic, target-specific texts</a:t>
            </a:r>
          </a:p>
          <a:p>
            <a:pPr>
              <a:spcAft>
                <a:spcPts val="1200"/>
              </a:spcAft>
            </a:pPr>
            <a:r>
              <a:rPr lang="en-US" sz="2400" dirty="0">
                <a:solidFill>
                  <a:schemeClr val="bg1"/>
                </a:solidFill>
              </a:rPr>
              <a:t>- Detection systems challenged due to unique or highly-varied AI content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1ADE7CB5-BBD3-E07B-76A2-6A57C6FDC2DF}"/>
              </a:ext>
            </a:extLst>
          </p:cNvPr>
          <p:cNvGrpSpPr/>
          <p:nvPr/>
        </p:nvGrpSpPr>
        <p:grpSpPr>
          <a:xfrm>
            <a:off x="1406787" y="3539166"/>
            <a:ext cx="4644863" cy="2411585"/>
            <a:chOff x="1682083" y="3873456"/>
            <a:chExt cx="4644863" cy="2411585"/>
          </a:xfrm>
        </p:grpSpPr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3A32FDD2-C252-6DF3-9005-0183875D390B}"/>
                </a:ext>
              </a:extLst>
            </p:cNvPr>
            <p:cNvSpPr/>
            <p:nvPr/>
          </p:nvSpPr>
          <p:spPr>
            <a:xfrm>
              <a:off x="1682083" y="3873456"/>
              <a:ext cx="4644863" cy="2411585"/>
            </a:xfrm>
            <a:prstGeom prst="roundRect">
              <a:avLst/>
            </a:prstGeom>
            <a:solidFill>
              <a:schemeClr val="accent5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2" name="Rectangle: Rounded Corners 5">
              <a:extLst>
                <a:ext uri="{FF2B5EF4-FFF2-40B4-BE49-F238E27FC236}">
                  <a16:creationId xmlns:a16="http://schemas.microsoft.com/office/drawing/2014/main" id="{F107EC87-17E6-C04E-5CA1-C4B27F313DBB}"/>
                </a:ext>
              </a:extLst>
            </p:cNvPr>
            <p:cNvSpPr txBox="1"/>
            <p:nvPr/>
          </p:nvSpPr>
          <p:spPr>
            <a:xfrm>
              <a:off x="1811714" y="4015155"/>
              <a:ext cx="4365937" cy="207405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1120" tIns="71120" rIns="71120" bIns="71120" numCol="1" spcCol="1270" anchor="ctr" anchorCtr="0">
              <a:noAutofit/>
            </a:bodyPr>
            <a:lstStyle/>
            <a:p>
              <a:pPr marL="0" lvl="0" indent="0" algn="ctr" defTabSz="1244600">
                <a:lnSpc>
                  <a:spcPct val="90000"/>
                </a:lnSpc>
                <a:spcBef>
                  <a:spcPct val="0"/>
                </a:spcBef>
                <a:spcAft>
                  <a:spcPts val="600"/>
                </a:spcAft>
                <a:buNone/>
              </a:pPr>
              <a:r>
                <a:rPr lang="en-US" sz="2800" b="1" kern="1200" dirty="0">
                  <a:solidFill>
                    <a:schemeClr val="tx1"/>
                  </a:solidFill>
                </a:rPr>
                <a:t>Malware/Social Engineering</a:t>
              </a:r>
            </a:p>
            <a:p>
              <a:pPr marL="0" lvl="0" indent="0" algn="just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000" kern="1200" dirty="0">
                  <a:solidFill>
                    <a:schemeClr val="tx1"/>
                  </a:solidFill>
                </a:rPr>
                <a:t>- </a:t>
              </a:r>
              <a:r>
                <a:rPr lang="en-US" sz="2400" kern="1200" dirty="0">
                  <a:solidFill>
                    <a:schemeClr val="tx1"/>
                  </a:solidFill>
                </a:rPr>
                <a:t>Phish – Deepfake Voice</a:t>
              </a:r>
            </a:p>
            <a:p>
              <a:pPr marL="0" lvl="0" indent="0" algn="just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400" kern="1200" dirty="0">
                  <a:solidFill>
                    <a:schemeClr val="tx1"/>
                  </a:solidFill>
                </a:rPr>
                <a:t>- Phish - Email/SMS/Chat</a:t>
              </a:r>
            </a:p>
            <a:p>
              <a:pPr marL="0" lvl="0" indent="0" algn="just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400" kern="1200" dirty="0">
                  <a:solidFill>
                    <a:schemeClr val="tx1"/>
                  </a:solidFill>
                </a:rPr>
                <a:t>- LLM Model Poisoning</a:t>
              </a:r>
            </a:p>
            <a:p>
              <a:pPr marL="0" lvl="0" indent="0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400" kern="1200" dirty="0">
                  <a:solidFill>
                    <a:schemeClr val="tx1"/>
                  </a:solidFill>
                </a:rPr>
                <a:t>- Malicious Chatbots, Chatrooms</a:t>
              </a:r>
              <a:endParaRPr lang="en-US" sz="3200" kern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8691BB0A-3BE9-2836-18D1-5C5E29CC9E60}"/>
              </a:ext>
            </a:extLst>
          </p:cNvPr>
          <p:cNvSpPr txBox="1"/>
          <p:nvPr/>
        </p:nvSpPr>
        <p:spPr>
          <a:xfrm>
            <a:off x="6336779" y="3169910"/>
            <a:ext cx="5900118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>
                <a:solidFill>
                  <a:schemeClr val="bg1"/>
                </a:solidFill>
              </a:rPr>
              <a:t>Mitigation: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solidFill>
                  <a:schemeClr val="bg1"/>
                </a:solidFill>
              </a:rPr>
              <a:t>- Automated Detection Systems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solidFill>
                  <a:schemeClr val="bg1"/>
                </a:solidFill>
              </a:rPr>
              <a:t>- Multi-Factor Authentication (voice + token)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solidFill>
                  <a:schemeClr val="bg1"/>
                </a:solidFill>
              </a:rPr>
              <a:t>- Reward User Reporting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solidFill>
                  <a:schemeClr val="bg1"/>
                </a:solidFill>
              </a:rPr>
              <a:t>- Awareness Campaigns</a:t>
            </a:r>
          </a:p>
          <a:p>
            <a:pPr marL="227013" indent="-227013"/>
            <a:r>
              <a:rPr lang="en-US" sz="2400" dirty="0">
                <a:solidFill>
                  <a:schemeClr val="bg1"/>
                </a:solidFill>
              </a:rPr>
              <a:t>- Payload Content - stable detection flag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8667CC0-84BD-164E-E377-9DD0119AFEE2}"/>
              </a:ext>
            </a:extLst>
          </p:cNvPr>
          <p:cNvSpPr txBox="1"/>
          <p:nvPr/>
        </p:nvSpPr>
        <p:spPr>
          <a:xfrm>
            <a:off x="3572883" y="6275986"/>
            <a:ext cx="60003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(Hint:  Use Chatbot to analyze &amp; test…)</a:t>
            </a:r>
          </a:p>
        </p:txBody>
      </p:sp>
    </p:spTree>
    <p:extLst>
      <p:ext uri="{BB962C8B-B14F-4D97-AF65-F5344CB8AC3E}">
        <p14:creationId xmlns:p14="http://schemas.microsoft.com/office/powerpoint/2010/main" val="4268726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>
            <a:extLst>
              <a:ext uri="{FF2B5EF4-FFF2-40B4-BE49-F238E27FC236}">
                <a16:creationId xmlns:a16="http://schemas.microsoft.com/office/drawing/2014/main" id="{48C1F285-B800-2AFE-179C-0947D19C8AC7}"/>
              </a:ext>
            </a:extLst>
          </p:cNvPr>
          <p:cNvGrpSpPr/>
          <p:nvPr/>
        </p:nvGrpSpPr>
        <p:grpSpPr>
          <a:xfrm>
            <a:off x="7243710" y="3568286"/>
            <a:ext cx="4607303" cy="2402124"/>
            <a:chOff x="6871329" y="1268735"/>
            <a:chExt cx="4053586" cy="2087465"/>
          </a:xfrm>
        </p:grpSpPr>
        <p:sp>
          <p:nvSpPr>
            <p:cNvPr id="19" name="Rectangle: Rounded Corners 18">
              <a:extLst>
                <a:ext uri="{FF2B5EF4-FFF2-40B4-BE49-F238E27FC236}">
                  <a16:creationId xmlns:a16="http://schemas.microsoft.com/office/drawing/2014/main" id="{1970C39B-9933-A1A6-CECB-08E48C6BB5F6}"/>
                </a:ext>
              </a:extLst>
            </p:cNvPr>
            <p:cNvSpPr/>
            <p:nvPr/>
          </p:nvSpPr>
          <p:spPr>
            <a:xfrm>
              <a:off x="6871329" y="1268735"/>
              <a:ext cx="4053586" cy="2087465"/>
            </a:xfrm>
            <a:prstGeom prst="roundRect">
              <a:avLst/>
            </a:prstGeom>
            <a:solidFill>
              <a:schemeClr val="accent2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0" name="Rectangle: Rounded Corners 8">
              <a:extLst>
                <a:ext uri="{FF2B5EF4-FFF2-40B4-BE49-F238E27FC236}">
                  <a16:creationId xmlns:a16="http://schemas.microsoft.com/office/drawing/2014/main" id="{1067E311-FA85-8AEA-CB7B-8ECF253FBBCD}"/>
                </a:ext>
              </a:extLst>
            </p:cNvPr>
            <p:cNvSpPr txBox="1"/>
            <p:nvPr/>
          </p:nvSpPr>
          <p:spPr>
            <a:xfrm>
              <a:off x="6973233" y="1370637"/>
              <a:ext cx="3849782" cy="188366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1120" tIns="71120" rIns="71120" bIns="71120" numCol="1" spcCol="1270" anchor="ctr" anchorCtr="0">
              <a:noAutofit/>
            </a:bodyPr>
            <a:lstStyle/>
            <a:p>
              <a:pPr marL="0" lvl="0" indent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800" b="1" kern="1200" dirty="0">
                  <a:solidFill>
                    <a:schemeClr val="tx1"/>
                  </a:solidFill>
                </a:rPr>
                <a:t>Exploiting AI Authorship</a:t>
              </a:r>
            </a:p>
            <a:p>
              <a:pPr marL="0" lvl="0" indent="0" algn="l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400" kern="1200" dirty="0">
                  <a:solidFill>
                    <a:schemeClr val="tx1"/>
                  </a:solidFill>
                </a:rPr>
                <a:t>- Science Pubs</a:t>
              </a:r>
            </a:p>
            <a:p>
              <a:pPr marL="0" lvl="0" indent="0" algn="l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400" kern="1200" dirty="0">
                  <a:solidFill>
                    <a:schemeClr val="tx1"/>
                  </a:solidFill>
                </a:rPr>
                <a:t>- Job/Permit/Grant App Letters</a:t>
              </a:r>
            </a:p>
            <a:p>
              <a:pPr marL="0" lvl="0" indent="0" algn="l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400" kern="1200" dirty="0">
                  <a:solidFill>
                    <a:schemeClr val="tx1"/>
                  </a:solidFill>
                </a:rPr>
                <a:t>- Social Media Content and IP</a:t>
              </a:r>
            </a:p>
            <a:p>
              <a:pPr marL="0" lvl="0" indent="0" algn="l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400" kern="1200" dirty="0">
                  <a:solidFill>
                    <a:schemeClr val="tx1"/>
                  </a:solidFill>
                </a:rPr>
                <a:t>- Mass Articles Op Eds</a:t>
              </a:r>
              <a:endParaRPr lang="en-US" kern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A3473FDE-ADE5-F3CC-F39C-18CB00A4FC55}"/>
              </a:ext>
            </a:extLst>
          </p:cNvPr>
          <p:cNvSpPr txBox="1"/>
          <p:nvPr/>
        </p:nvSpPr>
        <p:spPr>
          <a:xfrm>
            <a:off x="481952" y="2993231"/>
            <a:ext cx="648529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>
                <a:solidFill>
                  <a:schemeClr val="bg1"/>
                </a:solidFill>
              </a:rPr>
              <a:t>Mitigation:</a:t>
            </a:r>
          </a:p>
          <a:p>
            <a:pPr marL="227013" indent="-227013">
              <a:spcAft>
                <a:spcPts val="1200"/>
              </a:spcAft>
            </a:pPr>
            <a:r>
              <a:rPr lang="en-US" sz="2400" dirty="0">
                <a:solidFill>
                  <a:schemeClr val="bg1"/>
                </a:solidFill>
              </a:rPr>
              <a:t>- Train with Differential Privacy – Add data noise to mask individual’s data attributes</a:t>
            </a:r>
          </a:p>
          <a:p>
            <a:pPr marL="227013" indent="-227013">
              <a:spcAft>
                <a:spcPts val="1200"/>
              </a:spcAft>
            </a:pPr>
            <a:r>
              <a:rPr lang="en-US" sz="2400" dirty="0">
                <a:solidFill>
                  <a:schemeClr val="bg1"/>
                </a:solidFill>
              </a:rPr>
              <a:t>- Curate Data Prior to Training - Limit PII</a:t>
            </a:r>
          </a:p>
          <a:p>
            <a:pPr marL="227013" indent="-227013">
              <a:spcAft>
                <a:spcPts val="1200"/>
              </a:spcAft>
            </a:pPr>
            <a:r>
              <a:rPr lang="en-US" sz="2400" dirty="0">
                <a:solidFill>
                  <a:schemeClr val="bg1"/>
                </a:solidFill>
              </a:rPr>
              <a:t>- Limit Impact on downstream apps. Fine-tuning may cause LLM to “forget” data</a:t>
            </a:r>
          </a:p>
          <a:p>
            <a:pPr marL="227013" indent="-227013"/>
            <a:r>
              <a:rPr lang="en-US" sz="2400" dirty="0">
                <a:solidFill>
                  <a:schemeClr val="bg1"/>
                </a:solidFill>
              </a:rPr>
              <a:t>- Audit the Models – Set privacy level baseline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02C90FE-3E14-27FB-AD27-505C036FDD92}"/>
              </a:ext>
            </a:extLst>
          </p:cNvPr>
          <p:cNvSpPr txBox="1"/>
          <p:nvPr/>
        </p:nvSpPr>
        <p:spPr>
          <a:xfrm>
            <a:off x="4231967" y="1288138"/>
            <a:ext cx="7933972" cy="18774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u="sng" dirty="0">
                <a:solidFill>
                  <a:schemeClr val="bg1"/>
                </a:solidFill>
              </a:rPr>
              <a:t>Risk:</a:t>
            </a:r>
          </a:p>
          <a:p>
            <a:pPr>
              <a:spcAft>
                <a:spcPts val="1200"/>
              </a:spcAft>
            </a:pPr>
            <a:r>
              <a:rPr lang="en-US" sz="2400" dirty="0">
                <a:solidFill>
                  <a:schemeClr val="bg1"/>
                </a:solidFill>
              </a:rPr>
              <a:t>- Reputational: Publication standards questioned</a:t>
            </a:r>
          </a:p>
          <a:p>
            <a:pPr>
              <a:spcAft>
                <a:spcPts val="1200"/>
              </a:spcAft>
            </a:pPr>
            <a:r>
              <a:rPr lang="en-US" sz="2400" dirty="0">
                <a:solidFill>
                  <a:schemeClr val="bg1"/>
                </a:solidFill>
              </a:rPr>
              <a:t>- Failure to master educational material</a:t>
            </a:r>
          </a:p>
          <a:p>
            <a:r>
              <a:rPr lang="en-US" sz="2400" dirty="0">
                <a:solidFill>
                  <a:schemeClr val="bg1"/>
                </a:solidFill>
              </a:rPr>
              <a:t>- Overwhelm target with fraudulent multimedia submissions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A61089D7-7771-EC21-DE57-5D52BCAB91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3267" y="195726"/>
            <a:ext cx="10881360" cy="1069848"/>
          </a:xfrm>
        </p:spPr>
        <p:txBody>
          <a:bodyPr/>
          <a:lstStyle/>
          <a:p>
            <a:pPr algn="ctr"/>
            <a:r>
              <a:rPr lang="en-US" sz="4000" b="1" kern="1200" dirty="0"/>
              <a:t>Mitigation</a:t>
            </a:r>
            <a:br>
              <a:rPr lang="en-US" sz="4000" b="1" kern="1200" dirty="0"/>
            </a:br>
            <a:r>
              <a:rPr lang="en-US" sz="4000" b="1" kern="1200" dirty="0"/>
              <a:t>exploiting ai authorship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28F30BC-D77C-7CE3-4E71-0F124C7031C2}"/>
              </a:ext>
            </a:extLst>
          </p:cNvPr>
          <p:cNvSpPr txBox="1"/>
          <p:nvPr/>
        </p:nvSpPr>
        <p:spPr>
          <a:xfrm>
            <a:off x="3572883" y="6275986"/>
            <a:ext cx="60003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(Hint:  Use Chatbot to analyze &amp; test…)</a:t>
            </a:r>
          </a:p>
        </p:txBody>
      </p:sp>
    </p:spTree>
    <p:extLst>
      <p:ext uri="{BB962C8B-B14F-4D97-AF65-F5344CB8AC3E}">
        <p14:creationId xmlns:p14="http://schemas.microsoft.com/office/powerpoint/2010/main" val="3997595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3DF3E094-27B2-3B7E-5C94-CDB69CC49C0E}"/>
              </a:ext>
            </a:extLst>
          </p:cNvPr>
          <p:cNvGrpSpPr/>
          <p:nvPr/>
        </p:nvGrpSpPr>
        <p:grpSpPr>
          <a:xfrm>
            <a:off x="7583983" y="1668414"/>
            <a:ext cx="4367386" cy="1937297"/>
            <a:chOff x="5643862" y="1978736"/>
            <a:chExt cx="4367386" cy="1937297"/>
          </a:xfrm>
        </p:grpSpPr>
        <p:sp>
          <p:nvSpPr>
            <p:cNvPr id="25" name="Rectangle: Rounded Corners 24">
              <a:extLst>
                <a:ext uri="{FF2B5EF4-FFF2-40B4-BE49-F238E27FC236}">
                  <a16:creationId xmlns:a16="http://schemas.microsoft.com/office/drawing/2014/main" id="{71667EF7-D0AD-1028-2FBB-3B30A11F605C}"/>
                </a:ext>
              </a:extLst>
            </p:cNvPr>
            <p:cNvSpPr/>
            <p:nvPr/>
          </p:nvSpPr>
          <p:spPr>
            <a:xfrm>
              <a:off x="5674286" y="1978736"/>
              <a:ext cx="4298462" cy="1937297"/>
            </a:xfrm>
            <a:prstGeom prst="roundRect">
              <a:avLst/>
            </a:prstGeom>
            <a:solidFill>
              <a:schemeClr val="accent3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6" name="Rectangle: Rounded Corners 11">
              <a:extLst>
                <a:ext uri="{FF2B5EF4-FFF2-40B4-BE49-F238E27FC236}">
                  <a16:creationId xmlns:a16="http://schemas.microsoft.com/office/drawing/2014/main" id="{C4E1577E-78DF-5236-24CD-5F44EE33AC1C}"/>
                </a:ext>
              </a:extLst>
            </p:cNvPr>
            <p:cNvSpPr txBox="1"/>
            <p:nvPr/>
          </p:nvSpPr>
          <p:spPr>
            <a:xfrm>
              <a:off x="5643862" y="2073307"/>
              <a:ext cx="4367386" cy="174815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algn="ctr" defTabSz="1066800">
                <a:spcBef>
                  <a:spcPct val="0"/>
                </a:spcBef>
                <a:spcAft>
                  <a:spcPts val="1200"/>
                </a:spcAft>
              </a:pPr>
              <a:r>
                <a:rPr lang="en-US" sz="2800" b="1" kern="1200" dirty="0">
                  <a:solidFill>
                    <a:schemeClr val="tx1"/>
                  </a:solidFill>
                </a:rPr>
                <a:t>Online Influence Campaigns</a:t>
              </a:r>
            </a:p>
            <a:p>
              <a:pPr marL="0" lvl="0" indent="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100" kern="1200" dirty="0"/>
            </a:p>
            <a:p>
              <a:pPr marL="182880" lvl="0" indent="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400" kern="1200" dirty="0">
                  <a:solidFill>
                    <a:schemeClr val="tx1"/>
                  </a:solidFill>
                </a:rPr>
                <a:t>- Commercial Promo / Reviews</a:t>
              </a:r>
            </a:p>
            <a:p>
              <a:pPr marL="182880" lvl="0" indent="0" algn="l" defTabSz="1066800">
                <a:spcAft>
                  <a:spcPts val="1200"/>
                </a:spcAft>
                <a:buNone/>
              </a:pPr>
              <a:r>
                <a:rPr lang="en-US" sz="2400" kern="1200" dirty="0">
                  <a:solidFill>
                    <a:schemeClr val="tx1"/>
                  </a:solidFill>
                </a:rPr>
                <a:t>- Political </a:t>
              </a:r>
              <a:r>
                <a:rPr lang="en-US" sz="2400" kern="1200" dirty="0" err="1">
                  <a:solidFill>
                    <a:schemeClr val="tx1"/>
                  </a:solidFill>
                </a:rPr>
                <a:t>Disinfo</a:t>
              </a:r>
              <a:r>
                <a:rPr lang="en-US" sz="2400" kern="1200" dirty="0">
                  <a:solidFill>
                    <a:schemeClr val="tx1"/>
                  </a:solidFill>
                </a:rPr>
                <a:t> / Propaganda</a:t>
              </a:r>
            </a:p>
            <a:p>
              <a:pPr marL="0" lvl="0" indent="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1800" kern="1200" dirty="0"/>
            </a:p>
          </p:txBody>
        </p: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70182298-1F60-D2BD-2DAF-387A33B45C54}"/>
              </a:ext>
            </a:extLst>
          </p:cNvPr>
          <p:cNvSpPr txBox="1"/>
          <p:nvPr/>
        </p:nvSpPr>
        <p:spPr>
          <a:xfrm>
            <a:off x="387728" y="1312655"/>
            <a:ext cx="7157755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7013" indent="-227013"/>
            <a:r>
              <a:rPr lang="en-US" sz="2400" b="1" u="sng" dirty="0">
                <a:solidFill>
                  <a:schemeClr val="bg1"/>
                </a:solidFill>
              </a:rPr>
              <a:t>Risk:</a:t>
            </a:r>
          </a:p>
          <a:p>
            <a:pPr marL="227013" indent="-227013">
              <a:spcAft>
                <a:spcPts val="1200"/>
              </a:spcAft>
            </a:pPr>
            <a:r>
              <a:rPr lang="en-US" sz="2400" dirty="0">
                <a:solidFill>
                  <a:schemeClr val="bg1"/>
                </a:solidFill>
              </a:rPr>
              <a:t>- 85% of the time, Users accept LinkedIn connection requests from deepfake profiles</a:t>
            </a:r>
          </a:p>
          <a:p>
            <a:pPr marL="227013" indent="-227013">
              <a:spcAft>
                <a:spcPts val="1200"/>
              </a:spcAft>
            </a:pPr>
            <a:r>
              <a:rPr lang="en-US" sz="2400" dirty="0">
                <a:solidFill>
                  <a:schemeClr val="bg1"/>
                </a:solidFill>
              </a:rPr>
              <a:t>- Most users make up their minds – by headlines only</a:t>
            </a:r>
          </a:p>
          <a:p>
            <a:pPr marL="227013" indent="-227013">
              <a:spcAft>
                <a:spcPts val="1200"/>
              </a:spcAft>
            </a:pPr>
            <a:r>
              <a:rPr lang="en-US" sz="2400" dirty="0">
                <a:solidFill>
                  <a:schemeClr val="bg1"/>
                </a:solidFill>
              </a:rPr>
              <a:t>- Average users overly trusting of online profiles with conversational AI generated photo &amp; text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E843F9D-3FC4-B5EC-F091-5FFC813B8781}"/>
              </a:ext>
            </a:extLst>
          </p:cNvPr>
          <p:cNvSpPr txBox="1"/>
          <p:nvPr/>
        </p:nvSpPr>
        <p:spPr>
          <a:xfrm>
            <a:off x="1655294" y="3961987"/>
            <a:ext cx="1050233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>
                <a:solidFill>
                  <a:schemeClr val="bg1"/>
                </a:solidFill>
              </a:rPr>
              <a:t>Mitigation:</a:t>
            </a:r>
          </a:p>
          <a:p>
            <a:pPr marL="227013" indent="-227013">
              <a:spcAft>
                <a:spcPts val="1200"/>
              </a:spcAft>
            </a:pPr>
            <a:r>
              <a:rPr lang="en-US" sz="2400" dirty="0">
                <a:solidFill>
                  <a:schemeClr val="bg1"/>
                </a:solidFill>
              </a:rPr>
              <a:t>- In person Chat Room platform moderation (Human in the Loop)</a:t>
            </a:r>
          </a:p>
          <a:p>
            <a:pPr marL="227013" indent="-227013">
              <a:spcAft>
                <a:spcPts val="1200"/>
              </a:spcAft>
            </a:pPr>
            <a:r>
              <a:rPr lang="en-US" sz="2400" dirty="0">
                <a:solidFill>
                  <a:schemeClr val="bg1"/>
                </a:solidFill>
              </a:rPr>
              <a:t>- Content amplification: machine-generated text detection of inauthentic activity</a:t>
            </a:r>
          </a:p>
          <a:p>
            <a:pPr marL="227013" indent="-227013">
              <a:spcAft>
                <a:spcPts val="600"/>
              </a:spcAft>
            </a:pPr>
            <a:r>
              <a:rPr lang="en-US" sz="2400" dirty="0">
                <a:solidFill>
                  <a:schemeClr val="bg1"/>
                </a:solidFill>
              </a:rPr>
              <a:t>- Context-based detection: username patterns, acct. creation times, unusual behaviors, registered phone and IP address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234DA03-638C-FDCF-97C3-8DEA1255C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3267" y="195726"/>
            <a:ext cx="10881360" cy="1069848"/>
          </a:xfrm>
        </p:spPr>
        <p:txBody>
          <a:bodyPr/>
          <a:lstStyle/>
          <a:p>
            <a:pPr algn="ctr"/>
            <a:r>
              <a:rPr lang="en-US" sz="4000" b="1" kern="1200" dirty="0"/>
              <a:t>Mitigation</a:t>
            </a:r>
            <a:br>
              <a:rPr lang="en-US" sz="4000" b="1" kern="1200" dirty="0"/>
            </a:br>
            <a:r>
              <a:rPr lang="en-US" sz="4000" b="1" kern="1200" dirty="0"/>
              <a:t>ai online Influence campaigns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A59D807-3362-37FB-C009-392235CB119A}"/>
              </a:ext>
            </a:extLst>
          </p:cNvPr>
          <p:cNvSpPr txBox="1"/>
          <p:nvPr/>
        </p:nvSpPr>
        <p:spPr>
          <a:xfrm>
            <a:off x="3572883" y="6275986"/>
            <a:ext cx="60003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(Hint:  Use Chatbot to analyze &amp; test…)</a:t>
            </a:r>
          </a:p>
        </p:txBody>
      </p:sp>
    </p:spTree>
    <p:extLst>
      <p:ext uri="{BB962C8B-B14F-4D97-AF65-F5344CB8AC3E}">
        <p14:creationId xmlns:p14="http://schemas.microsoft.com/office/powerpoint/2010/main" val="1427595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9F2498-3C87-8480-FE90-F2C246AAC7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060" y="2029968"/>
            <a:ext cx="12106940" cy="1069848"/>
          </a:xfrm>
        </p:spPr>
        <p:txBody>
          <a:bodyPr/>
          <a:lstStyle/>
          <a:p>
            <a:pPr marL="0" indent="0">
              <a:buNone/>
            </a:pPr>
            <a:r>
              <a:rPr lang="en-US" sz="4000" dirty="0"/>
              <a:t>3. </a:t>
            </a:r>
            <a:r>
              <a:rPr lang="en-US" sz="4000" b="1" dirty="0"/>
              <a:t>Governance, Frameworks </a:t>
            </a:r>
            <a:br>
              <a:rPr lang="en-US" sz="4000" b="1" dirty="0"/>
            </a:br>
            <a:r>
              <a:rPr lang="en-US" sz="4000" b="1" dirty="0"/>
              <a:t>&amp; Assessments</a:t>
            </a:r>
          </a:p>
        </p:txBody>
      </p:sp>
    </p:spTree>
    <p:extLst>
      <p:ext uri="{BB962C8B-B14F-4D97-AF65-F5344CB8AC3E}">
        <p14:creationId xmlns:p14="http://schemas.microsoft.com/office/powerpoint/2010/main" val="23676950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B1833E-A346-1824-FD71-146A559FD1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9738" y="173355"/>
            <a:ext cx="10465308" cy="1069848"/>
          </a:xfrm>
        </p:spPr>
        <p:txBody>
          <a:bodyPr/>
          <a:lstStyle/>
          <a:p>
            <a:pPr algn="ctr"/>
            <a:r>
              <a:rPr lang="en-US" dirty="0"/>
              <a:t>Legislation</a:t>
            </a:r>
            <a:br>
              <a:rPr lang="en-US" dirty="0"/>
            </a:br>
            <a:r>
              <a:rPr lang="en-US" dirty="0"/>
              <a:t>European union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90D3B6-840A-D696-7445-53292EC6D8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2071" y="1351194"/>
            <a:ext cx="11413510" cy="1293684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dirty="0"/>
              <a:t>EU GDPR - </a:t>
            </a:r>
            <a:r>
              <a:rPr lang="en-US" sz="2800" i="0" dirty="0">
                <a:effectLst/>
              </a:rPr>
              <a:t>General Data Protection Regulation (2018)</a:t>
            </a:r>
            <a:endParaRPr lang="en-US" sz="2800" dirty="0"/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2400" dirty="0"/>
              <a:t>C</a:t>
            </a:r>
            <a:r>
              <a:rPr lang="en-US" sz="2400" b="0" i="0" dirty="0">
                <a:solidFill>
                  <a:srgbClr val="ECEFF4"/>
                </a:solidFill>
                <a:effectLst/>
              </a:rPr>
              <a:t>onsumer Trust - Ensure businesses transparent about personal data use, </a:t>
            </a:r>
          </a:p>
          <a:p>
            <a:pPr marL="688975" lvl="2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b="0" i="0" dirty="0">
                <a:solidFill>
                  <a:srgbClr val="ECEFF4"/>
                </a:solidFill>
                <a:effectLst/>
              </a:rPr>
              <a:t>obtain explicit consent before collecting data.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63BE0954-FF9B-5C16-CE3D-707117722496}"/>
              </a:ext>
            </a:extLst>
          </p:cNvPr>
          <p:cNvGrpSpPr/>
          <p:nvPr/>
        </p:nvGrpSpPr>
        <p:grpSpPr>
          <a:xfrm>
            <a:off x="532071" y="2821486"/>
            <a:ext cx="11413510" cy="3863159"/>
            <a:chOff x="532071" y="2821486"/>
            <a:chExt cx="11413510" cy="3863159"/>
          </a:xfrm>
        </p:grpSpPr>
        <p:pic>
          <p:nvPicPr>
            <p:cNvPr id="4" name="Picture 3" descr="A colorful pyramid chart with text&#10;&#10;Description automatically generated">
              <a:extLst>
                <a:ext uri="{FF2B5EF4-FFF2-40B4-BE49-F238E27FC236}">
                  <a16:creationId xmlns:a16="http://schemas.microsoft.com/office/drawing/2014/main" id="{73753B26-B053-C261-A2CC-94FE9C016E9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64076" y="3939901"/>
              <a:ext cx="4969131" cy="2744744"/>
            </a:xfrm>
            <a:prstGeom prst="rect">
              <a:avLst/>
            </a:prstGeom>
          </p:spPr>
        </p:pic>
        <p:sp>
          <p:nvSpPr>
            <p:cNvPr id="6" name="Content Placeholder 2">
              <a:extLst>
                <a:ext uri="{FF2B5EF4-FFF2-40B4-BE49-F238E27FC236}">
                  <a16:creationId xmlns:a16="http://schemas.microsoft.com/office/drawing/2014/main" id="{4BCB78E8-8437-6785-FCB8-44C3637ADE9F}"/>
                </a:ext>
              </a:extLst>
            </p:cNvPr>
            <p:cNvSpPr txBox="1">
              <a:spLocks/>
            </p:cNvSpPr>
            <p:nvPr/>
          </p:nvSpPr>
          <p:spPr>
            <a:xfrm>
              <a:off x="532071" y="2821486"/>
              <a:ext cx="11413510" cy="597709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7472" indent="-347472" algn="l" defTabSz="914400" rtl="0" eaLnBrk="1" latinLnBrk="0" hangingPunct="1">
                <a:lnSpc>
                  <a:spcPct val="150000"/>
                </a:lnSpc>
                <a:spcBef>
                  <a:spcPts val="1000"/>
                </a:spcBef>
                <a:buClr>
                  <a:schemeClr val="accent6"/>
                </a:buClr>
                <a:buFont typeface="Courier New" panose="02070309020205020404" pitchFamily="49" charset="0"/>
                <a:buChar char="o"/>
                <a:defRPr sz="2400" kern="1200">
                  <a:solidFill>
                    <a:schemeClr val="bg1"/>
                  </a:solidFill>
                  <a:latin typeface="+mn-lt"/>
                  <a:ea typeface="+mn-ea"/>
                  <a:cs typeface="Segoe UI" panose="020B0502040204020203" pitchFamily="34" charset="0"/>
                </a:defRPr>
              </a:lvl1pPr>
              <a:lvl2pPr marL="685800" indent="-347472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accent6"/>
                </a:buClr>
                <a:buFont typeface="Courier New" panose="02070309020205020404" pitchFamily="49" charset="0"/>
                <a:buChar char="o"/>
                <a:defRPr sz="2000" kern="1200">
                  <a:solidFill>
                    <a:schemeClr val="bg1"/>
                  </a:solidFill>
                  <a:latin typeface="+mn-lt"/>
                  <a:ea typeface="+mn-ea"/>
                  <a:cs typeface="Segoe UI" panose="020B0502040204020203" pitchFamily="34" charset="0"/>
                </a:defRPr>
              </a:lvl2pPr>
              <a:lvl3pPr marL="1143000" indent="-347472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accent6"/>
                </a:buClr>
                <a:buFont typeface="Courier New" panose="02070309020205020404" pitchFamily="49" charset="0"/>
                <a:buChar char="o"/>
                <a:defRPr sz="1800" kern="1200">
                  <a:solidFill>
                    <a:schemeClr val="bg1"/>
                  </a:solidFill>
                  <a:latin typeface="+mn-lt"/>
                  <a:ea typeface="+mn-ea"/>
                  <a:cs typeface="Segoe UI" panose="020B0502040204020203" pitchFamily="34" charset="0"/>
                </a:defRPr>
              </a:lvl3pPr>
              <a:lvl4pPr marL="1600200" indent="-347472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accent6"/>
                </a:buClr>
                <a:buFont typeface="Courier New" panose="02070309020205020404" pitchFamily="49" charset="0"/>
                <a:buChar char="o"/>
                <a:defRPr sz="1600" kern="1200">
                  <a:solidFill>
                    <a:schemeClr val="bg1"/>
                  </a:solidFill>
                  <a:latin typeface="+mn-lt"/>
                  <a:ea typeface="+mn-ea"/>
                  <a:cs typeface="Segoe UI" panose="020B0502040204020203" pitchFamily="34" charset="0"/>
                </a:defRPr>
              </a:lvl4pPr>
              <a:lvl5pPr marL="2057400" indent="-347472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accent6"/>
                </a:buClr>
                <a:buFont typeface="Courier New" panose="02070309020205020404" pitchFamily="49" charset="0"/>
                <a:buChar char="o"/>
                <a:defRPr sz="1600" kern="1200">
                  <a:solidFill>
                    <a:schemeClr val="bg1"/>
                  </a:solidFill>
                  <a:latin typeface="+mn-lt"/>
                  <a:ea typeface="+mn-ea"/>
                  <a:cs typeface="Segoe UI" panose="020B0502040204020203" pitchFamily="34" charset="0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  <a:spcBef>
                  <a:spcPts val="0"/>
                </a:spcBef>
              </a:pPr>
              <a:r>
                <a:rPr lang="en-US" sz="2800" dirty="0"/>
                <a:t>EU AI Act Draft (14 June 2023) </a:t>
              </a:r>
            </a:p>
            <a:p>
              <a:pPr lvl="1">
                <a:lnSpc>
                  <a:spcPct val="100000"/>
                </a:lnSpc>
                <a:spcBef>
                  <a:spcPts val="0"/>
                </a:spcBef>
              </a:pPr>
              <a:r>
                <a:rPr lang="en-US" sz="2400" b="0" i="0" dirty="0">
                  <a:solidFill>
                    <a:srgbClr val="ECEFF4"/>
                  </a:solidFill>
                  <a:effectLst/>
                </a:rPr>
                <a:t>Adoption target date: 2023 Dec.  Date enforcement to begin: 2026</a:t>
              </a:r>
              <a:endParaRPr 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109174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8897ADC5-7DB9-3242-0E1D-650BEA156D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9492" y="173355"/>
            <a:ext cx="10465308" cy="1069848"/>
          </a:xfrm>
        </p:spPr>
        <p:txBody>
          <a:bodyPr/>
          <a:lstStyle/>
          <a:p>
            <a:pPr algn="ctr"/>
            <a:r>
              <a:rPr lang="en-US" dirty="0"/>
              <a:t>Legislation</a:t>
            </a:r>
            <a:br>
              <a:rPr lang="en-US" dirty="0"/>
            </a:br>
            <a:r>
              <a:rPr lang="en-US" dirty="0"/>
              <a:t>AI Act - four risk levels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979552-899D-EB77-78E9-67F35A5FC7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1906" y="1357442"/>
            <a:ext cx="5245520" cy="2836016"/>
          </a:xfrm>
          <a:solidFill>
            <a:schemeClr val="bg2">
              <a:lumMod val="10000"/>
              <a:alpha val="40000"/>
            </a:schemeClr>
          </a:solidFill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1" u="sng" dirty="0">
                <a:solidFill>
                  <a:schemeClr val="bg1"/>
                </a:solidFill>
              </a:rPr>
              <a:t>Unacceptable Risk: </a:t>
            </a:r>
          </a:p>
          <a:p>
            <a:pPr marL="624078" lvl="1" indent="-28575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Subliminal, manipulative, or exploitative systems that cause harm.</a:t>
            </a:r>
          </a:p>
          <a:p>
            <a:pPr marL="624078" lvl="1" indent="-28575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Real-time remote biometric ID systems: surveillance in public spaces.</a:t>
            </a:r>
          </a:p>
          <a:p>
            <a:pPr marL="624078" lvl="1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Social scoring systems: social behavior or predicted personality traits.</a:t>
            </a:r>
          </a:p>
          <a:p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C9F3B01-C316-25EF-655F-4B982C1C2BDE}"/>
              </a:ext>
            </a:extLst>
          </p:cNvPr>
          <p:cNvSpPr txBox="1">
            <a:spLocks/>
          </p:cNvSpPr>
          <p:nvPr/>
        </p:nvSpPr>
        <p:spPr>
          <a:xfrm>
            <a:off x="541905" y="4193459"/>
            <a:ext cx="5245521" cy="2197506"/>
          </a:xfrm>
          <a:prstGeom prst="rect">
            <a:avLst/>
          </a:prstGeom>
          <a:solidFill>
            <a:schemeClr val="bg2">
              <a:lumMod val="10000"/>
              <a:alpha val="4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7472" indent="-347472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Clr>
                <a:schemeClr val="accent6"/>
              </a:buClr>
              <a:buFont typeface="Courier New" panose="02070309020205020404" pitchFamily="49" charset="0"/>
              <a:buChar char="o"/>
              <a:defRPr sz="2400" kern="1200">
                <a:solidFill>
                  <a:schemeClr val="bg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685800" indent="-347472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6"/>
              </a:buClr>
              <a:buFont typeface="Courier New" panose="02070309020205020404" pitchFamily="49" charset="0"/>
              <a:buChar char="o"/>
              <a:defRPr sz="2000" kern="1200">
                <a:solidFill>
                  <a:schemeClr val="bg1"/>
                </a:solidFill>
                <a:latin typeface="+mn-lt"/>
                <a:ea typeface="+mn-ea"/>
                <a:cs typeface="Segoe UI" panose="020B0502040204020203" pitchFamily="34" charset="0"/>
              </a:defRPr>
            </a:lvl2pPr>
            <a:lvl3pPr marL="1143000" indent="-347472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6"/>
              </a:buClr>
              <a:buFont typeface="Courier New" panose="02070309020205020404" pitchFamily="49" charset="0"/>
              <a:buChar char="o"/>
              <a:defRPr sz="1800" kern="1200">
                <a:solidFill>
                  <a:schemeClr val="bg1"/>
                </a:solidFill>
                <a:latin typeface="+mn-lt"/>
                <a:ea typeface="+mn-ea"/>
                <a:cs typeface="Segoe UI" panose="020B0502040204020203" pitchFamily="34" charset="0"/>
              </a:defRPr>
            </a:lvl3pPr>
            <a:lvl4pPr marL="1600200" indent="-347472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6"/>
              </a:buClr>
              <a:buFont typeface="Courier New" panose="02070309020205020404" pitchFamily="49" charset="0"/>
              <a:buChar char="o"/>
              <a:defRPr sz="1600" kern="1200">
                <a:solidFill>
                  <a:schemeClr val="bg1"/>
                </a:solidFill>
                <a:latin typeface="+mn-lt"/>
                <a:ea typeface="+mn-ea"/>
                <a:cs typeface="Segoe UI" panose="020B0502040204020203" pitchFamily="34" charset="0"/>
              </a:defRPr>
            </a:lvl4pPr>
            <a:lvl5pPr marL="2057400" indent="-347472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6"/>
              </a:buClr>
              <a:buFont typeface="Courier New" panose="02070309020205020404" pitchFamily="49" charset="0"/>
              <a:buChar char="o"/>
              <a:defRPr sz="1600" kern="1200">
                <a:solidFill>
                  <a:schemeClr val="bg1"/>
                </a:solidFill>
                <a:latin typeface="+mn-lt"/>
                <a:ea typeface="+mn-ea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1" i="0" u="sng" dirty="0">
                <a:solidFill>
                  <a:schemeClr val="bg1"/>
                </a:solidFill>
              </a:rPr>
              <a:t>High Risk:</a:t>
            </a:r>
          </a:p>
          <a:p>
            <a:pPr marL="511175" lvl="0" indent="-28575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Consumer creditworthiness evaluation.</a:t>
            </a:r>
          </a:p>
          <a:p>
            <a:pPr marL="511175" lvl="0" indent="-28575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Recruitment or employee management.</a:t>
            </a:r>
          </a:p>
          <a:p>
            <a:pPr marL="511175" lvl="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Biometric ID systems used for security purposes.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1FECD01-7067-839E-3340-E3CDA85107DC}"/>
              </a:ext>
            </a:extLst>
          </p:cNvPr>
          <p:cNvSpPr txBox="1">
            <a:spLocks/>
          </p:cNvSpPr>
          <p:nvPr/>
        </p:nvSpPr>
        <p:spPr>
          <a:xfrm>
            <a:off x="5787426" y="1357442"/>
            <a:ext cx="6306248" cy="2836016"/>
          </a:xfrm>
          <a:prstGeom prst="rect">
            <a:avLst/>
          </a:prstGeom>
          <a:solidFill>
            <a:schemeClr val="bg2">
              <a:lumMod val="10000"/>
              <a:alpha val="4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7472" indent="-347472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Clr>
                <a:schemeClr val="accent6"/>
              </a:buClr>
              <a:buFont typeface="Courier New" panose="02070309020205020404" pitchFamily="49" charset="0"/>
              <a:buChar char="o"/>
              <a:defRPr sz="2400" kern="1200">
                <a:solidFill>
                  <a:schemeClr val="bg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685800" indent="-347472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6"/>
              </a:buClr>
              <a:buFont typeface="Courier New" panose="02070309020205020404" pitchFamily="49" charset="0"/>
              <a:buChar char="o"/>
              <a:defRPr sz="2000" kern="1200">
                <a:solidFill>
                  <a:schemeClr val="bg1"/>
                </a:solidFill>
                <a:latin typeface="+mn-lt"/>
                <a:ea typeface="+mn-ea"/>
                <a:cs typeface="Segoe UI" panose="020B0502040204020203" pitchFamily="34" charset="0"/>
              </a:defRPr>
            </a:lvl2pPr>
            <a:lvl3pPr marL="1143000" indent="-347472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6"/>
              </a:buClr>
              <a:buFont typeface="Courier New" panose="02070309020205020404" pitchFamily="49" charset="0"/>
              <a:buChar char="o"/>
              <a:defRPr sz="1800" kern="1200">
                <a:solidFill>
                  <a:schemeClr val="bg1"/>
                </a:solidFill>
                <a:latin typeface="+mn-lt"/>
                <a:ea typeface="+mn-ea"/>
                <a:cs typeface="Segoe UI" panose="020B0502040204020203" pitchFamily="34" charset="0"/>
              </a:defRPr>
            </a:lvl3pPr>
            <a:lvl4pPr marL="1600200" indent="-347472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6"/>
              </a:buClr>
              <a:buFont typeface="Courier New" panose="02070309020205020404" pitchFamily="49" charset="0"/>
              <a:buChar char="o"/>
              <a:defRPr sz="1600" kern="1200">
                <a:solidFill>
                  <a:schemeClr val="bg1"/>
                </a:solidFill>
                <a:latin typeface="+mn-lt"/>
                <a:ea typeface="+mn-ea"/>
                <a:cs typeface="Segoe UI" panose="020B0502040204020203" pitchFamily="34" charset="0"/>
              </a:defRPr>
            </a:lvl4pPr>
            <a:lvl5pPr marL="2057400" indent="-347472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6"/>
              </a:buClr>
              <a:buFont typeface="Courier New" panose="02070309020205020404" pitchFamily="49" charset="0"/>
              <a:buChar char="o"/>
              <a:defRPr sz="1600" kern="1200">
                <a:solidFill>
                  <a:schemeClr val="bg1"/>
                </a:solidFill>
                <a:latin typeface="+mn-lt"/>
                <a:ea typeface="+mn-ea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None/>
            </a:pPr>
            <a:r>
              <a:rPr lang="en-US" b="1" u="sng" dirty="0"/>
              <a:t>Limited Risk: </a:t>
            </a:r>
          </a:p>
          <a:p>
            <a:pPr marL="624078" lvl="1" indent="-28575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AI chatbots for customer service interactions.</a:t>
            </a:r>
          </a:p>
          <a:p>
            <a:pPr marL="624078" lvl="1" indent="-28575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AI-powered inventory management systems.</a:t>
            </a:r>
          </a:p>
          <a:p>
            <a:pPr marL="624078" lvl="1" indent="-28575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AI systems for data analysis and predictive analytics in healthcare.</a:t>
            </a:r>
          </a:p>
          <a:p>
            <a:pPr marL="338328" lvl="1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000" dirty="0">
                <a:solidFill>
                  <a:schemeClr val="bg1"/>
                </a:solidFill>
              </a:rPr>
              <a:t>Users should be notified they are interacting with  machine and provided ability to decline</a:t>
            </a:r>
            <a:endParaRPr lang="en-US" sz="2000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8BB0450-0D1D-476F-20B4-506184223376}"/>
              </a:ext>
            </a:extLst>
          </p:cNvPr>
          <p:cNvSpPr txBox="1">
            <a:spLocks/>
          </p:cNvSpPr>
          <p:nvPr/>
        </p:nvSpPr>
        <p:spPr>
          <a:xfrm>
            <a:off x="5787427" y="4193459"/>
            <a:ext cx="6306248" cy="2197506"/>
          </a:xfrm>
          <a:prstGeom prst="rect">
            <a:avLst/>
          </a:prstGeom>
          <a:solidFill>
            <a:schemeClr val="bg2">
              <a:lumMod val="10000"/>
              <a:alpha val="4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7472" indent="-347472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Clr>
                <a:schemeClr val="accent6"/>
              </a:buClr>
              <a:buFont typeface="Courier New" panose="02070309020205020404" pitchFamily="49" charset="0"/>
              <a:buChar char="o"/>
              <a:defRPr sz="2400" kern="1200">
                <a:solidFill>
                  <a:schemeClr val="bg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685800" indent="-347472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6"/>
              </a:buClr>
              <a:buFont typeface="Courier New" panose="02070309020205020404" pitchFamily="49" charset="0"/>
              <a:buChar char="o"/>
              <a:defRPr sz="2000" kern="1200">
                <a:solidFill>
                  <a:schemeClr val="bg1"/>
                </a:solidFill>
                <a:latin typeface="+mn-lt"/>
                <a:ea typeface="+mn-ea"/>
                <a:cs typeface="Segoe UI" panose="020B0502040204020203" pitchFamily="34" charset="0"/>
              </a:defRPr>
            </a:lvl2pPr>
            <a:lvl3pPr marL="1143000" indent="-347472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6"/>
              </a:buClr>
              <a:buFont typeface="Courier New" panose="02070309020205020404" pitchFamily="49" charset="0"/>
              <a:buChar char="o"/>
              <a:defRPr sz="1800" kern="1200">
                <a:solidFill>
                  <a:schemeClr val="bg1"/>
                </a:solidFill>
                <a:latin typeface="+mn-lt"/>
                <a:ea typeface="+mn-ea"/>
                <a:cs typeface="Segoe UI" panose="020B0502040204020203" pitchFamily="34" charset="0"/>
              </a:defRPr>
            </a:lvl3pPr>
            <a:lvl4pPr marL="1600200" indent="-347472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6"/>
              </a:buClr>
              <a:buFont typeface="Courier New" panose="02070309020205020404" pitchFamily="49" charset="0"/>
              <a:buChar char="o"/>
              <a:defRPr sz="1600" kern="1200">
                <a:solidFill>
                  <a:schemeClr val="bg1"/>
                </a:solidFill>
                <a:latin typeface="+mn-lt"/>
                <a:ea typeface="+mn-ea"/>
                <a:cs typeface="Segoe UI" panose="020B0502040204020203" pitchFamily="34" charset="0"/>
              </a:defRPr>
            </a:lvl4pPr>
            <a:lvl5pPr marL="2057400" indent="-347472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6"/>
              </a:buClr>
              <a:buFont typeface="Courier New" panose="02070309020205020404" pitchFamily="49" charset="0"/>
              <a:buChar char="o"/>
              <a:defRPr sz="1600" kern="1200">
                <a:solidFill>
                  <a:schemeClr val="bg1"/>
                </a:solidFill>
                <a:latin typeface="+mn-lt"/>
                <a:ea typeface="+mn-ea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b="1" u="sng" dirty="0">
                <a:solidFill>
                  <a:schemeClr val="bg1"/>
                </a:solidFill>
              </a:rPr>
              <a:t>Minimal or No Risk:</a:t>
            </a:r>
            <a:endParaRPr lang="en-US" b="1" i="0" u="sng" dirty="0">
              <a:solidFill>
                <a:schemeClr val="bg1"/>
              </a:solidFill>
            </a:endParaRPr>
          </a:p>
          <a:p>
            <a:pPr marL="628650" lvl="0" indent="-28575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Basic rule-based AI systems, limited functionality.</a:t>
            </a:r>
          </a:p>
          <a:p>
            <a:pPr marL="628650" lvl="0" indent="-28575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Video Games.</a:t>
            </a:r>
          </a:p>
          <a:p>
            <a:pPr marL="628650" lvl="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Educational purposes with no potential for harm</a:t>
            </a:r>
          </a:p>
        </p:txBody>
      </p:sp>
    </p:spTree>
    <p:extLst>
      <p:ext uri="{BB962C8B-B14F-4D97-AF65-F5344CB8AC3E}">
        <p14:creationId xmlns:p14="http://schemas.microsoft.com/office/powerpoint/2010/main" val="285520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D1DB8A-6181-B84E-CDF1-6A2D9ECD01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20472" y="1357537"/>
            <a:ext cx="6133763" cy="5092860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1" u="sng" dirty="0"/>
              <a:t>General Purpose AI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For use with "wide range of applications" for which it is not specifically designed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1" u="sng" dirty="0"/>
              <a:t>Responsibilities - Foundation Models </a:t>
            </a:r>
          </a:p>
          <a:p>
            <a:pPr lvl="1">
              <a:lnSpc>
                <a:spcPts val="2600"/>
              </a:lnSpc>
              <a:spcBef>
                <a:spcPts val="0"/>
              </a:spcBef>
            </a:pPr>
            <a:r>
              <a:rPr lang="en-US" dirty="0"/>
              <a:t>Provider implement Risk Management, Data Governance, Security and ESG-by-Design, Enable downstream AI Providers to meet obligations, Quality </a:t>
            </a:r>
            <a:r>
              <a:rPr lang="en-US" dirty="0" err="1"/>
              <a:t>Mgmnt</a:t>
            </a:r>
            <a:r>
              <a:rPr lang="en-US" dirty="0"/>
              <a:t> for post-market monitoring, EU DB Registration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1" u="sng" dirty="0"/>
              <a:t>Responsibilities - Generative AI </a:t>
            </a:r>
          </a:p>
          <a:p>
            <a:pPr lvl="1">
              <a:lnSpc>
                <a:spcPts val="2600"/>
              </a:lnSpc>
              <a:spcBef>
                <a:spcPts val="0"/>
              </a:spcBef>
            </a:pPr>
            <a:r>
              <a:rPr lang="en-US" dirty="0"/>
              <a:t>Provider must inform natural persons of interaction with AI system, EU law breach safeguards, training data summary available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684EB28-DF61-C62D-0F93-C557132145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9492" y="173355"/>
            <a:ext cx="10465308" cy="1069848"/>
          </a:xfrm>
        </p:spPr>
        <p:txBody>
          <a:bodyPr/>
          <a:lstStyle/>
          <a:p>
            <a:pPr algn="ctr"/>
            <a:r>
              <a:rPr lang="en-US" dirty="0"/>
              <a:t>AI Act</a:t>
            </a:r>
            <a:br>
              <a:rPr lang="en-US" dirty="0"/>
            </a:br>
            <a:r>
              <a:rPr lang="it-IT" b="1" dirty="0"/>
              <a:t>amendments</a:t>
            </a:r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77172DF3-085D-6352-D436-5D2519581BDA}"/>
              </a:ext>
            </a:extLst>
          </p:cNvPr>
          <p:cNvGrpSpPr/>
          <p:nvPr/>
        </p:nvGrpSpPr>
        <p:grpSpPr>
          <a:xfrm>
            <a:off x="542166" y="1343278"/>
            <a:ext cx="5223409" cy="4992786"/>
            <a:chOff x="542166" y="1343278"/>
            <a:chExt cx="5223409" cy="4992786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A62A744E-2425-81CB-92B7-E40C681D8BFD}"/>
                </a:ext>
              </a:extLst>
            </p:cNvPr>
            <p:cNvSpPr/>
            <p:nvPr/>
          </p:nvSpPr>
          <p:spPr>
            <a:xfrm>
              <a:off x="542166" y="1343278"/>
              <a:ext cx="5223409" cy="4992786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shade val="15000"/>
                  <a:alpha val="99000"/>
                </a:schemeClr>
              </a:solidFill>
            </a:ln>
            <a:scene3d>
              <a:camera prst="orthographicFront">
                <a:rot lat="0" lon="0" rev="0"/>
              </a:camera>
              <a:lightRig rig="threePt" dir="t"/>
            </a:scene3d>
            <a:sp3d z="5080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prstTxWarp prst="textArchUp">
                <a:avLst/>
              </a:prstTxWarp>
            </a:bodyPr>
            <a:lstStyle/>
            <a:p>
              <a:pPr algn="ctr">
                <a:spcAft>
                  <a:spcPts val="600"/>
                </a:spcAft>
              </a:pPr>
              <a:r>
                <a:rPr lang="en-US" sz="2800" b="1" dirty="0"/>
                <a:t>  General Purpose AI</a:t>
              </a:r>
              <a:endParaRPr lang="en-US" dirty="0"/>
            </a:p>
            <a:p>
              <a:pPr algn="ctr"/>
              <a:endParaRPr lang="en-US" dirty="0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17FE4995-F9AF-8FBF-DA4B-05594C2E2F73}"/>
                </a:ext>
              </a:extLst>
            </p:cNvPr>
            <p:cNvSpPr/>
            <p:nvPr/>
          </p:nvSpPr>
          <p:spPr>
            <a:xfrm>
              <a:off x="1036885" y="2060154"/>
              <a:ext cx="4233971" cy="4233971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prstTxWarp prst="textArchUp">
                <a:avLst/>
              </a:prstTxWarp>
            </a:bodyPr>
            <a:lstStyle/>
            <a:p>
              <a:pPr algn="ctr">
                <a:spcAft>
                  <a:spcPts val="600"/>
                </a:spcAft>
              </a:pPr>
              <a:r>
                <a:rPr lang="en-US" sz="2800" b="1" dirty="0"/>
                <a:t>Foundational Model</a:t>
              </a: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CD8EEFC0-F3D9-46E9-37DF-8E866386AB3B}"/>
                </a:ext>
              </a:extLst>
            </p:cNvPr>
            <p:cNvSpPr/>
            <p:nvPr/>
          </p:nvSpPr>
          <p:spPr>
            <a:xfrm>
              <a:off x="1505265" y="2974554"/>
              <a:ext cx="3297210" cy="3297210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prstTxWarp prst="textArchUp">
                <a:avLst/>
              </a:prstTxWarp>
            </a:bodyPr>
            <a:lstStyle/>
            <a:p>
              <a:pPr algn="ctr"/>
              <a:r>
                <a:rPr lang="en-US" sz="2800" b="1" dirty="0"/>
                <a:t>Generative AI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31850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5D27A48-FDB1-F106-EAC4-96F5F139D0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9491" y="2212848"/>
            <a:ext cx="9889425" cy="3282696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3200" dirty="0"/>
              <a:t>Conversational AI Defined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3200" dirty="0"/>
              <a:t>Market Position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3200" dirty="0"/>
              <a:t>Risk Management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3200" dirty="0"/>
              <a:t>Governance, Frameworks, Assessments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None/>
            </a:pPr>
            <a:endParaRPr lang="en-US" sz="32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b="1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2400" b="1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B74CCBDE-DF75-B306-0761-CFF9261749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9492" y="137567"/>
            <a:ext cx="10465308" cy="1820708"/>
          </a:xfrm>
        </p:spPr>
        <p:txBody>
          <a:bodyPr/>
          <a:lstStyle/>
          <a:p>
            <a:pPr algn="ctr"/>
            <a:r>
              <a:rPr lang="en-US" sz="4000" dirty="0"/>
              <a:t>Conversational AI </a:t>
            </a:r>
            <a:br>
              <a:rPr lang="en-US" sz="4000" dirty="0"/>
            </a:br>
            <a:r>
              <a:rPr lang="en-US" sz="4000" dirty="0"/>
              <a:t>Business Risks and Tactics </a:t>
            </a:r>
            <a:br>
              <a:rPr lang="en-US" sz="4000" dirty="0"/>
            </a:br>
            <a:r>
              <a:rPr lang="en-US" dirty="0"/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2722565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8D813B00-B4EB-139E-5F62-FEAC5DADAD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9492" y="173355"/>
            <a:ext cx="10465308" cy="1069848"/>
          </a:xfrm>
        </p:spPr>
        <p:txBody>
          <a:bodyPr/>
          <a:lstStyle/>
          <a:p>
            <a:pPr algn="ctr"/>
            <a:r>
              <a:rPr lang="en-US" dirty="0"/>
              <a:t>Legislation</a:t>
            </a:r>
            <a:br>
              <a:rPr lang="en-US" dirty="0"/>
            </a:br>
            <a:r>
              <a:rPr lang="en-US" dirty="0"/>
              <a:t>united states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9C295B3-ECA8-60C4-BE4B-7587F7CE45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611" y="1577496"/>
            <a:ext cx="11172012" cy="516774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US State Legislation and Bills Proposed  (multiple States)</a:t>
            </a:r>
            <a:endParaRPr lang="en-US" sz="1800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08A930D1-264E-CAC2-1685-C531F2924A11}"/>
              </a:ext>
            </a:extLst>
          </p:cNvPr>
          <p:cNvSpPr txBox="1">
            <a:spLocks/>
          </p:cNvSpPr>
          <p:nvPr/>
        </p:nvSpPr>
        <p:spPr>
          <a:xfrm>
            <a:off x="488611" y="2472233"/>
            <a:ext cx="11172012" cy="15884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7472" indent="-347472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Clr>
                <a:schemeClr val="accent6"/>
              </a:buClr>
              <a:buFont typeface="Courier New" panose="02070309020205020404" pitchFamily="49" charset="0"/>
              <a:buChar char="o"/>
              <a:defRPr sz="2400" kern="1200">
                <a:solidFill>
                  <a:schemeClr val="bg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685800" indent="-347472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6"/>
              </a:buClr>
              <a:buFont typeface="Courier New" panose="02070309020205020404" pitchFamily="49" charset="0"/>
              <a:buChar char="o"/>
              <a:defRPr sz="2000" kern="1200">
                <a:solidFill>
                  <a:schemeClr val="bg1"/>
                </a:solidFill>
                <a:latin typeface="+mn-lt"/>
                <a:ea typeface="+mn-ea"/>
                <a:cs typeface="Segoe UI" panose="020B0502040204020203" pitchFamily="34" charset="0"/>
              </a:defRPr>
            </a:lvl2pPr>
            <a:lvl3pPr marL="1143000" indent="-347472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6"/>
              </a:buClr>
              <a:buFont typeface="Courier New" panose="02070309020205020404" pitchFamily="49" charset="0"/>
              <a:buChar char="o"/>
              <a:defRPr sz="1800" kern="1200">
                <a:solidFill>
                  <a:schemeClr val="bg1"/>
                </a:solidFill>
                <a:latin typeface="+mn-lt"/>
                <a:ea typeface="+mn-ea"/>
                <a:cs typeface="Segoe UI" panose="020B0502040204020203" pitchFamily="34" charset="0"/>
              </a:defRPr>
            </a:lvl3pPr>
            <a:lvl4pPr marL="1600200" indent="-347472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6"/>
              </a:buClr>
              <a:buFont typeface="Courier New" panose="02070309020205020404" pitchFamily="49" charset="0"/>
              <a:buChar char="o"/>
              <a:defRPr sz="1600" kern="1200">
                <a:solidFill>
                  <a:schemeClr val="bg1"/>
                </a:solidFill>
                <a:latin typeface="+mn-lt"/>
                <a:ea typeface="+mn-ea"/>
                <a:cs typeface="Segoe UI" panose="020B0502040204020203" pitchFamily="34" charset="0"/>
              </a:defRPr>
            </a:lvl4pPr>
            <a:lvl5pPr marL="2057400" indent="-347472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6"/>
              </a:buClr>
              <a:buFont typeface="Courier New" panose="02070309020205020404" pitchFamily="49" charset="0"/>
              <a:buChar char="o"/>
              <a:defRPr sz="1600" kern="1200">
                <a:solidFill>
                  <a:schemeClr val="bg1"/>
                </a:solidFill>
                <a:latin typeface="+mn-lt"/>
                <a:ea typeface="+mn-ea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US Federal AI Governance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National Artificial Intelligence Advisory Committee (NAIAC)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AI Bill of Rights (White House OSTP Executive Order)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Congress: Securities, Accountability, Foundations, Explain and Innovation Framework (SAFE) Bill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endParaRPr lang="en-US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02F89415-F4C7-149A-73AF-4AA9A0DC3742}"/>
              </a:ext>
            </a:extLst>
          </p:cNvPr>
          <p:cNvSpPr txBox="1">
            <a:spLocks/>
          </p:cNvSpPr>
          <p:nvPr/>
        </p:nvSpPr>
        <p:spPr>
          <a:xfrm>
            <a:off x="488611" y="4438686"/>
            <a:ext cx="11172012" cy="17261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7472" indent="-347472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Clr>
                <a:schemeClr val="accent6"/>
              </a:buClr>
              <a:buFont typeface="Courier New" panose="02070309020205020404" pitchFamily="49" charset="0"/>
              <a:buChar char="o"/>
              <a:defRPr sz="2400" kern="1200">
                <a:solidFill>
                  <a:schemeClr val="bg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685800" indent="-347472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6"/>
              </a:buClr>
              <a:buFont typeface="Courier New" panose="02070309020205020404" pitchFamily="49" charset="0"/>
              <a:buChar char="o"/>
              <a:defRPr sz="2000" kern="1200">
                <a:solidFill>
                  <a:schemeClr val="bg1"/>
                </a:solidFill>
                <a:latin typeface="+mn-lt"/>
                <a:ea typeface="+mn-ea"/>
                <a:cs typeface="Segoe UI" panose="020B0502040204020203" pitchFamily="34" charset="0"/>
              </a:defRPr>
            </a:lvl2pPr>
            <a:lvl3pPr marL="1143000" indent="-347472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6"/>
              </a:buClr>
              <a:buFont typeface="Courier New" panose="02070309020205020404" pitchFamily="49" charset="0"/>
              <a:buChar char="o"/>
              <a:defRPr sz="1800" kern="1200">
                <a:solidFill>
                  <a:schemeClr val="bg1"/>
                </a:solidFill>
                <a:latin typeface="+mn-lt"/>
                <a:ea typeface="+mn-ea"/>
                <a:cs typeface="Segoe UI" panose="020B0502040204020203" pitchFamily="34" charset="0"/>
              </a:defRPr>
            </a:lvl3pPr>
            <a:lvl4pPr marL="1600200" indent="-347472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6"/>
              </a:buClr>
              <a:buFont typeface="Courier New" panose="02070309020205020404" pitchFamily="49" charset="0"/>
              <a:buChar char="o"/>
              <a:defRPr sz="1600" kern="1200">
                <a:solidFill>
                  <a:schemeClr val="bg1"/>
                </a:solidFill>
                <a:latin typeface="+mn-lt"/>
                <a:ea typeface="+mn-ea"/>
                <a:cs typeface="Segoe UI" panose="020B0502040204020203" pitchFamily="34" charset="0"/>
              </a:defRPr>
            </a:lvl4pPr>
            <a:lvl5pPr marL="2057400" indent="-347472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6"/>
              </a:buClr>
              <a:buFont typeface="Courier New" panose="02070309020205020404" pitchFamily="49" charset="0"/>
              <a:buChar char="o"/>
              <a:defRPr sz="1600" kern="1200">
                <a:solidFill>
                  <a:schemeClr val="bg1"/>
                </a:solidFill>
                <a:latin typeface="+mn-lt"/>
                <a:ea typeface="+mn-ea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NIST AI Risk Management Framework (RMF)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Resource to help organizations design, develop, deploy, and use AI systems in trustworthy and responsible manner.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Addresses risks, impacts, and potential harms associated with AI technologies.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5341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B29556-8D3D-03C3-7A35-1C15C83728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283" y="1445343"/>
            <a:ext cx="5319252" cy="5191432"/>
          </a:xfrm>
          <a:solidFill>
            <a:schemeClr val="bg2">
              <a:lumMod val="10000"/>
              <a:alpha val="40000"/>
            </a:schemeClr>
          </a:solidFill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1" dirty="0"/>
              <a:t>Privacy</a:t>
            </a:r>
            <a:r>
              <a:rPr lang="en-US" sz="1800" b="1" dirty="0"/>
              <a:t>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1800" dirty="0"/>
              <a:t>Conversational AI systems should deliver utility to users within publicly-stated parameters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1800" dirty="0"/>
              <a:t>Ensure user info not leveraged beyond intended purpose.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1" dirty="0"/>
              <a:t>Inclusivity</a:t>
            </a:r>
            <a:r>
              <a:rPr lang="en-US" sz="2000" b="1" dirty="0"/>
              <a:t>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1800" dirty="0"/>
              <a:t>Conversational AI systems should be designed to bring people in &amp; be equipped to accommodate underrepresented &amp;  overrepresented populations.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1" dirty="0"/>
              <a:t>Accountability</a:t>
            </a:r>
            <a:r>
              <a:rPr lang="en-US" sz="1800" b="1" dirty="0"/>
              <a:t>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dirty="0"/>
              <a:t>All stakeholders working to create conversational AI systems are accountable, &amp; for system outcomes</a:t>
            </a:r>
            <a:r>
              <a:rPr lang="en-US" sz="1600" dirty="0"/>
              <a:t>.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EFE667D-7F69-DE38-4F62-37B5B2E06E46}"/>
              </a:ext>
            </a:extLst>
          </p:cNvPr>
          <p:cNvSpPr txBox="1">
            <a:spLocks/>
          </p:cNvSpPr>
          <p:nvPr/>
        </p:nvSpPr>
        <p:spPr>
          <a:xfrm>
            <a:off x="6056672" y="1445343"/>
            <a:ext cx="6145161" cy="5191432"/>
          </a:xfrm>
          <a:prstGeom prst="rect">
            <a:avLst/>
          </a:prstGeom>
          <a:solidFill>
            <a:schemeClr val="bg2">
              <a:lumMod val="10000"/>
              <a:alpha val="4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7472" indent="-347472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Clr>
                <a:schemeClr val="accent6"/>
              </a:buClr>
              <a:buFont typeface="Courier New" panose="02070309020205020404" pitchFamily="49" charset="0"/>
              <a:buChar char="o"/>
              <a:defRPr sz="2400" kern="1200">
                <a:solidFill>
                  <a:schemeClr val="bg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685800" indent="-347472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6"/>
              </a:buClr>
              <a:buFont typeface="Courier New" panose="02070309020205020404" pitchFamily="49" charset="0"/>
              <a:buChar char="o"/>
              <a:defRPr sz="2000" kern="1200">
                <a:solidFill>
                  <a:schemeClr val="bg1"/>
                </a:solidFill>
                <a:latin typeface="+mn-lt"/>
                <a:ea typeface="+mn-ea"/>
                <a:cs typeface="Segoe UI" panose="020B0502040204020203" pitchFamily="34" charset="0"/>
              </a:defRPr>
            </a:lvl2pPr>
            <a:lvl3pPr marL="1143000" indent="-347472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6"/>
              </a:buClr>
              <a:buFont typeface="Courier New" panose="02070309020205020404" pitchFamily="49" charset="0"/>
              <a:buChar char="o"/>
              <a:defRPr sz="1800" kern="1200">
                <a:solidFill>
                  <a:schemeClr val="bg1"/>
                </a:solidFill>
                <a:latin typeface="+mn-lt"/>
                <a:ea typeface="+mn-ea"/>
                <a:cs typeface="Segoe UI" panose="020B0502040204020203" pitchFamily="34" charset="0"/>
              </a:defRPr>
            </a:lvl3pPr>
            <a:lvl4pPr marL="1600200" indent="-347472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6"/>
              </a:buClr>
              <a:buFont typeface="Courier New" panose="02070309020205020404" pitchFamily="49" charset="0"/>
              <a:buChar char="o"/>
              <a:defRPr sz="1600" kern="1200">
                <a:solidFill>
                  <a:schemeClr val="bg1"/>
                </a:solidFill>
                <a:latin typeface="+mn-lt"/>
                <a:ea typeface="+mn-ea"/>
                <a:cs typeface="Segoe UI" panose="020B0502040204020203" pitchFamily="34" charset="0"/>
              </a:defRPr>
            </a:lvl4pPr>
            <a:lvl5pPr marL="2057400" indent="-347472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6"/>
              </a:buClr>
              <a:buFont typeface="Courier New" panose="02070309020205020404" pitchFamily="49" charset="0"/>
              <a:buChar char="o"/>
              <a:defRPr sz="1600" kern="1200">
                <a:solidFill>
                  <a:schemeClr val="bg1"/>
                </a:solidFill>
                <a:latin typeface="+mn-lt"/>
                <a:ea typeface="+mn-ea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1" dirty="0"/>
              <a:t>Sustainability</a:t>
            </a:r>
            <a:r>
              <a:rPr lang="en-US" sz="1800" b="1" dirty="0"/>
              <a:t>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1800" dirty="0"/>
              <a:t>Conversational AI systems, whether in ongoing functionality or development, should not compromise economic, social, or environmental sustainability of our shared future.</a:t>
            </a:r>
            <a:endParaRPr lang="en-US" sz="11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1" dirty="0"/>
              <a:t>Transparency</a:t>
            </a:r>
            <a:r>
              <a:rPr lang="en-US" sz="1800" b="1" dirty="0"/>
              <a:t>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1800" dirty="0"/>
              <a:t>Users of conversational AI systems have right to understand how their data is used &amp; how conversational AI system make decisions.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1" dirty="0"/>
              <a:t>Compliance</a:t>
            </a:r>
            <a:r>
              <a:rPr lang="en-US" sz="1800" b="1" dirty="0"/>
              <a:t>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dirty="0"/>
              <a:t>Conversational AI systems should not merely align with abstract sense of morality &amp; ethics but should comply in absolute terms with current laws &amp; regulations.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2DD43C15-DB2D-D635-C721-6A5A35BEF2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73355"/>
            <a:ext cx="11125200" cy="1069848"/>
          </a:xfrm>
        </p:spPr>
        <p:txBody>
          <a:bodyPr/>
          <a:lstStyle/>
          <a:p>
            <a:pPr algn="ctr"/>
            <a:r>
              <a:rPr lang="en-US" dirty="0"/>
              <a:t>Open voice network</a:t>
            </a:r>
            <a:br>
              <a:rPr lang="en-US" dirty="0"/>
            </a:br>
            <a:r>
              <a:rPr lang="en-US" dirty="0"/>
              <a:t>conversational ai principles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2ABCF60-21A7-B978-70BB-DCDA9187F7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22508" y="70788"/>
            <a:ext cx="1142284" cy="405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1363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F8D2E1-082F-D92A-08F0-95650F01F3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4075" y="1406602"/>
            <a:ext cx="10843850" cy="2133011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Organizations evaluate how their own current structure and strategies align with </a:t>
            </a:r>
            <a:r>
              <a:rPr lang="en-US" dirty="0" err="1"/>
              <a:t>TrustMark</a:t>
            </a:r>
            <a:r>
              <a:rPr lang="en-US" dirty="0"/>
              <a:t> Initiative conversational AI guiding principles and core values.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Independent audit conducted on organization's framework. Upon completion and approval, organization will be added to </a:t>
            </a:r>
            <a:r>
              <a:rPr lang="en-US" dirty="0" err="1"/>
              <a:t>TrustMark</a:t>
            </a:r>
            <a:r>
              <a:rPr lang="en-US" dirty="0"/>
              <a:t> Initiative public list.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2E4D71F-CB9B-58D9-9051-CBE252011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1445" y="173355"/>
            <a:ext cx="11493909" cy="1069848"/>
          </a:xfrm>
        </p:spPr>
        <p:txBody>
          <a:bodyPr/>
          <a:lstStyle/>
          <a:p>
            <a:pPr algn="ctr"/>
            <a:r>
              <a:rPr lang="en-US" dirty="0"/>
              <a:t>Open voice network</a:t>
            </a:r>
            <a:br>
              <a:rPr lang="en-US" dirty="0"/>
            </a:br>
            <a:r>
              <a:rPr lang="en-US" dirty="0"/>
              <a:t>conversational ai self assessment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D35F358-0EE8-D5C9-DFFA-23E9028499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22508" y="70788"/>
            <a:ext cx="1142284" cy="405993"/>
          </a:xfrm>
          <a:prstGeom prst="rect">
            <a:avLst/>
          </a:prstGeom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081A67BC-3749-A475-0FF4-BCD96AFF5320}"/>
              </a:ext>
            </a:extLst>
          </p:cNvPr>
          <p:cNvGrpSpPr/>
          <p:nvPr/>
        </p:nvGrpSpPr>
        <p:grpSpPr>
          <a:xfrm>
            <a:off x="3313471" y="3699656"/>
            <a:ext cx="5243735" cy="2984990"/>
            <a:chOff x="3313471" y="3699656"/>
            <a:chExt cx="5243735" cy="2984990"/>
          </a:xfrm>
        </p:grpSpPr>
        <p:pic>
          <p:nvPicPr>
            <p:cNvPr id="9" name="Picture 8" descr="A screenshot of a graph&#10;&#10;Description automatically generated">
              <a:extLst>
                <a:ext uri="{FF2B5EF4-FFF2-40B4-BE49-F238E27FC236}">
                  <a16:creationId xmlns:a16="http://schemas.microsoft.com/office/drawing/2014/main" id="{33FAE571-B5F3-9DA3-3196-ED9DE3B1F20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13471" y="3699656"/>
              <a:ext cx="5243735" cy="2984990"/>
            </a:xfrm>
            <a:prstGeom prst="rect">
              <a:avLst/>
            </a:prstGeom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AF5CA1BB-03E0-09CB-6A82-76B58F17ECD4}"/>
                </a:ext>
              </a:extLst>
            </p:cNvPr>
            <p:cNvSpPr txBox="1"/>
            <p:nvPr/>
          </p:nvSpPr>
          <p:spPr>
            <a:xfrm rot="19800000">
              <a:off x="3871364" y="4914205"/>
              <a:ext cx="3635844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54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 Black" panose="020B0A04020102020204" pitchFamily="34" charset="0"/>
                  <a:ea typeface="ADLaM Display" panose="020F0502020204030204" pitchFamily="2" charset="0"/>
                  <a:cs typeface="ADLaM Display" panose="020F0502020204030204" pitchFamily="2" charset="0"/>
                </a:rPr>
                <a:t>SAMPLE </a:t>
              </a:r>
              <a:endParaRPr 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 Black" panose="020B0A04020102020204" pitchFamily="34" charset="0"/>
                <a:ea typeface="ADLaM Display" panose="020F0502020204030204" pitchFamily="2" charset="0"/>
                <a:cs typeface="ADLaM Display" panose="020F0502020204030204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99780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D7C013C4-4507-A7E9-6609-8D368C52C3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687" y="2091466"/>
            <a:ext cx="11291697" cy="60318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2800" dirty="0">
                <a:solidFill>
                  <a:schemeClr val="bg1"/>
                </a:solidFill>
              </a:rPr>
              <a:t>Experiment </a:t>
            </a:r>
            <a:r>
              <a:rPr lang="en-US" sz="2800" dirty="0"/>
              <a:t>using c</a:t>
            </a:r>
            <a:r>
              <a:rPr lang="en-US" sz="2800" dirty="0">
                <a:solidFill>
                  <a:schemeClr val="bg1"/>
                </a:solidFill>
              </a:rPr>
              <a:t>hatbots in a measured approach - “AI Intern”. </a:t>
            </a:r>
          </a:p>
          <a:p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Segoe UI Light" panose="020B0502040204020203" pitchFamily="34" charset="0"/>
            </a:endParaRPr>
          </a:p>
          <a:p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US" sz="2400" b="1" dirty="0">
              <a:solidFill>
                <a:schemeClr val="bg1"/>
              </a:solidFill>
            </a:endParaRPr>
          </a:p>
          <a:p>
            <a:endParaRPr lang="en-US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959BFF92-197F-A320-23AC-7826F527FB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9492" y="78575"/>
            <a:ext cx="10465308" cy="1248780"/>
          </a:xfrm>
        </p:spPr>
        <p:txBody>
          <a:bodyPr/>
          <a:lstStyle/>
          <a:p>
            <a:pPr algn="ctr"/>
            <a:r>
              <a:rPr lang="en-US" sz="4000" dirty="0"/>
              <a:t>Business Risks and Tactics </a:t>
            </a:r>
            <a:br>
              <a:rPr lang="en-US" sz="4000" dirty="0"/>
            </a:br>
            <a:r>
              <a:rPr lang="en-US" dirty="0"/>
              <a:t>summary</a:t>
            </a:r>
          </a:p>
        </p:txBody>
      </p:sp>
      <p:sp>
        <p:nvSpPr>
          <p:cNvPr id="2" name="Content Placeholder 10">
            <a:extLst>
              <a:ext uri="{FF2B5EF4-FFF2-40B4-BE49-F238E27FC236}">
                <a16:creationId xmlns:a16="http://schemas.microsoft.com/office/drawing/2014/main" id="{E1B0CE3D-9735-AA2D-AEFF-6154AC79A0D9}"/>
              </a:ext>
            </a:extLst>
          </p:cNvPr>
          <p:cNvSpPr txBox="1">
            <a:spLocks/>
          </p:cNvSpPr>
          <p:nvPr/>
        </p:nvSpPr>
        <p:spPr>
          <a:xfrm>
            <a:off x="611687" y="2827920"/>
            <a:ext cx="11291697" cy="6031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7472" indent="-347472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Clr>
                <a:schemeClr val="accent6"/>
              </a:buClr>
              <a:buFont typeface="Courier New" panose="02070309020205020404" pitchFamily="49" charset="0"/>
              <a:buChar char="o"/>
              <a:defRPr sz="2400" kern="1200">
                <a:solidFill>
                  <a:schemeClr val="bg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685800" indent="-347472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6"/>
              </a:buClr>
              <a:buFont typeface="Courier New" panose="02070309020205020404" pitchFamily="49" charset="0"/>
              <a:buChar char="o"/>
              <a:defRPr sz="2000" kern="1200">
                <a:solidFill>
                  <a:schemeClr val="bg1"/>
                </a:solidFill>
                <a:latin typeface="+mn-lt"/>
                <a:ea typeface="+mn-ea"/>
                <a:cs typeface="Segoe UI" panose="020B0502040204020203" pitchFamily="34" charset="0"/>
              </a:defRPr>
            </a:lvl2pPr>
            <a:lvl3pPr marL="1143000" indent="-347472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6"/>
              </a:buClr>
              <a:buFont typeface="Courier New" panose="02070309020205020404" pitchFamily="49" charset="0"/>
              <a:buChar char="o"/>
              <a:defRPr sz="1800" kern="1200">
                <a:solidFill>
                  <a:schemeClr val="bg1"/>
                </a:solidFill>
                <a:latin typeface="+mn-lt"/>
                <a:ea typeface="+mn-ea"/>
                <a:cs typeface="Segoe UI" panose="020B0502040204020203" pitchFamily="34" charset="0"/>
              </a:defRPr>
            </a:lvl3pPr>
            <a:lvl4pPr marL="1600200" indent="-347472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6"/>
              </a:buClr>
              <a:buFont typeface="Courier New" panose="02070309020205020404" pitchFamily="49" charset="0"/>
              <a:buChar char="o"/>
              <a:defRPr sz="1600" kern="1200">
                <a:solidFill>
                  <a:schemeClr val="bg1"/>
                </a:solidFill>
                <a:latin typeface="+mn-lt"/>
                <a:ea typeface="+mn-ea"/>
                <a:cs typeface="Segoe UI" panose="020B0502040204020203" pitchFamily="34" charset="0"/>
              </a:defRPr>
            </a:lvl4pPr>
            <a:lvl5pPr marL="2057400" indent="-347472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6"/>
              </a:buClr>
              <a:buFont typeface="Courier New" panose="02070309020205020404" pitchFamily="49" charset="0"/>
              <a:buChar char="o"/>
              <a:defRPr sz="1600" kern="1200">
                <a:solidFill>
                  <a:schemeClr val="bg1"/>
                </a:solidFill>
                <a:latin typeface="+mn-lt"/>
                <a:ea typeface="+mn-ea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Segoe UI Light" panose="020B0502040204020203" pitchFamily="34" charset="0"/>
              </a:rPr>
              <a:t>Educate &amp; Advocate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Segoe UI Light" panose="020B0502040204020203" pitchFamily="34" charset="0"/>
              </a:rPr>
              <a:t>CxO’s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Segoe UI Light" panose="020B0502040204020203" pitchFamily="34" charset="0"/>
              </a:rPr>
              <a:t>; integrate with Rhythm of Business processes.</a:t>
            </a:r>
            <a:r>
              <a:rPr lang="en-US" sz="2800" b="1" dirty="0"/>
              <a:t> </a:t>
            </a:r>
          </a:p>
          <a:p>
            <a:endParaRPr lang="en-US" altLang="en-US" dirty="0">
              <a:solidFill>
                <a:srgbClr val="FFFFFF"/>
              </a:solidFill>
              <a:latin typeface="Segoe UI Light" panose="020B0502040204020203" pitchFamily="34" charset="0"/>
            </a:endParaRPr>
          </a:p>
          <a:p>
            <a:endParaRPr lang="en-US" altLang="en-US" sz="18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0" indent="0">
              <a:buFont typeface="Courier New" panose="02070309020205020404" pitchFamily="49" charset="0"/>
              <a:buNone/>
            </a:pPr>
            <a:endParaRPr lang="en-US" b="1" dirty="0"/>
          </a:p>
          <a:p>
            <a:endParaRPr lang="en-US" dirty="0"/>
          </a:p>
        </p:txBody>
      </p:sp>
      <p:sp>
        <p:nvSpPr>
          <p:cNvPr id="3" name="Content Placeholder 10">
            <a:extLst>
              <a:ext uri="{FF2B5EF4-FFF2-40B4-BE49-F238E27FC236}">
                <a16:creationId xmlns:a16="http://schemas.microsoft.com/office/drawing/2014/main" id="{BA93148A-69ED-6C17-859B-695135E2C04E}"/>
              </a:ext>
            </a:extLst>
          </p:cNvPr>
          <p:cNvSpPr txBox="1">
            <a:spLocks/>
          </p:cNvSpPr>
          <p:nvPr/>
        </p:nvSpPr>
        <p:spPr>
          <a:xfrm>
            <a:off x="611687" y="3564374"/>
            <a:ext cx="11291697" cy="6031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7472" indent="-347472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Clr>
                <a:schemeClr val="accent6"/>
              </a:buClr>
              <a:buFont typeface="Courier New" panose="02070309020205020404" pitchFamily="49" charset="0"/>
              <a:buChar char="o"/>
              <a:defRPr sz="2400" kern="1200">
                <a:solidFill>
                  <a:schemeClr val="bg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685800" indent="-347472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6"/>
              </a:buClr>
              <a:buFont typeface="Courier New" panose="02070309020205020404" pitchFamily="49" charset="0"/>
              <a:buChar char="o"/>
              <a:defRPr sz="2000" kern="1200">
                <a:solidFill>
                  <a:schemeClr val="bg1"/>
                </a:solidFill>
                <a:latin typeface="+mn-lt"/>
                <a:ea typeface="+mn-ea"/>
                <a:cs typeface="Segoe UI" panose="020B0502040204020203" pitchFamily="34" charset="0"/>
              </a:defRPr>
            </a:lvl2pPr>
            <a:lvl3pPr marL="1143000" indent="-347472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6"/>
              </a:buClr>
              <a:buFont typeface="Courier New" panose="02070309020205020404" pitchFamily="49" charset="0"/>
              <a:buChar char="o"/>
              <a:defRPr sz="1800" kern="1200">
                <a:solidFill>
                  <a:schemeClr val="bg1"/>
                </a:solidFill>
                <a:latin typeface="+mn-lt"/>
                <a:ea typeface="+mn-ea"/>
                <a:cs typeface="Segoe UI" panose="020B0502040204020203" pitchFamily="34" charset="0"/>
              </a:defRPr>
            </a:lvl3pPr>
            <a:lvl4pPr marL="1600200" indent="-347472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6"/>
              </a:buClr>
              <a:buFont typeface="Courier New" panose="02070309020205020404" pitchFamily="49" charset="0"/>
              <a:buChar char="o"/>
              <a:defRPr sz="1600" kern="1200">
                <a:solidFill>
                  <a:schemeClr val="bg1"/>
                </a:solidFill>
                <a:latin typeface="+mn-lt"/>
                <a:ea typeface="+mn-ea"/>
                <a:cs typeface="Segoe UI" panose="020B0502040204020203" pitchFamily="34" charset="0"/>
              </a:defRPr>
            </a:lvl4pPr>
            <a:lvl5pPr marL="2057400" indent="-347472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6"/>
              </a:buClr>
              <a:buFont typeface="Courier New" panose="02070309020205020404" pitchFamily="49" charset="0"/>
              <a:buChar char="o"/>
              <a:defRPr sz="1600" kern="1200">
                <a:solidFill>
                  <a:schemeClr val="bg1"/>
                </a:solidFill>
                <a:latin typeface="+mn-lt"/>
                <a:ea typeface="+mn-ea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2800" dirty="0"/>
              <a:t>AI has potential to be cybersecurity threat.  And tool to mitigate threats.</a:t>
            </a:r>
            <a:r>
              <a:rPr lang="en-US" sz="2800" b="1" dirty="0"/>
              <a:t> </a:t>
            </a:r>
          </a:p>
          <a:p>
            <a:endParaRPr lang="en-US" altLang="en-US" dirty="0">
              <a:solidFill>
                <a:srgbClr val="FFFFFF"/>
              </a:solidFill>
              <a:latin typeface="Segoe UI Light" panose="020B0502040204020203" pitchFamily="34" charset="0"/>
            </a:endParaRPr>
          </a:p>
          <a:p>
            <a:endParaRPr lang="en-US" altLang="en-US" sz="18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0" indent="0">
              <a:buFont typeface="Courier New" panose="02070309020205020404" pitchFamily="49" charset="0"/>
              <a:buNone/>
            </a:pPr>
            <a:endParaRPr lang="en-US" b="1" dirty="0"/>
          </a:p>
          <a:p>
            <a:endParaRPr lang="en-US" dirty="0"/>
          </a:p>
        </p:txBody>
      </p:sp>
      <p:sp>
        <p:nvSpPr>
          <p:cNvPr id="4" name="Content Placeholder 10">
            <a:extLst>
              <a:ext uri="{FF2B5EF4-FFF2-40B4-BE49-F238E27FC236}">
                <a16:creationId xmlns:a16="http://schemas.microsoft.com/office/drawing/2014/main" id="{5B8DCD59-7BB7-4A92-B18E-AA4B792336F4}"/>
              </a:ext>
            </a:extLst>
          </p:cNvPr>
          <p:cNvSpPr txBox="1">
            <a:spLocks/>
          </p:cNvSpPr>
          <p:nvPr/>
        </p:nvSpPr>
        <p:spPr>
          <a:xfrm>
            <a:off x="611687" y="4300829"/>
            <a:ext cx="11291697" cy="6031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7472" indent="-347472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Clr>
                <a:schemeClr val="accent6"/>
              </a:buClr>
              <a:buFont typeface="Courier New" panose="02070309020205020404" pitchFamily="49" charset="0"/>
              <a:buChar char="o"/>
              <a:defRPr sz="2400" kern="1200">
                <a:solidFill>
                  <a:schemeClr val="bg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685800" indent="-347472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6"/>
              </a:buClr>
              <a:buFont typeface="Courier New" panose="02070309020205020404" pitchFamily="49" charset="0"/>
              <a:buChar char="o"/>
              <a:defRPr sz="2000" kern="1200">
                <a:solidFill>
                  <a:schemeClr val="bg1"/>
                </a:solidFill>
                <a:latin typeface="+mn-lt"/>
                <a:ea typeface="+mn-ea"/>
                <a:cs typeface="Segoe UI" panose="020B0502040204020203" pitchFamily="34" charset="0"/>
              </a:defRPr>
            </a:lvl2pPr>
            <a:lvl3pPr marL="1143000" indent="-347472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6"/>
              </a:buClr>
              <a:buFont typeface="Courier New" panose="02070309020205020404" pitchFamily="49" charset="0"/>
              <a:buChar char="o"/>
              <a:defRPr sz="1800" kern="1200">
                <a:solidFill>
                  <a:schemeClr val="bg1"/>
                </a:solidFill>
                <a:latin typeface="+mn-lt"/>
                <a:ea typeface="+mn-ea"/>
                <a:cs typeface="Segoe UI" panose="020B0502040204020203" pitchFamily="34" charset="0"/>
              </a:defRPr>
            </a:lvl3pPr>
            <a:lvl4pPr marL="1600200" indent="-347472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6"/>
              </a:buClr>
              <a:buFont typeface="Courier New" panose="02070309020205020404" pitchFamily="49" charset="0"/>
              <a:buChar char="o"/>
              <a:defRPr sz="1600" kern="1200">
                <a:solidFill>
                  <a:schemeClr val="bg1"/>
                </a:solidFill>
                <a:latin typeface="+mn-lt"/>
                <a:ea typeface="+mn-ea"/>
                <a:cs typeface="Segoe UI" panose="020B0502040204020203" pitchFamily="34" charset="0"/>
              </a:defRPr>
            </a:lvl4pPr>
            <a:lvl5pPr marL="2057400" indent="-347472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6"/>
              </a:buClr>
              <a:buFont typeface="Courier New" panose="02070309020205020404" pitchFamily="49" charset="0"/>
              <a:buChar char="o"/>
              <a:defRPr sz="1600" kern="1200">
                <a:solidFill>
                  <a:schemeClr val="bg1"/>
                </a:solidFill>
                <a:latin typeface="+mn-lt"/>
                <a:ea typeface="+mn-ea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2800" dirty="0"/>
              <a:t>NIST Framework, Roadmap, &amp; Playbook resources a good start.</a:t>
            </a:r>
            <a:r>
              <a:rPr lang="en-US" sz="2800" b="1" dirty="0"/>
              <a:t> </a:t>
            </a:r>
          </a:p>
          <a:p>
            <a:endParaRPr lang="en-US" altLang="en-US" dirty="0">
              <a:solidFill>
                <a:srgbClr val="FFFFFF"/>
              </a:solidFill>
              <a:latin typeface="Segoe UI Light" panose="020B0502040204020203" pitchFamily="34" charset="0"/>
            </a:endParaRPr>
          </a:p>
          <a:p>
            <a:endParaRPr lang="en-US" altLang="en-US" sz="18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0" indent="0">
              <a:buFont typeface="Courier New" panose="02070309020205020404" pitchFamily="49" charset="0"/>
              <a:buNone/>
            </a:pPr>
            <a:endParaRPr lang="en-US" b="1" dirty="0"/>
          </a:p>
          <a:p>
            <a:endParaRPr lang="en-US" dirty="0"/>
          </a:p>
        </p:txBody>
      </p:sp>
      <p:sp>
        <p:nvSpPr>
          <p:cNvPr id="5" name="Content Placeholder 10">
            <a:extLst>
              <a:ext uri="{FF2B5EF4-FFF2-40B4-BE49-F238E27FC236}">
                <a16:creationId xmlns:a16="http://schemas.microsoft.com/office/drawing/2014/main" id="{FD6233CD-BD87-0CBD-398C-185F8C622AF0}"/>
              </a:ext>
            </a:extLst>
          </p:cNvPr>
          <p:cNvSpPr txBox="1">
            <a:spLocks/>
          </p:cNvSpPr>
          <p:nvPr/>
        </p:nvSpPr>
        <p:spPr>
          <a:xfrm>
            <a:off x="611687" y="5037284"/>
            <a:ext cx="11291697" cy="10883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7472" indent="-347472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Clr>
                <a:schemeClr val="accent6"/>
              </a:buClr>
              <a:buFont typeface="Courier New" panose="02070309020205020404" pitchFamily="49" charset="0"/>
              <a:buChar char="o"/>
              <a:defRPr sz="2400" kern="1200">
                <a:solidFill>
                  <a:schemeClr val="bg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685800" indent="-347472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6"/>
              </a:buClr>
              <a:buFont typeface="Courier New" panose="02070309020205020404" pitchFamily="49" charset="0"/>
              <a:buChar char="o"/>
              <a:defRPr sz="2000" kern="1200">
                <a:solidFill>
                  <a:schemeClr val="bg1"/>
                </a:solidFill>
                <a:latin typeface="+mn-lt"/>
                <a:ea typeface="+mn-ea"/>
                <a:cs typeface="Segoe UI" panose="020B0502040204020203" pitchFamily="34" charset="0"/>
              </a:defRPr>
            </a:lvl2pPr>
            <a:lvl3pPr marL="1143000" indent="-347472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6"/>
              </a:buClr>
              <a:buFont typeface="Courier New" panose="02070309020205020404" pitchFamily="49" charset="0"/>
              <a:buChar char="o"/>
              <a:defRPr sz="1800" kern="1200">
                <a:solidFill>
                  <a:schemeClr val="bg1"/>
                </a:solidFill>
                <a:latin typeface="+mn-lt"/>
                <a:ea typeface="+mn-ea"/>
                <a:cs typeface="Segoe UI" panose="020B0502040204020203" pitchFamily="34" charset="0"/>
              </a:defRPr>
            </a:lvl3pPr>
            <a:lvl4pPr marL="1600200" indent="-347472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6"/>
              </a:buClr>
              <a:buFont typeface="Courier New" panose="02070309020205020404" pitchFamily="49" charset="0"/>
              <a:buChar char="o"/>
              <a:defRPr sz="1600" kern="1200">
                <a:solidFill>
                  <a:schemeClr val="bg1"/>
                </a:solidFill>
                <a:latin typeface="+mn-lt"/>
                <a:ea typeface="+mn-ea"/>
                <a:cs typeface="Segoe UI" panose="020B0502040204020203" pitchFamily="34" charset="0"/>
              </a:defRPr>
            </a:lvl4pPr>
            <a:lvl5pPr marL="2057400" indent="-347472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6"/>
              </a:buClr>
              <a:buFont typeface="Courier New" panose="02070309020205020404" pitchFamily="49" charset="0"/>
              <a:buChar char="o"/>
              <a:defRPr sz="1600" kern="1200">
                <a:solidFill>
                  <a:schemeClr val="bg1"/>
                </a:solidFill>
                <a:latin typeface="+mn-lt"/>
                <a:ea typeface="+mn-ea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800" dirty="0"/>
              <a:t>Open Voice Network Self-Assessment a great operational tool</a:t>
            </a:r>
          </a:p>
          <a:p>
            <a:pPr lvl="1"/>
            <a:r>
              <a:rPr lang="en-US" sz="2400" dirty="0"/>
              <a:t>Built for Conversational AI</a:t>
            </a:r>
            <a:r>
              <a:rPr lang="en-US" sz="2800" b="1" dirty="0"/>
              <a:t> </a:t>
            </a:r>
          </a:p>
          <a:p>
            <a:endParaRPr lang="en-US" altLang="en-US" dirty="0">
              <a:solidFill>
                <a:srgbClr val="FFFFFF"/>
              </a:solidFill>
              <a:latin typeface="Segoe UI Light" panose="020B0502040204020203" pitchFamily="34" charset="0"/>
            </a:endParaRPr>
          </a:p>
          <a:p>
            <a:endParaRPr lang="en-US" altLang="en-US" sz="18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0" indent="0">
              <a:buFont typeface="Courier New" panose="02070309020205020404" pitchFamily="49" charset="0"/>
              <a:buNone/>
            </a:pP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7147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69C1262-AB36-1578-EF16-1AF306A761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869160"/>
            <a:ext cx="12192000" cy="2428935"/>
          </a:xfrm>
        </p:spPr>
        <p:txBody>
          <a:bodyPr/>
          <a:lstStyle/>
          <a:p>
            <a:r>
              <a:rPr lang="en-US" sz="5400" dirty="0"/>
              <a:t>Thank you</a:t>
            </a:r>
            <a:br>
              <a:rPr lang="en-US" sz="5400" dirty="0"/>
            </a:br>
            <a:endParaRPr lang="en-US" sz="5400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C1F8BE2E-584B-3FAB-B39D-FC8BD33AEC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28088" y="3242581"/>
            <a:ext cx="7735824" cy="2902579"/>
          </a:xfrm>
        </p:spPr>
        <p:txBody>
          <a:bodyPr/>
          <a:lstStyle/>
          <a:p>
            <a:endParaRPr lang="en-US" sz="1400" dirty="0"/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sz="2800" b="1" dirty="0"/>
              <a:t>Michael Novak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800" dirty="0"/>
              <a:t>Sr. Responsible AI Advisor, Open Voice Network</a:t>
            </a:r>
          </a:p>
          <a:p>
            <a:pPr>
              <a:spcBef>
                <a:spcPts val="0"/>
              </a:spcBef>
            </a:pPr>
            <a:r>
              <a:rPr lang="en-US" sz="2800" dirty="0"/>
              <a:t>NIST Generative AI Work Group</a:t>
            </a:r>
          </a:p>
          <a:p>
            <a:pPr>
              <a:spcBef>
                <a:spcPts val="0"/>
              </a:spcBef>
            </a:pPr>
            <a:endParaRPr lang="en-US" sz="2800" dirty="0"/>
          </a:p>
          <a:p>
            <a:pPr>
              <a:spcBef>
                <a:spcPts val="0"/>
              </a:spcBef>
            </a:pPr>
            <a:r>
              <a:rPr lang="en-US" sz="2800" dirty="0"/>
              <a:t>LinkedIn:  </a:t>
            </a:r>
            <a:r>
              <a:rPr lang="en-US" sz="2800" dirty="0" err="1"/>
              <a:t>iotmichaelnovak</a:t>
            </a:r>
            <a:endParaRPr lang="en-US" sz="28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2BD1016-B6A5-E3EF-D02F-6B31E971F7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7530" y="20718"/>
            <a:ext cx="2596940" cy="923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2737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0DB175-E070-03E8-2AA5-4CAD8DF587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9492" y="173355"/>
            <a:ext cx="10465308" cy="725142"/>
          </a:xfrm>
        </p:spPr>
        <p:txBody>
          <a:bodyPr/>
          <a:lstStyle/>
          <a:p>
            <a:pPr algn="ctr"/>
            <a:r>
              <a:rPr lang="en-US" dirty="0"/>
              <a:t>Conversational AI defined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B50D52-6ACF-5552-BD5A-3B194FF573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3434" y="1213017"/>
            <a:ext cx="11149337" cy="725142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3200" dirty="0"/>
              <a:t>Human-to-Machine Communication Via Voice Or Written Text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CA6A50C-132E-BA86-1CFB-250DD5F931F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11068488"/>
              </p:ext>
            </p:extLst>
          </p:nvPr>
        </p:nvGraphicFramePr>
        <p:xfrm>
          <a:off x="517532" y="2914156"/>
          <a:ext cx="5546933" cy="3383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46933">
                  <a:extLst>
                    <a:ext uri="{9D8B030D-6E8A-4147-A177-3AD203B41FA5}">
                      <a16:colId xmlns:a16="http://schemas.microsoft.com/office/drawing/2014/main" val="1933803575"/>
                    </a:ext>
                  </a:extLst>
                </a:gridCol>
              </a:tblGrid>
              <a:tr h="774922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Directed Prompt Chatbots</a:t>
                      </a:r>
                    </a:p>
                  </a:txBody>
                  <a:tcPr>
                    <a:solidFill>
                      <a:schemeClr val="bg2">
                        <a:lumMod val="25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4950391"/>
                  </a:ext>
                </a:extLst>
              </a:tr>
              <a:tr h="14922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</a:rPr>
                        <a:t>Rules-based programming to identify keywords and conversation slot variables and execution paths</a:t>
                      </a:r>
                    </a:p>
                  </a:txBody>
                  <a:tcPr>
                    <a:solidFill>
                      <a:schemeClr val="bg2">
                        <a:lumMod val="25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2255613"/>
                  </a:ext>
                </a:extLst>
              </a:tr>
              <a:tr h="1116064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bg1"/>
                          </a:solidFill>
                        </a:rPr>
                        <a:t>Deterministic procedural solution</a:t>
                      </a:r>
                    </a:p>
                    <a:p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5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6603657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77672F1-D937-2ADB-E8BA-8D64AB9845B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72123798"/>
              </p:ext>
            </p:extLst>
          </p:nvPr>
        </p:nvGraphicFramePr>
        <p:xfrm>
          <a:off x="6358554" y="2914157"/>
          <a:ext cx="5546933" cy="3383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46933">
                  <a:extLst>
                    <a:ext uri="{9D8B030D-6E8A-4147-A177-3AD203B41FA5}">
                      <a16:colId xmlns:a16="http://schemas.microsoft.com/office/drawing/2014/main" val="1635300589"/>
                    </a:ext>
                  </a:extLst>
                </a:gridCol>
              </a:tblGrid>
              <a:tr h="78050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Generative Prompt Chatbots</a:t>
                      </a:r>
                    </a:p>
                  </a:txBody>
                  <a:tcPr>
                    <a:solidFill>
                      <a:schemeClr val="bg2">
                        <a:lumMod val="25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4950391"/>
                  </a:ext>
                </a:extLst>
              </a:tr>
              <a:tr h="1452289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bg1"/>
                          </a:solidFill>
                        </a:rPr>
                        <a:t>Transformer trained to uncover and learn complex patterns using probabilities.</a:t>
                      </a:r>
                    </a:p>
                  </a:txBody>
                  <a:tcPr>
                    <a:solidFill>
                      <a:schemeClr val="bg2">
                        <a:lumMod val="25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2255613"/>
                  </a:ext>
                </a:extLst>
              </a:tr>
              <a:tr h="11504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</a:rPr>
                        <a:t>Dynamic statistical model.  Accuracy improves  over time and multiple turns.</a:t>
                      </a:r>
                    </a:p>
                  </a:txBody>
                  <a:tcPr>
                    <a:solidFill>
                      <a:schemeClr val="bg2">
                        <a:lumMod val="25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6603657"/>
                  </a:ext>
                </a:extLst>
              </a:tr>
            </a:tbl>
          </a:graphicData>
        </a:graphic>
      </p:graphicFrame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59DE50C-F7F9-2809-B6BA-50966964C739}"/>
              </a:ext>
            </a:extLst>
          </p:cNvPr>
          <p:cNvSpPr txBox="1">
            <a:spLocks/>
          </p:cNvSpPr>
          <p:nvPr/>
        </p:nvSpPr>
        <p:spPr>
          <a:xfrm>
            <a:off x="663434" y="1906862"/>
            <a:ext cx="11149337" cy="7251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7472" indent="-347472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Clr>
                <a:schemeClr val="accent6"/>
              </a:buClr>
              <a:buFont typeface="Courier New" panose="02070309020205020404" pitchFamily="49" charset="0"/>
              <a:buChar char="o"/>
              <a:defRPr sz="2400" kern="1200">
                <a:solidFill>
                  <a:schemeClr val="bg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685800" indent="-347472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6"/>
              </a:buClr>
              <a:buFont typeface="Courier New" panose="02070309020205020404" pitchFamily="49" charset="0"/>
              <a:buChar char="o"/>
              <a:defRPr sz="2000" kern="1200">
                <a:solidFill>
                  <a:schemeClr val="bg1"/>
                </a:solidFill>
                <a:latin typeface="+mn-lt"/>
                <a:ea typeface="+mn-ea"/>
                <a:cs typeface="Segoe UI" panose="020B0502040204020203" pitchFamily="34" charset="0"/>
              </a:defRPr>
            </a:lvl2pPr>
            <a:lvl3pPr marL="1143000" indent="-347472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6"/>
              </a:buClr>
              <a:buFont typeface="Courier New" panose="02070309020205020404" pitchFamily="49" charset="0"/>
              <a:buChar char="o"/>
              <a:defRPr sz="1800" kern="1200">
                <a:solidFill>
                  <a:schemeClr val="bg1"/>
                </a:solidFill>
                <a:latin typeface="+mn-lt"/>
                <a:ea typeface="+mn-ea"/>
                <a:cs typeface="Segoe UI" panose="020B0502040204020203" pitchFamily="34" charset="0"/>
              </a:defRPr>
            </a:lvl3pPr>
            <a:lvl4pPr marL="1600200" indent="-347472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6"/>
              </a:buClr>
              <a:buFont typeface="Courier New" panose="02070309020205020404" pitchFamily="49" charset="0"/>
              <a:buChar char="o"/>
              <a:defRPr sz="1600" kern="1200">
                <a:solidFill>
                  <a:schemeClr val="bg1"/>
                </a:solidFill>
                <a:latin typeface="+mn-lt"/>
                <a:ea typeface="+mn-ea"/>
                <a:cs typeface="Segoe UI" panose="020B0502040204020203" pitchFamily="34" charset="0"/>
              </a:defRPr>
            </a:lvl4pPr>
            <a:lvl5pPr marL="2057400" indent="-347472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6"/>
              </a:buClr>
              <a:buFont typeface="Courier New" panose="02070309020205020404" pitchFamily="49" charset="0"/>
              <a:buChar char="o"/>
              <a:defRPr sz="1600" kern="1200">
                <a:solidFill>
                  <a:schemeClr val="bg1"/>
                </a:solidFill>
                <a:latin typeface="+mn-lt"/>
                <a:ea typeface="+mn-ea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fr-FR" sz="3200" dirty="0"/>
              <a:t>Voice, </a:t>
            </a:r>
            <a:r>
              <a:rPr lang="fr-FR" sz="3200" dirty="0" err="1"/>
              <a:t>Text</a:t>
            </a:r>
            <a:r>
              <a:rPr lang="fr-FR" sz="3200" dirty="0"/>
              <a:t>, Code, Image, </a:t>
            </a:r>
            <a:r>
              <a:rPr lang="fr-FR" sz="3200" dirty="0" err="1"/>
              <a:t>Video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233561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21587C40-BA31-385B-F816-E76C63F5D5DE}"/>
              </a:ext>
            </a:extLst>
          </p:cNvPr>
          <p:cNvSpPr txBox="1"/>
          <p:nvPr/>
        </p:nvSpPr>
        <p:spPr>
          <a:xfrm>
            <a:off x="4834110" y="1095451"/>
            <a:ext cx="7341706" cy="5247590"/>
          </a:xfrm>
          <a:prstGeom prst="rect">
            <a:avLst/>
          </a:prstGeom>
          <a:solidFill>
            <a:schemeClr val="bg2">
              <a:lumMod val="25000"/>
              <a:alpha val="40000"/>
            </a:schemeClr>
          </a:solidFill>
        </p:spPr>
        <p:txBody>
          <a:bodyPr wrap="square">
            <a:spAutoFit/>
          </a:bodyPr>
          <a:lstStyle/>
          <a:p>
            <a:pPr>
              <a:spcAft>
                <a:spcPts val="3000"/>
              </a:spcAft>
            </a:pPr>
            <a:r>
              <a:rPr lang="en-US" sz="2000" b="1" u="sng" dirty="0">
                <a:solidFill>
                  <a:schemeClr val="bg1"/>
                </a:solidFill>
              </a:rPr>
              <a:t>Summarization</a:t>
            </a:r>
            <a:r>
              <a:rPr lang="en-US" sz="2000" dirty="0">
                <a:solidFill>
                  <a:schemeClr val="bg1"/>
                </a:solidFill>
              </a:rPr>
              <a:t> - Summarize following conversation between 	service rep &amp; customer in few sentences. Use only info 	from conversation.</a:t>
            </a:r>
          </a:p>
          <a:p>
            <a:pPr>
              <a:spcAft>
                <a:spcPts val="3000"/>
              </a:spcAft>
            </a:pPr>
            <a:r>
              <a:rPr lang="en-US" sz="2000" b="1" u="sng" dirty="0">
                <a:solidFill>
                  <a:schemeClr val="bg1"/>
                </a:solidFill>
              </a:rPr>
              <a:t>Writing</a:t>
            </a:r>
            <a:r>
              <a:rPr lang="en-US" sz="2000" dirty="0">
                <a:solidFill>
                  <a:schemeClr val="bg1"/>
                </a:solidFill>
              </a:rPr>
              <a:t> - Write 3 paragraph email asking Peter whether or not 	he’s received Financial Planning </a:t>
            </a:r>
            <a:r>
              <a:rPr lang="en-US" sz="2000" dirty="0" err="1">
                <a:solidFill>
                  <a:schemeClr val="bg1"/>
                </a:solidFill>
              </a:rPr>
              <a:t>rpt</a:t>
            </a:r>
            <a:r>
              <a:rPr lang="en-US" sz="2000" dirty="0">
                <a:solidFill>
                  <a:schemeClr val="bg1"/>
                </a:solidFill>
              </a:rPr>
              <a:t> memo I sent </a:t>
            </a:r>
            <a:r>
              <a:rPr lang="en-US" sz="2000" dirty="0" err="1">
                <a:solidFill>
                  <a:schemeClr val="bg1"/>
                </a:solidFill>
              </a:rPr>
              <a:t>lst</a:t>
            </a:r>
            <a:r>
              <a:rPr lang="en-US" sz="2000" dirty="0">
                <a:solidFill>
                  <a:schemeClr val="bg1"/>
                </a:solidFill>
              </a:rPr>
              <a:t> wk. </a:t>
            </a:r>
          </a:p>
          <a:p>
            <a:pPr>
              <a:spcAft>
                <a:spcPts val="3000"/>
              </a:spcAft>
            </a:pPr>
            <a:r>
              <a:rPr lang="en-US" sz="2000" b="1" u="sng" dirty="0">
                <a:solidFill>
                  <a:schemeClr val="bg1"/>
                </a:solidFill>
              </a:rPr>
              <a:t>Analysis</a:t>
            </a:r>
            <a:r>
              <a:rPr lang="en-US" sz="2000" dirty="0">
                <a:solidFill>
                  <a:schemeClr val="bg1"/>
                </a:solidFill>
              </a:rPr>
              <a:t> - Which of our products gaining most traction in France ?</a:t>
            </a:r>
          </a:p>
          <a:p>
            <a:pPr>
              <a:spcAft>
                <a:spcPts val="2400"/>
              </a:spcAft>
            </a:pPr>
            <a:r>
              <a:rPr lang="en-US" sz="2000" b="1" u="sng" dirty="0">
                <a:solidFill>
                  <a:schemeClr val="bg1"/>
                </a:solidFill>
              </a:rPr>
              <a:t>Classification</a:t>
            </a:r>
            <a:r>
              <a:rPr lang="en-US" sz="2000" dirty="0">
                <a:solidFill>
                  <a:schemeClr val="bg1"/>
                </a:solidFill>
              </a:rPr>
              <a:t> - Louis van </a:t>
            </a:r>
            <a:r>
              <a:rPr lang="en-US" sz="2000" dirty="0" err="1">
                <a:solidFill>
                  <a:schemeClr val="bg1"/>
                </a:solidFill>
              </a:rPr>
              <a:t>Gaal</a:t>
            </a:r>
            <a:r>
              <a:rPr lang="en-US" sz="2000" dirty="0">
                <a:solidFill>
                  <a:schemeClr val="bg1"/>
                </a:solidFill>
              </a:rPr>
              <a:t>: In following article what is sentiment 	- positive or negative?</a:t>
            </a:r>
          </a:p>
          <a:p>
            <a:r>
              <a:rPr lang="en-US" sz="2000" b="1" u="sng" dirty="0">
                <a:solidFill>
                  <a:schemeClr val="bg1"/>
                </a:solidFill>
              </a:rPr>
              <a:t>Extraction</a:t>
            </a:r>
            <a:r>
              <a:rPr lang="en-US" sz="2000" dirty="0">
                <a:solidFill>
                  <a:schemeClr val="bg1"/>
                </a:solidFill>
              </a:rPr>
              <a:t> - Answer question based on context below. Extract exact </a:t>
            </a:r>
          </a:p>
          <a:p>
            <a:pPr>
              <a:spcAft>
                <a:spcPts val="600"/>
              </a:spcAft>
            </a:pPr>
            <a:r>
              <a:rPr lang="en-US" sz="2000" dirty="0">
                <a:solidFill>
                  <a:schemeClr val="bg1"/>
                </a:solidFill>
              </a:rPr>
              <a:t>	full sentence that contains answer. If question can’t be 	answered using info provided answer with 			"I CANNOT find governing law“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B279A95-168A-6F65-743A-FB280BFCDDEE}"/>
              </a:ext>
            </a:extLst>
          </p:cNvPr>
          <p:cNvSpPr txBox="1">
            <a:spLocks/>
          </p:cNvSpPr>
          <p:nvPr/>
        </p:nvSpPr>
        <p:spPr>
          <a:xfrm>
            <a:off x="1269492" y="173355"/>
            <a:ext cx="10465308" cy="77285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 cap="all" spc="6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>Directed vs Generative Prompts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63E2226-DF76-56DD-71D6-57F9438E193C}"/>
              </a:ext>
            </a:extLst>
          </p:cNvPr>
          <p:cNvSpPr txBox="1"/>
          <p:nvPr/>
        </p:nvSpPr>
        <p:spPr>
          <a:xfrm>
            <a:off x="451472" y="1095451"/>
            <a:ext cx="4271606" cy="5247590"/>
          </a:xfrm>
          <a:prstGeom prst="rect">
            <a:avLst/>
          </a:prstGeom>
          <a:solidFill>
            <a:schemeClr val="bg2">
              <a:lumMod val="25000"/>
              <a:alpha val="40000"/>
            </a:schemeClr>
          </a:solidFill>
        </p:spPr>
        <p:txBody>
          <a:bodyPr wrap="square">
            <a:spAutoFit/>
          </a:bodyPr>
          <a:lstStyle/>
          <a:p>
            <a:pPr>
              <a:spcAft>
                <a:spcPts val="1800"/>
              </a:spcAft>
            </a:pPr>
            <a:r>
              <a:rPr lang="en-US" sz="2000" dirty="0">
                <a:solidFill>
                  <a:schemeClr val="bg1"/>
                </a:solidFill>
              </a:rPr>
              <a:t>Play Jeopardy</a:t>
            </a:r>
          </a:p>
          <a:p>
            <a:pPr>
              <a:spcAft>
                <a:spcPts val="1800"/>
              </a:spcAft>
            </a:pPr>
            <a:r>
              <a:rPr lang="en-US" sz="2000" dirty="0">
                <a:solidFill>
                  <a:schemeClr val="bg1"/>
                </a:solidFill>
              </a:rPr>
              <a:t>Find my favorite restaurants</a:t>
            </a:r>
          </a:p>
          <a:p>
            <a:pPr>
              <a:spcAft>
                <a:spcPts val="1800"/>
              </a:spcAft>
            </a:pPr>
            <a:r>
              <a:rPr lang="en-US" sz="2000" dirty="0">
                <a:solidFill>
                  <a:schemeClr val="bg1"/>
                </a:solidFill>
              </a:rPr>
              <a:t>Play Twenty Questions</a:t>
            </a:r>
          </a:p>
          <a:p>
            <a:pPr>
              <a:spcAft>
                <a:spcPts val="1800"/>
              </a:spcAft>
            </a:pPr>
            <a:r>
              <a:rPr lang="en-US" sz="2000" dirty="0">
                <a:solidFill>
                  <a:schemeClr val="bg1"/>
                </a:solidFill>
              </a:rPr>
              <a:t>Play Restful Ambient Noise </a:t>
            </a:r>
          </a:p>
          <a:p>
            <a:pPr>
              <a:spcAft>
                <a:spcPts val="1800"/>
              </a:spcAft>
            </a:pPr>
            <a:r>
              <a:rPr lang="en-US" sz="2000" dirty="0">
                <a:solidFill>
                  <a:schemeClr val="bg1"/>
                </a:solidFill>
              </a:rPr>
              <a:t>How many quarts in a gallon?</a:t>
            </a:r>
          </a:p>
          <a:p>
            <a:pPr>
              <a:spcAft>
                <a:spcPts val="1800"/>
              </a:spcAft>
            </a:pPr>
            <a:r>
              <a:rPr lang="en-US" sz="2000" dirty="0">
                <a:solidFill>
                  <a:schemeClr val="bg1"/>
                </a:solidFill>
              </a:rPr>
              <a:t>Tell me a dog fact</a:t>
            </a:r>
          </a:p>
          <a:p>
            <a:pPr>
              <a:spcAft>
                <a:spcPts val="1800"/>
              </a:spcAft>
            </a:pPr>
            <a:r>
              <a:rPr lang="en-US" sz="2000" dirty="0">
                <a:solidFill>
                  <a:schemeClr val="bg1"/>
                </a:solidFill>
              </a:rPr>
              <a:t>Get high tide Seattle from Tide Pooler</a:t>
            </a:r>
          </a:p>
          <a:p>
            <a:pPr>
              <a:spcAft>
                <a:spcPts val="1800"/>
              </a:spcAft>
            </a:pPr>
            <a:r>
              <a:rPr lang="en-US" sz="2000" dirty="0">
                <a:solidFill>
                  <a:schemeClr val="bg1"/>
                </a:solidFill>
              </a:rPr>
              <a:t>Play the Dave Ramsey Show</a:t>
            </a:r>
          </a:p>
          <a:p>
            <a:pPr>
              <a:spcAft>
                <a:spcPts val="1800"/>
              </a:spcAft>
            </a:pPr>
            <a:r>
              <a:rPr lang="en-US" sz="2000" dirty="0">
                <a:solidFill>
                  <a:schemeClr val="bg1"/>
                </a:solidFill>
              </a:rPr>
              <a:t>What's in the news?</a:t>
            </a:r>
          </a:p>
          <a:p>
            <a:pPr>
              <a:spcAft>
                <a:spcPts val="1800"/>
              </a:spcAft>
            </a:pPr>
            <a:r>
              <a:rPr lang="en-US" sz="2000" dirty="0">
                <a:solidFill>
                  <a:schemeClr val="bg1"/>
                </a:solidFill>
              </a:rPr>
              <a:t>Start my car with PIN 1234</a:t>
            </a:r>
          </a:p>
        </p:txBody>
      </p:sp>
    </p:spTree>
    <p:extLst>
      <p:ext uri="{BB962C8B-B14F-4D97-AF65-F5344CB8AC3E}">
        <p14:creationId xmlns:p14="http://schemas.microsoft.com/office/powerpoint/2010/main" val="904259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B06A0BF-B3C6-8B34-2294-2ED38521F64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0" indent="0"/>
            <a:r>
              <a:rPr lang="en-US" sz="4000" b="1" dirty="0"/>
              <a:t>1. Market Position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8730851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2524E7B-559A-A427-D975-DC1ED76DB342}"/>
              </a:ext>
            </a:extLst>
          </p:cNvPr>
          <p:cNvSpPr/>
          <p:nvPr/>
        </p:nvSpPr>
        <p:spPr>
          <a:xfrm>
            <a:off x="636104" y="1313676"/>
            <a:ext cx="11282902" cy="4794636"/>
          </a:xfrm>
          <a:prstGeom prst="rect">
            <a:avLst/>
          </a:prstGeom>
          <a:solidFill>
            <a:schemeClr val="bg2">
              <a:lumMod val="2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45CB16C-39CA-300A-15A2-6B4A4421C5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9492" y="173355"/>
            <a:ext cx="10465308" cy="1069848"/>
          </a:xfrm>
        </p:spPr>
        <p:txBody>
          <a:bodyPr/>
          <a:lstStyle/>
          <a:p>
            <a:pPr algn="ctr"/>
            <a:r>
              <a:rPr lang="en-US" dirty="0"/>
              <a:t>Conversational AI </a:t>
            </a:r>
            <a:br>
              <a:rPr lang="en-US" dirty="0"/>
            </a:br>
            <a:r>
              <a:rPr lang="en-US" dirty="0"/>
              <a:t>Market Position </a:t>
            </a:r>
          </a:p>
        </p:txBody>
      </p:sp>
      <p:sp>
        <p:nvSpPr>
          <p:cNvPr id="4" name="Rectangle 84">
            <a:extLst>
              <a:ext uri="{FF2B5EF4-FFF2-40B4-BE49-F238E27FC236}">
                <a16:creationId xmlns:a16="http://schemas.microsoft.com/office/drawing/2014/main" id="{AFECD5B9-8916-D0E4-7E00-039949B207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8925" y="1431776"/>
            <a:ext cx="900113" cy="560388"/>
          </a:xfrm>
          <a:prstGeom prst="rect">
            <a:avLst/>
          </a:prstGeom>
          <a:noFill/>
          <a:ln>
            <a:noFill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Segoe UI Light" panose="020B0502040204020203" pitchFamily="34" charset="0"/>
              </a:rPr>
              <a:t>Risks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85">
            <a:extLst>
              <a:ext uri="{FF2B5EF4-FFF2-40B4-BE49-F238E27FC236}">
                <a16:creationId xmlns:a16="http://schemas.microsoft.com/office/drawing/2014/main" id="{16AE9D75-D39D-B220-77CF-51ED26F1FE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85138" y="1431776"/>
            <a:ext cx="1190625" cy="560388"/>
          </a:xfrm>
          <a:prstGeom prst="rect">
            <a:avLst/>
          </a:prstGeom>
          <a:noFill/>
          <a:ln>
            <a:noFill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Segoe UI Light" panose="020B0502040204020203" pitchFamily="34" charset="0"/>
              </a:rPr>
              <a:t>Tactics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035E3BDE-26F7-103F-21D5-74B96AF09AB1}"/>
              </a:ext>
            </a:extLst>
          </p:cNvPr>
          <p:cNvGrpSpPr/>
          <p:nvPr/>
        </p:nvGrpSpPr>
        <p:grpSpPr>
          <a:xfrm>
            <a:off x="815975" y="1958826"/>
            <a:ext cx="9867407" cy="482600"/>
            <a:chOff x="815975" y="1958826"/>
            <a:chExt cx="9867407" cy="482600"/>
          </a:xfrm>
        </p:grpSpPr>
        <p:sp>
          <p:nvSpPr>
            <p:cNvPr id="6" name="Rectangle 86">
              <a:extLst>
                <a:ext uri="{FF2B5EF4-FFF2-40B4-BE49-F238E27FC236}">
                  <a16:creationId xmlns:a16="http://schemas.microsoft.com/office/drawing/2014/main" id="{4CF9ABBC-4E97-34C7-B580-534EC83DA9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5975" y="1958826"/>
              <a:ext cx="3167063" cy="482600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400" b="0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Segoe UI Light" panose="020B0502040204020203" pitchFamily="34" charset="0"/>
                </a:rPr>
                <a:t>Executive Level Visibility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" name="Rectangle 87">
              <a:extLst>
                <a:ext uri="{FF2B5EF4-FFF2-40B4-BE49-F238E27FC236}">
                  <a16:creationId xmlns:a16="http://schemas.microsoft.com/office/drawing/2014/main" id="{4501F131-46D8-4AB2-B5D5-87232DD88A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6828" y="1958826"/>
              <a:ext cx="5206554" cy="369332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400" b="0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Segoe UI Light" panose="020B0502040204020203" pitchFamily="34" charset="0"/>
                </a:rPr>
                <a:t>- Educate, Advocate, Integrate with </a:t>
              </a:r>
              <a:r>
                <a:rPr kumimoji="0" lang="en-US" altLang="en-US" sz="2400" b="0" i="0" u="none" strike="noStrike" cap="none" normalizeH="0" baseline="0" dirty="0" err="1">
                  <a:ln>
                    <a:noFill/>
                  </a:ln>
                  <a:solidFill>
                    <a:srgbClr val="FFFFFF"/>
                  </a:solidFill>
                  <a:effectLst/>
                  <a:latin typeface="Segoe UI Light" panose="020B0502040204020203" pitchFamily="34" charset="0"/>
                </a:rPr>
                <a:t>RoB</a:t>
              </a:r>
              <a:r>
                <a:rPr kumimoji="0" lang="en-US" altLang="en-US" sz="2400" b="0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Segoe UI Light" panose="020B0502040204020203" pitchFamily="34" charset="0"/>
                </a:rPr>
                <a:t> 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FE2979AA-08D7-E753-3FB6-EF2AB204370C}"/>
              </a:ext>
            </a:extLst>
          </p:cNvPr>
          <p:cNvGrpSpPr/>
          <p:nvPr/>
        </p:nvGrpSpPr>
        <p:grpSpPr>
          <a:xfrm>
            <a:off x="815975" y="2601561"/>
            <a:ext cx="10484286" cy="1184940"/>
            <a:chOff x="815975" y="2601561"/>
            <a:chExt cx="10484286" cy="1184940"/>
          </a:xfrm>
        </p:grpSpPr>
        <p:sp>
          <p:nvSpPr>
            <p:cNvPr id="7" name="Rectangle 89">
              <a:extLst>
                <a:ext uri="{FF2B5EF4-FFF2-40B4-BE49-F238E27FC236}">
                  <a16:creationId xmlns:a16="http://schemas.microsoft.com/office/drawing/2014/main" id="{B8FEA554-810C-503C-BBA8-15FB6DD01F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5975" y="2601561"/>
              <a:ext cx="1220474" cy="501650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400" b="0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Segoe UI Light" panose="020B0502040204020203" pitchFamily="34" charset="0"/>
                </a:rPr>
                <a:t>Budget 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" name="Rectangle 90">
              <a:extLst>
                <a:ext uri="{FF2B5EF4-FFF2-40B4-BE49-F238E27FC236}">
                  <a16:creationId xmlns:a16="http://schemas.microsoft.com/office/drawing/2014/main" id="{DB721B53-DD5A-78BD-4968-D68E97271A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27236" y="2601561"/>
              <a:ext cx="5773025" cy="1184940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400" b="0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Segoe UI Light" panose="020B0502040204020203" pitchFamily="34" charset="0"/>
                </a:rPr>
                <a:t>- Identify Operational Cost Savings ( $ or %)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400" b="0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Segoe UI Light" panose="020B0502040204020203" pitchFamily="34" charset="0"/>
                </a:rPr>
                <a:t>  Convenience, Multitasking, and Accessibility</a:t>
              </a:r>
              <a:endPara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C2948F44-CE23-8BA6-3245-602DED06712D}"/>
              </a:ext>
            </a:extLst>
          </p:cNvPr>
          <p:cNvGrpSpPr/>
          <p:nvPr/>
        </p:nvGrpSpPr>
        <p:grpSpPr>
          <a:xfrm>
            <a:off x="815975" y="4676775"/>
            <a:ext cx="10406528" cy="1316096"/>
            <a:chOff x="815975" y="4676775"/>
            <a:chExt cx="10406528" cy="1316096"/>
          </a:xfrm>
        </p:grpSpPr>
        <p:sp>
          <p:nvSpPr>
            <p:cNvPr id="8" name="Rectangle 95">
              <a:extLst>
                <a:ext uri="{FF2B5EF4-FFF2-40B4-BE49-F238E27FC236}">
                  <a16:creationId xmlns:a16="http://schemas.microsoft.com/office/drawing/2014/main" id="{7F067BAC-616A-E40E-FA67-4FD901AB58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5975" y="4676775"/>
              <a:ext cx="1344613" cy="552610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400" b="0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Segoe UI Light" panose="020B0502040204020203" pitchFamily="34" charset="0"/>
                </a:rPr>
                <a:t>Strategy 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" name="Rectangle 99">
              <a:extLst>
                <a:ext uri="{FF2B5EF4-FFF2-40B4-BE49-F238E27FC236}">
                  <a16:creationId xmlns:a16="http://schemas.microsoft.com/office/drawing/2014/main" id="{422EFC95-7702-BAFA-358E-A7E8511A81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6828" y="4730987"/>
              <a:ext cx="5745675" cy="1261884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Aft>
                  <a:spcPts val="600"/>
                </a:spcAft>
              </a:pPr>
              <a:r>
                <a:rPr kumimoji="0" lang="en-US" altLang="en-US" sz="2400" b="0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Segoe UI Light" panose="020B0502040204020203" pitchFamily="34" charset="0"/>
                </a:rPr>
                <a:t>- Where to compete</a:t>
              </a:r>
            </a:p>
            <a:p>
              <a:pPr>
                <a:spcAft>
                  <a:spcPts val="600"/>
                </a:spcAft>
              </a:pPr>
              <a:r>
                <a:rPr kumimoji="0" lang="en-US" altLang="en-US" sz="2400" b="0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Segoe UI Light" panose="020B0502040204020203" pitchFamily="34" charset="0"/>
                </a:rPr>
                <a:t>- How to create and capture economic value</a:t>
              </a:r>
            </a:p>
            <a:p>
              <a:r>
                <a:rPr lang="en-US" altLang="en-US" sz="2400" dirty="0">
                  <a:solidFill>
                    <a:srgbClr val="FFFFFF"/>
                  </a:solidFill>
                  <a:latin typeface="Segoe UI Light" panose="020B0502040204020203" pitchFamily="34" charset="0"/>
                </a:rPr>
                <a:t>- Conversational AI Value Chain</a:t>
              </a: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8AF26D13-A8D5-1AE0-1699-CB5774834421}"/>
              </a:ext>
            </a:extLst>
          </p:cNvPr>
          <p:cNvGrpSpPr/>
          <p:nvPr/>
        </p:nvGrpSpPr>
        <p:grpSpPr>
          <a:xfrm>
            <a:off x="815975" y="3671685"/>
            <a:ext cx="11120390" cy="815608"/>
            <a:chOff x="815975" y="3671685"/>
            <a:chExt cx="11120390" cy="815608"/>
          </a:xfrm>
        </p:grpSpPr>
        <p:sp>
          <p:nvSpPr>
            <p:cNvPr id="9" name="Rectangle 92">
              <a:extLst>
                <a:ext uri="{FF2B5EF4-FFF2-40B4-BE49-F238E27FC236}">
                  <a16:creationId xmlns:a16="http://schemas.microsoft.com/office/drawing/2014/main" id="{6AA98364-5E52-31E3-F470-48BF00CF37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5975" y="3671685"/>
              <a:ext cx="1729819" cy="482600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400" b="0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Segoe UI Light" panose="020B0502040204020203" pitchFamily="34" charset="0"/>
                </a:rPr>
                <a:t>Competition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" name="Rectangle 93">
              <a:extLst>
                <a:ext uri="{FF2B5EF4-FFF2-40B4-BE49-F238E27FC236}">
                  <a16:creationId xmlns:a16="http://schemas.microsoft.com/office/drawing/2014/main" id="{0A146C23-9A0B-1945-3B4F-CD60B230C4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57278" y="3671685"/>
              <a:ext cx="6479087" cy="815608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400" b="0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Segoe UI Light" panose="020B0502040204020203" pitchFamily="34" charset="0"/>
                </a:rPr>
                <a:t>- Marketing Intelligence Program, 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400" b="0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Segoe UI Light" panose="020B0502040204020203" pitchFamily="34" charset="0"/>
                </a:rPr>
                <a:t>  MSP, ISV Partner Ecosystem, Customer Research 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D7AFCC68-450F-4958-9437-714CF452546B}"/>
              </a:ext>
            </a:extLst>
          </p:cNvPr>
          <p:cNvSpPr txBox="1"/>
          <p:nvPr/>
        </p:nvSpPr>
        <p:spPr>
          <a:xfrm>
            <a:off x="3572883" y="6187497"/>
            <a:ext cx="48093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(Hint:  Use Chatbot to ideate…)</a:t>
            </a:r>
          </a:p>
        </p:txBody>
      </p:sp>
    </p:spTree>
    <p:extLst>
      <p:ext uri="{BB962C8B-B14F-4D97-AF65-F5344CB8AC3E}">
        <p14:creationId xmlns:p14="http://schemas.microsoft.com/office/powerpoint/2010/main" val="988040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AD35EAB1-7E4A-510F-C4C0-D1BF510799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1428261"/>
              </p:ext>
            </p:extLst>
          </p:nvPr>
        </p:nvGraphicFramePr>
        <p:xfrm>
          <a:off x="451015" y="1188204"/>
          <a:ext cx="9178013" cy="828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78013">
                  <a:extLst>
                    <a:ext uri="{9D8B030D-6E8A-4147-A177-3AD203B41FA5}">
                      <a16:colId xmlns:a16="http://schemas.microsoft.com/office/drawing/2014/main" val="27029492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1" u="sng" dirty="0"/>
                        <a:t>Services</a:t>
                      </a:r>
                      <a:r>
                        <a:rPr lang="en-US" sz="2000" b="0" u="none" dirty="0"/>
                        <a:t>   </a:t>
                      </a:r>
                      <a:r>
                        <a:rPr lang="en-US" sz="1800" b="0" u="none" dirty="0"/>
                        <a:t>(Azure </a:t>
                      </a:r>
                      <a:r>
                        <a:rPr lang="en-US" sz="1800" b="0" u="none" dirty="0" err="1"/>
                        <a:t>CogSvc</a:t>
                      </a:r>
                      <a:r>
                        <a:rPr lang="en-US" sz="1800" b="0" u="none" dirty="0"/>
                        <a:t>, Watson ML, SFDC Einstein GPT CRM, </a:t>
                      </a:r>
                      <a:r>
                        <a:rPr lang="en-US" b="0" dirty="0" err="1"/>
                        <a:t>Exscientia</a:t>
                      </a:r>
                      <a:r>
                        <a:rPr lang="en-US" b="0" dirty="0"/>
                        <a:t> Pharma, </a:t>
                      </a:r>
                      <a:r>
                        <a:rPr lang="en-US" sz="1800" b="0" u="none" dirty="0"/>
                        <a:t>others)</a:t>
                      </a:r>
                      <a:endParaRPr lang="en-US" b="0" u="non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5000"/>
                        <a:alpha val="7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10513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Specialized Conversational Al knowledge (e.g., training, feedback, reinforcement learning)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5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3712577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5BCFA63-1C72-7AD8-B8E1-54A3612D7D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5227100"/>
              </p:ext>
            </p:extLst>
          </p:nvPr>
        </p:nvGraphicFramePr>
        <p:xfrm>
          <a:off x="1007097" y="2143839"/>
          <a:ext cx="8621931" cy="828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21931">
                  <a:extLst>
                    <a:ext uri="{9D8B030D-6E8A-4147-A177-3AD203B41FA5}">
                      <a16:colId xmlns:a16="http://schemas.microsoft.com/office/drawing/2014/main" val="27029492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u="sng" dirty="0"/>
                        <a:t>Applications</a:t>
                      </a:r>
                      <a:r>
                        <a:rPr lang="en-US" sz="2000" u="none" dirty="0"/>
                        <a:t>   </a:t>
                      </a:r>
                      <a:r>
                        <a:rPr lang="en-US" sz="1800" b="0" u="none" dirty="0"/>
                        <a:t>(Harvey Legal, TikTok, Translators, Spotify, </a:t>
                      </a:r>
                      <a:r>
                        <a:rPr lang="en-US" sz="1800" b="0" u="none" dirty="0" err="1"/>
                        <a:t>ZenDesk</a:t>
                      </a:r>
                      <a:r>
                        <a:rPr lang="en-US" sz="1800" b="0" u="none" dirty="0"/>
                        <a:t>, Avast, others)</a:t>
                      </a:r>
                      <a:endParaRPr lang="en-US" sz="2000" b="0" u="non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5000"/>
                        <a:alpha val="7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10513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B2B or B2C products that use FM’s as is - or fine-tuned to use cases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5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3712577"/>
                  </a:ext>
                </a:extLst>
              </a:tr>
            </a:tbl>
          </a:graphicData>
        </a:graphic>
      </p:graphicFrame>
      <p:graphicFrame>
        <p:nvGraphicFramePr>
          <p:cNvPr id="5" name="Table 3">
            <a:extLst>
              <a:ext uri="{FF2B5EF4-FFF2-40B4-BE49-F238E27FC236}">
                <a16:creationId xmlns:a16="http://schemas.microsoft.com/office/drawing/2014/main" id="{43D0FF22-B0D4-94FD-8B93-9B0042549F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6479331"/>
              </p:ext>
            </p:extLst>
          </p:nvPr>
        </p:nvGraphicFramePr>
        <p:xfrm>
          <a:off x="1468780" y="3083290"/>
          <a:ext cx="8295418" cy="828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95418">
                  <a:extLst>
                    <a:ext uri="{9D8B030D-6E8A-4147-A177-3AD203B41FA5}">
                      <a16:colId xmlns:a16="http://schemas.microsoft.com/office/drawing/2014/main" val="27029492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u="sng" dirty="0"/>
                        <a:t>Model Hubs and </a:t>
                      </a:r>
                      <a:r>
                        <a:rPr lang="en-US" sz="2400" u="sng" dirty="0" err="1"/>
                        <a:t>MLOps</a:t>
                      </a:r>
                      <a:r>
                        <a:rPr lang="en-US" sz="2400" u="none" dirty="0"/>
                        <a:t>   </a:t>
                      </a:r>
                      <a:r>
                        <a:rPr lang="en-US" sz="1800" b="0" u="none" dirty="0"/>
                        <a:t>(H</a:t>
                      </a:r>
                      <a:r>
                        <a:rPr lang="en-US" sz="1800" b="0" dirty="0"/>
                        <a:t>ugging Face, </a:t>
                      </a:r>
                      <a:r>
                        <a:rPr lang="en-US" b="0" dirty="0"/>
                        <a:t>TensorFlow</a:t>
                      </a:r>
                      <a:r>
                        <a:rPr lang="en-US" sz="1800" b="0" dirty="0"/>
                        <a:t>, MSFT, others) </a:t>
                      </a:r>
                      <a:endParaRPr lang="en-US" sz="2000" b="0" u="sng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5000"/>
                        <a:alpha val="7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10513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Tools to curate host, fine-tune, or manage FM (e.g., storefronts between apps &amp; FMs)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5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3712577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A22566B7-A2C2-DBCA-5DEF-6EBFA1537D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3564160"/>
              </p:ext>
            </p:extLst>
          </p:nvPr>
        </p:nvGraphicFramePr>
        <p:xfrm>
          <a:off x="1896689" y="4038925"/>
          <a:ext cx="9288213" cy="828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88213">
                  <a:extLst>
                    <a:ext uri="{9D8B030D-6E8A-4147-A177-3AD203B41FA5}">
                      <a16:colId xmlns:a16="http://schemas.microsoft.com/office/drawing/2014/main" val="27029492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u="sng" dirty="0"/>
                        <a:t>Foundation Models</a:t>
                      </a:r>
                      <a:r>
                        <a:rPr lang="en-US" sz="2400" u="none" dirty="0"/>
                        <a:t> (FM)   </a:t>
                      </a:r>
                      <a:r>
                        <a:rPr lang="en-US" sz="1800" b="0" u="none" dirty="0"/>
                        <a:t>(</a:t>
                      </a:r>
                      <a:r>
                        <a:rPr lang="fr-FR" sz="1800" b="0" u="none" dirty="0"/>
                        <a:t>GPT-3, Stable Diffusion, CLIP, DALL-E, Codex</a:t>
                      </a:r>
                      <a:r>
                        <a:rPr lang="en-US" sz="1800" b="0" u="none" dirty="0"/>
                        <a:t>, OSS, others)</a:t>
                      </a:r>
                      <a:endParaRPr lang="en-US" sz="2000" b="0" u="non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5000"/>
                        <a:alpha val="7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10513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Core models on which Conversational AI applications can be built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5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3712577"/>
                  </a:ext>
                </a:extLst>
              </a:tr>
            </a:tbl>
          </a:graphicData>
        </a:graphic>
      </p:graphicFrame>
      <p:graphicFrame>
        <p:nvGraphicFramePr>
          <p:cNvPr id="7" name="Table 3">
            <a:extLst>
              <a:ext uri="{FF2B5EF4-FFF2-40B4-BE49-F238E27FC236}">
                <a16:creationId xmlns:a16="http://schemas.microsoft.com/office/drawing/2014/main" id="{7727D7BF-E75D-0A00-2D35-DD1A55698F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8538382"/>
              </p:ext>
            </p:extLst>
          </p:nvPr>
        </p:nvGraphicFramePr>
        <p:xfrm>
          <a:off x="2391122" y="4954100"/>
          <a:ext cx="8120495" cy="828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0495">
                  <a:extLst>
                    <a:ext uri="{9D8B030D-6E8A-4147-A177-3AD203B41FA5}">
                      <a16:colId xmlns:a16="http://schemas.microsoft.com/office/drawing/2014/main" val="27029492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u="sng" dirty="0"/>
                        <a:t>Cloud Platforms</a:t>
                      </a:r>
                      <a:r>
                        <a:rPr lang="en-US" sz="2400" u="none" dirty="0"/>
                        <a:t>   </a:t>
                      </a:r>
                      <a:r>
                        <a:rPr lang="en-US" sz="1800" b="0" u="none" dirty="0"/>
                        <a:t>(AWS, MSFT, GCP, others)</a:t>
                      </a:r>
                      <a:endParaRPr lang="en-US" sz="2000" b="0" u="non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5000"/>
                        <a:alpha val="7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10513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Platforms that provide access to computer hardware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5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3712577"/>
                  </a:ext>
                </a:extLst>
              </a:tr>
            </a:tbl>
          </a:graphicData>
        </a:graphic>
      </p:graphicFrame>
      <p:graphicFrame>
        <p:nvGraphicFramePr>
          <p:cNvPr id="8" name="Table 3">
            <a:extLst>
              <a:ext uri="{FF2B5EF4-FFF2-40B4-BE49-F238E27FC236}">
                <a16:creationId xmlns:a16="http://schemas.microsoft.com/office/drawing/2014/main" id="{D9F8F61C-B25E-B685-4003-80D379ED09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7906990"/>
              </p:ext>
            </p:extLst>
          </p:nvPr>
        </p:nvGraphicFramePr>
        <p:xfrm>
          <a:off x="2885430" y="5893549"/>
          <a:ext cx="7498974" cy="828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98974">
                  <a:extLst>
                    <a:ext uri="{9D8B030D-6E8A-4147-A177-3AD203B41FA5}">
                      <a16:colId xmlns:a16="http://schemas.microsoft.com/office/drawing/2014/main" val="27029492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u="sng" dirty="0"/>
                        <a:t>Computer Hardware</a:t>
                      </a:r>
                      <a:r>
                        <a:rPr lang="en-US" sz="2400" u="none" dirty="0"/>
                        <a:t>   </a:t>
                      </a:r>
                      <a:r>
                        <a:rPr lang="en-US" sz="1800" b="0" u="none" dirty="0"/>
                        <a:t>(NVIDIA, IBM, Intel, </a:t>
                      </a:r>
                      <a:r>
                        <a:rPr lang="en-US" sz="1800" b="0" u="none" dirty="0" err="1"/>
                        <a:t>Cambricon</a:t>
                      </a:r>
                      <a:r>
                        <a:rPr lang="en-US" sz="1800" b="0" u="none" dirty="0"/>
                        <a:t> Tech, others)</a:t>
                      </a:r>
                      <a:endParaRPr lang="en-US" sz="2000" b="0" u="non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5000"/>
                        <a:alpha val="7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10513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Accelerator chips optimized for training &amp; running models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5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3712577"/>
                  </a:ext>
                </a:extLst>
              </a:tr>
            </a:tbl>
          </a:graphicData>
        </a:graphic>
      </p:graphicFrame>
      <p:sp>
        <p:nvSpPr>
          <p:cNvPr id="28" name="Title 1">
            <a:extLst>
              <a:ext uri="{FF2B5EF4-FFF2-40B4-BE49-F238E27FC236}">
                <a16:creationId xmlns:a16="http://schemas.microsoft.com/office/drawing/2014/main" id="{29DAE37E-98E0-35C5-9A45-348A97EE1F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9492" y="173355"/>
            <a:ext cx="10465308" cy="1069848"/>
          </a:xfrm>
        </p:spPr>
        <p:txBody>
          <a:bodyPr/>
          <a:lstStyle/>
          <a:p>
            <a:pPr algn="ctr"/>
            <a:r>
              <a:rPr lang="en-US" dirty="0"/>
              <a:t>Conversational AI </a:t>
            </a:r>
            <a:br>
              <a:rPr lang="en-US" dirty="0"/>
            </a:br>
            <a:r>
              <a:rPr lang="en-US" dirty="0"/>
              <a:t>Value Chain</a:t>
            </a:r>
          </a:p>
        </p:txBody>
      </p:sp>
    </p:spTree>
    <p:extLst>
      <p:ext uri="{BB962C8B-B14F-4D97-AF65-F5344CB8AC3E}">
        <p14:creationId xmlns:p14="http://schemas.microsoft.com/office/powerpoint/2010/main" val="1969822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FC1DC4-3B76-A53F-1A4C-3BF0A3B49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3267" y="195726"/>
            <a:ext cx="10881360" cy="106984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Conversational AI </a:t>
            </a:r>
            <a:br>
              <a:rPr lang="en-US" dirty="0"/>
            </a:br>
            <a:r>
              <a:rPr lang="en-US" dirty="0"/>
              <a:t>2023 Investments Focus</a:t>
            </a:r>
          </a:p>
        </p:txBody>
      </p:sp>
      <p:pic>
        <p:nvPicPr>
          <p:cNvPr id="6" name="Picture 5" descr="A graph with text and numbers&#10;&#10;Description automatically generated">
            <a:extLst>
              <a:ext uri="{FF2B5EF4-FFF2-40B4-BE49-F238E27FC236}">
                <a16:creationId xmlns:a16="http://schemas.microsoft.com/office/drawing/2014/main" id="{576C8576-1C1C-6F7F-A05C-8C4301B3BF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806" y="1897380"/>
            <a:ext cx="10367994" cy="3817619"/>
          </a:xfrm>
          <a:prstGeom prst="rect">
            <a:avLst/>
          </a:prstGeom>
        </p:spPr>
      </p:pic>
      <p:pic>
        <p:nvPicPr>
          <p:cNvPr id="8" name="Picture 7" descr="A blue text on a white background&#10;&#10;Description automatically generated">
            <a:extLst>
              <a:ext uri="{FF2B5EF4-FFF2-40B4-BE49-F238E27FC236}">
                <a16:creationId xmlns:a16="http://schemas.microsoft.com/office/drawing/2014/main" id="{A2EE6DB8-52AA-01D3-186C-0881E0F29C7F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3999" y="5829299"/>
            <a:ext cx="707421" cy="244316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B6F8EF0-41E0-4D0B-6FB3-9485E4B6A733}"/>
              </a:ext>
            </a:extLst>
          </p:cNvPr>
          <p:cNvSpPr txBox="1"/>
          <p:nvPr/>
        </p:nvSpPr>
        <p:spPr>
          <a:xfrm>
            <a:off x="4577049" y="6416040"/>
            <a:ext cx="60769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>
                <a:solidFill>
                  <a:schemeClr val="accent2">
                    <a:lumMod val="50000"/>
                  </a:schemeClr>
                </a:solidFill>
              </a:rPr>
              <a:t>2023 Poll. </a:t>
            </a:r>
            <a:r>
              <a:rPr lang="en-US" sz="1200" b="0" i="0" dirty="0">
                <a:solidFill>
                  <a:schemeClr val="accent2">
                    <a:lumMod val="50000"/>
                  </a:schemeClr>
                </a:solidFill>
                <a:effectLst/>
              </a:rPr>
              <a:t>n = 2,544.  Does not represent global findings or market as a whole.</a:t>
            </a:r>
            <a:endParaRPr lang="en-US" sz="1200" dirty="0">
              <a:solidFill>
                <a:schemeClr val="accent2">
                  <a:lumMod val="50000"/>
                </a:schemeClr>
              </a:solidFill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B38595F-CBB8-4C59-A60A-8C392B2664FD}"/>
              </a:ext>
            </a:extLst>
          </p:cNvPr>
          <p:cNvGrpSpPr/>
          <p:nvPr/>
        </p:nvGrpSpPr>
        <p:grpSpPr>
          <a:xfrm>
            <a:off x="993268" y="2082046"/>
            <a:ext cx="4646768" cy="3336187"/>
            <a:chOff x="993268" y="2082046"/>
            <a:chExt cx="4646768" cy="3336187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E54A42E6-27A1-FEFA-9BF3-8CD1DE6C7D24}"/>
                </a:ext>
              </a:extLst>
            </p:cNvPr>
            <p:cNvSpPr txBox="1"/>
            <p:nvPr/>
          </p:nvSpPr>
          <p:spPr>
            <a:xfrm>
              <a:off x="2058605" y="2082046"/>
              <a:ext cx="3581430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pPr algn="r"/>
              <a:r>
                <a:rPr lang="en-US" sz="2000" b="1" dirty="0"/>
                <a:t>Customer Experience/Retention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0992C594-0AD7-8FE6-912B-FAEB62594119}"/>
                </a:ext>
              </a:extLst>
            </p:cNvPr>
            <p:cNvSpPr txBox="1"/>
            <p:nvPr/>
          </p:nvSpPr>
          <p:spPr>
            <a:xfrm>
              <a:off x="3676356" y="2712718"/>
              <a:ext cx="1963679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pPr algn="r"/>
              <a:r>
                <a:rPr lang="en-US" sz="2000" b="1" dirty="0"/>
                <a:t>Revenue Growth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ACFB7EBD-AEF2-AAF0-014F-312AA1B2884E}"/>
                </a:ext>
              </a:extLst>
            </p:cNvPr>
            <p:cNvSpPr txBox="1"/>
            <p:nvPr/>
          </p:nvSpPr>
          <p:spPr>
            <a:xfrm>
              <a:off x="3514132" y="3436857"/>
              <a:ext cx="2125903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pPr algn="r"/>
              <a:r>
                <a:rPr lang="en-US" sz="2000" b="1" dirty="0"/>
                <a:t>Cost Optimization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A9534C16-F6BB-ED58-42C5-221A93B3EE7E}"/>
                </a:ext>
              </a:extLst>
            </p:cNvPr>
            <p:cNvSpPr txBox="1"/>
            <p:nvPr/>
          </p:nvSpPr>
          <p:spPr>
            <a:xfrm>
              <a:off x="3395510" y="4087029"/>
              <a:ext cx="2244525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pPr algn="r"/>
              <a:r>
                <a:rPr lang="en-US" sz="2000" b="1" dirty="0"/>
                <a:t>Business Continuity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1555486D-2EB5-D673-27BE-2FDE218798E6}"/>
                </a:ext>
              </a:extLst>
            </p:cNvPr>
            <p:cNvSpPr txBox="1"/>
            <p:nvPr/>
          </p:nvSpPr>
          <p:spPr>
            <a:xfrm>
              <a:off x="993268" y="4710347"/>
              <a:ext cx="4646768" cy="70788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b="1" dirty="0"/>
                <a:t>     None of the Above or Not Applicable (e.g., vendor or investor)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883140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9F2498-3C87-8480-FE90-F2C246AAC77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b="1" dirty="0"/>
              <a:t>2. Risk Management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5096243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43">
      <a:dk1>
        <a:srgbClr val="000000"/>
      </a:dk1>
      <a:lt1>
        <a:srgbClr val="FFFFFF"/>
      </a:lt1>
      <a:dk2>
        <a:srgbClr val="64DFED"/>
      </a:dk2>
      <a:lt2>
        <a:srgbClr val="E7E6E6"/>
      </a:lt2>
      <a:accent1>
        <a:srgbClr val="92CDF0"/>
      </a:accent1>
      <a:accent2>
        <a:srgbClr val="92CDF0"/>
      </a:accent2>
      <a:accent3>
        <a:srgbClr val="ABC3F0"/>
      </a:accent3>
      <a:accent4>
        <a:srgbClr val="C3B9F2"/>
      </a:accent4>
      <a:accent5>
        <a:srgbClr val="AAA5F9"/>
      </a:accent5>
      <a:accent6>
        <a:srgbClr val="F6A6F4"/>
      </a:accent6>
      <a:hlink>
        <a:srgbClr val="0563C1"/>
      </a:hlink>
      <a:folHlink>
        <a:srgbClr val="954F72"/>
      </a:folHlink>
    </a:clrScheme>
    <a:fontScheme name="Custom 39">
      <a:majorFont>
        <a:latin typeface="Tw Cen MT"/>
        <a:ea typeface=""/>
        <a:cs typeface=""/>
      </a:majorFont>
      <a:minorFont>
        <a:latin typeface="Segoe U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OAI 23 Chatbot Business Risks and Tactics.ppt" id="{2A0E746B-1A28-42F6-AE9D-4FD4E5CC8F5C}" vid="{B201BDBB-B4F8-455C-B16C-ABA90D34DA7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VOAI Chatbot Business Risks Tactics</Template>
  <TotalTime>5237</TotalTime>
  <Words>2197</Words>
  <Application>Microsoft Office PowerPoint</Application>
  <PresentationFormat>Widescreen</PresentationFormat>
  <Paragraphs>282</Paragraphs>
  <Slides>24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2" baseType="lpstr">
      <vt:lpstr>Arial</vt:lpstr>
      <vt:lpstr>Arial Black</vt:lpstr>
      <vt:lpstr>Calibri</vt:lpstr>
      <vt:lpstr>Courier New</vt:lpstr>
      <vt:lpstr>Graphik Web</vt:lpstr>
      <vt:lpstr>Segoe UI Light</vt:lpstr>
      <vt:lpstr>Tw Cen MT</vt:lpstr>
      <vt:lpstr>Office Theme</vt:lpstr>
      <vt:lpstr>Conversational AI Business Risks  and Tactics</vt:lpstr>
      <vt:lpstr>Conversational AI  Business Risks and Tactics  agenda</vt:lpstr>
      <vt:lpstr>Conversational AI defined</vt:lpstr>
      <vt:lpstr>PowerPoint Presentation</vt:lpstr>
      <vt:lpstr>1. Market Position</vt:lpstr>
      <vt:lpstr>Conversational AI  Market Position </vt:lpstr>
      <vt:lpstr>Conversational AI  Value Chain</vt:lpstr>
      <vt:lpstr>Conversational AI  2023 Investments Focus</vt:lpstr>
      <vt:lpstr>2. Risk Management </vt:lpstr>
      <vt:lpstr>Conversational AI  Cybersecurity Risk Poll</vt:lpstr>
      <vt:lpstr>AI Threat Model Taxonomy (abridged)</vt:lpstr>
      <vt:lpstr>Mitigation AI spam/harassment</vt:lpstr>
      <vt:lpstr>Mitigation ai Malware/Social Engineering</vt:lpstr>
      <vt:lpstr>Mitigation exploiting ai authorship</vt:lpstr>
      <vt:lpstr>Mitigation ai online Influence campaigns</vt:lpstr>
      <vt:lpstr>3. Governance, Frameworks  &amp; Assessments</vt:lpstr>
      <vt:lpstr>Legislation European union</vt:lpstr>
      <vt:lpstr>Legislation AI Act - four risk levels</vt:lpstr>
      <vt:lpstr>AI Act amendments</vt:lpstr>
      <vt:lpstr>Legislation united states</vt:lpstr>
      <vt:lpstr>Open voice network conversational ai principles</vt:lpstr>
      <vt:lpstr>Open voice network conversational ai self assessment</vt:lpstr>
      <vt:lpstr>Business Risks and Tactics  summary</vt:lpstr>
      <vt:lpstr>Thank you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 novac</dc:creator>
  <cp:lastModifiedBy>mi novac</cp:lastModifiedBy>
  <cp:revision>9</cp:revision>
  <dcterms:created xsi:type="dcterms:W3CDTF">2023-08-22T20:25:09Z</dcterms:created>
  <dcterms:modified xsi:type="dcterms:W3CDTF">2023-09-05T04:00:58Z</dcterms:modified>
</cp:coreProperties>
</file>