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4" r:id="rId1"/>
    <p:sldMasterId id="2147483675" r:id="rId2"/>
  </p:sldMasterIdLst>
  <p:notesMasterIdLst>
    <p:notesMasterId r:id="rId24"/>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Lst>
  <p:sldSz cx="9144000" cy="5143500" type="screen16x9"/>
  <p:notesSz cx="6858000" cy="9144000"/>
  <p:embeddedFontLst>
    <p:embeddedFont>
      <p:font typeface="Helvetica Neue" panose="02000503000000020004" pitchFamily="2" charset="0"/>
      <p:regular r:id="rId25"/>
      <p:bold r:id="rId26"/>
      <p:italic r:id="rId27"/>
      <p:boldItalic r:id="rId28"/>
    </p:embeddedFont>
    <p:embeddedFont>
      <p:font typeface="Roboto" panose="02000000000000000000" pitchFamily="2" charset="0"/>
      <p:regular r:id="rId29"/>
      <p:bold r:id="rId30"/>
      <p:italic r:id="rId31"/>
      <p:bold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4"/>
  </p:normalViewPr>
  <p:slideViewPr>
    <p:cSldViewPr snapToGrid="0">
      <p:cViewPr varScale="1">
        <p:scale>
          <a:sx n="139" d="100"/>
          <a:sy n="139" d="100"/>
        </p:scale>
        <p:origin x="144" y="53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2.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1.fntdata"/><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32" Type="http://schemas.openxmlformats.org/officeDocument/2006/relationships/font" Target="fonts/font8.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4.fntdata"/><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openai.com/customer-stories" TargetMode="External"/><Relationship Id="rId2" Type="http://schemas.openxmlformats.org/officeDocument/2006/relationships/slide" Target="../slides/slide19.xml"/><Relationship Id="rId1" Type="http://schemas.openxmlformats.org/officeDocument/2006/relationships/notesMaster" Target="../notesMasters/notesMaster1.xml"/><Relationship Id="rId5" Type="http://schemas.openxmlformats.org/officeDocument/2006/relationships/hyperlink" Target="https://openai.com/api-data-privacy" TargetMode="External"/><Relationship Id="rId4" Type="http://schemas.openxmlformats.org/officeDocument/2006/relationships/hyperlink" Target="https://twitter.com/tryramp/status/1659202525315362818"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openai.com/customer-stories"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s://openai.com/api-data-privacy" TargetMode="External"/><Relationship Id="rId4" Type="http://schemas.openxmlformats.org/officeDocument/2006/relationships/hyperlink" Target="https://twitter.com/tryramp/status/1659202525315362818"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278ebea5f3d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278ebea5f3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James</a:t>
            </a:r>
            <a:endParaRPr b="1"/>
          </a:p>
          <a:p>
            <a:pPr marL="0" lvl="0" indent="0" algn="l" rtl="0">
              <a:spcBef>
                <a:spcPts val="0"/>
              </a:spcBef>
              <a:spcAft>
                <a:spcPts val="0"/>
              </a:spcAft>
              <a:buNone/>
            </a:pPr>
            <a:endParaRPr/>
          </a:p>
          <a:p>
            <a:pPr marL="0" lvl="0" indent="0" algn="l" rtl="0">
              <a:spcBef>
                <a:spcPts val="0"/>
              </a:spcBef>
              <a:spcAft>
                <a:spcPts val="0"/>
              </a:spcAft>
              <a:buNone/>
            </a:pPr>
            <a:r>
              <a:rPr lang="en"/>
              <a:t>We thought we’d start very quickly with the high level on us</a:t>
            </a:r>
            <a:endParaRPr/>
          </a:p>
          <a:p>
            <a:pPr marL="0" lvl="0" indent="0" algn="l" rtl="0">
              <a:spcBef>
                <a:spcPts val="0"/>
              </a:spcBef>
              <a:spcAft>
                <a:spcPts val="0"/>
              </a:spcAft>
              <a:buNone/>
            </a:pPr>
            <a:r>
              <a:rPr lang="en"/>
              <a:t>We are a research and a deployment company</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24106d8eea4_0_4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24106d8eea4_0_4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t>
            </a:r>
            <a:endParaRPr/>
          </a:p>
          <a:p>
            <a:pPr marL="0" lvl="0" indent="0" algn="l" rtl="0">
              <a:spcBef>
                <a:spcPts val="0"/>
              </a:spcBef>
              <a:spcAft>
                <a:spcPts val="0"/>
              </a:spcAft>
              <a:buNone/>
            </a:pPr>
            <a:endParaRPr/>
          </a:p>
          <a:p>
            <a:pPr marL="0" lvl="0" indent="0" algn="l" rtl="0">
              <a:spcBef>
                <a:spcPts val="0"/>
              </a:spcBef>
              <a:spcAft>
                <a:spcPts val="0"/>
              </a:spcAft>
              <a:buNone/>
            </a:pPr>
            <a:r>
              <a:rPr lang="en"/>
              <a:t>ChatGPT has knowledge with the BingPlug-in can take your request, convert it into a search query, get the search results, read and understand the search results and then use that to generate a response. </a:t>
            </a:r>
            <a:endParaRPr/>
          </a:p>
          <a:p>
            <a:pPr marL="0" lvl="0" indent="0" algn="l" rtl="0">
              <a:spcBef>
                <a:spcPts val="0"/>
              </a:spcBef>
              <a:spcAft>
                <a:spcPts val="0"/>
              </a:spcAft>
              <a:buNone/>
            </a:pPr>
            <a:endParaRPr/>
          </a:p>
          <a:p>
            <a:pPr marL="0" lvl="0" indent="0" algn="l" rtl="0">
              <a:spcBef>
                <a:spcPts val="0"/>
              </a:spcBef>
              <a:spcAft>
                <a:spcPts val="0"/>
              </a:spcAft>
              <a:buNone/>
            </a:pPr>
            <a:r>
              <a:rPr lang="en"/>
              <a:t>Not only that, ChatGPT Browse with Bing, allows you cite your sources.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278ebea604c_1_2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278ebea604c_1_2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23eb5398f74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23eb5398f74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ChatGPT has knowledge with the BingPlug-in can take your request, convert it into a search query, get the search results, read and understand the search results and then use that to generate a response. </a:t>
            </a:r>
            <a:endParaRPr/>
          </a:p>
          <a:p>
            <a:pPr marL="0" lvl="0" indent="0" algn="l" rtl="0">
              <a:spcBef>
                <a:spcPts val="0"/>
              </a:spcBef>
              <a:spcAft>
                <a:spcPts val="0"/>
              </a:spcAft>
              <a:buNone/>
            </a:pPr>
            <a:endParaRPr/>
          </a:p>
          <a:p>
            <a:pPr marL="0" lvl="0" indent="0" algn="l" rtl="0">
              <a:spcBef>
                <a:spcPts val="0"/>
              </a:spcBef>
              <a:spcAft>
                <a:spcPts val="0"/>
              </a:spcAft>
              <a:buNone/>
            </a:pPr>
            <a:r>
              <a:rPr lang="en"/>
              <a:t>Not only that, ChatGPT Browse with Bing, allows you cite your sources.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278ebea5f3d_0_5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278ebea5f3d_0_5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Browse with Bing allows our models to be up to date with realtime knowledge. </a:t>
            </a:r>
            <a:endParaRPr/>
          </a:p>
          <a:p>
            <a:pPr marL="0" lvl="0" indent="0" algn="l" rtl="0">
              <a:spcBef>
                <a:spcPts val="0"/>
              </a:spcBef>
              <a:spcAft>
                <a:spcPts val="0"/>
              </a:spcAft>
              <a:buNone/>
            </a:pPr>
            <a:endParaRPr/>
          </a:p>
          <a:p>
            <a:pPr marL="0" lvl="0" indent="0" algn="l" rtl="0">
              <a:spcBef>
                <a:spcPts val="0"/>
              </a:spcBef>
              <a:spcAft>
                <a:spcPts val="0"/>
              </a:spcAft>
              <a:buNone/>
            </a:pPr>
            <a:r>
              <a:rPr lang="en"/>
              <a:t>ChatGPT has knowledge with the BingPlug-in can take your request, convert it into a search query, get the search results, read and understand the search results and then use that to generate a response. </a:t>
            </a:r>
            <a:endParaRPr/>
          </a:p>
          <a:p>
            <a:pPr marL="0" lvl="0" indent="0" algn="l" rtl="0">
              <a:spcBef>
                <a:spcPts val="0"/>
              </a:spcBef>
              <a:spcAft>
                <a:spcPts val="0"/>
              </a:spcAft>
              <a:buNone/>
            </a:pPr>
            <a:endParaRPr/>
          </a:p>
          <a:p>
            <a:pPr marL="0" lvl="0" indent="0" algn="l" rtl="0">
              <a:spcBef>
                <a:spcPts val="0"/>
              </a:spcBef>
              <a:spcAft>
                <a:spcPts val="0"/>
              </a:spcAft>
              <a:buNone/>
            </a:pPr>
            <a:r>
              <a:rPr lang="en"/>
              <a:t>Not only that, ChatGPT Browse with Bing, allows you cite your sources.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27ae74791a3_0_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27ae74791a3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Browse with Bing allows our models to be up to date with realtime knowledge. </a:t>
            </a:r>
            <a:endParaRPr/>
          </a:p>
          <a:p>
            <a:pPr marL="0" lvl="0" indent="0" algn="l" rtl="0">
              <a:spcBef>
                <a:spcPts val="0"/>
              </a:spcBef>
              <a:spcAft>
                <a:spcPts val="0"/>
              </a:spcAft>
              <a:buNone/>
            </a:pPr>
            <a:endParaRPr/>
          </a:p>
          <a:p>
            <a:pPr marL="0" lvl="0" indent="0" algn="l" rtl="0">
              <a:spcBef>
                <a:spcPts val="0"/>
              </a:spcBef>
              <a:spcAft>
                <a:spcPts val="0"/>
              </a:spcAft>
              <a:buNone/>
            </a:pPr>
            <a:r>
              <a:rPr lang="en"/>
              <a:t>ChatGPT has knowledge with the BingPlug-in can take your request, convert it into a search query, get the search results, read and understand the search results and then use that to generate a response. </a:t>
            </a:r>
            <a:endParaRPr/>
          </a:p>
          <a:p>
            <a:pPr marL="0" lvl="0" indent="0" algn="l" rtl="0">
              <a:spcBef>
                <a:spcPts val="0"/>
              </a:spcBef>
              <a:spcAft>
                <a:spcPts val="0"/>
              </a:spcAft>
              <a:buNone/>
            </a:pPr>
            <a:endParaRPr/>
          </a:p>
          <a:p>
            <a:pPr marL="0" lvl="0" indent="0" algn="l" rtl="0">
              <a:spcBef>
                <a:spcPts val="0"/>
              </a:spcBef>
              <a:spcAft>
                <a:spcPts val="0"/>
              </a:spcAft>
              <a:buNone/>
            </a:pPr>
            <a:r>
              <a:rPr lang="en"/>
              <a:t>Not only that, ChatGPT Browse with Bing, allows you cite your sources.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278ebea5f3d_0_5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278ebea5f3d_0_5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Browse with Bing allows our models to be up to date with realtime knowledge. </a:t>
            </a:r>
            <a:endParaRPr/>
          </a:p>
          <a:p>
            <a:pPr marL="0" lvl="0" indent="0" algn="l" rtl="0">
              <a:spcBef>
                <a:spcPts val="0"/>
              </a:spcBef>
              <a:spcAft>
                <a:spcPts val="0"/>
              </a:spcAft>
              <a:buNone/>
            </a:pPr>
            <a:endParaRPr/>
          </a:p>
          <a:p>
            <a:pPr marL="0" lvl="0" indent="0" algn="l" rtl="0">
              <a:spcBef>
                <a:spcPts val="0"/>
              </a:spcBef>
              <a:spcAft>
                <a:spcPts val="0"/>
              </a:spcAft>
              <a:buNone/>
            </a:pPr>
            <a:r>
              <a:rPr lang="en"/>
              <a:t>ChatGPT has knowledge with the BingPlug-in can take your request, convert it into a search query, get the search results, read and understand the search results and then use that to generate a response. </a:t>
            </a:r>
            <a:endParaRPr/>
          </a:p>
          <a:p>
            <a:pPr marL="0" lvl="0" indent="0" algn="l" rtl="0">
              <a:spcBef>
                <a:spcPts val="0"/>
              </a:spcBef>
              <a:spcAft>
                <a:spcPts val="0"/>
              </a:spcAft>
              <a:buNone/>
            </a:pPr>
            <a:endParaRPr/>
          </a:p>
          <a:p>
            <a:pPr marL="0" lvl="0" indent="0" algn="l" rtl="0">
              <a:spcBef>
                <a:spcPts val="0"/>
              </a:spcBef>
              <a:spcAft>
                <a:spcPts val="0"/>
              </a:spcAft>
              <a:buNone/>
            </a:pPr>
            <a:r>
              <a:rPr lang="en"/>
              <a:t>Not only that, ChatGPT Browse with Bing, allows you cite your sources.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278ebea5f3d_0_5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278ebea5f3d_0_5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Browse with Bing allows our models to be up to date with realtime knowledge. </a:t>
            </a:r>
            <a:endParaRPr/>
          </a:p>
          <a:p>
            <a:pPr marL="0" lvl="0" indent="0" algn="l" rtl="0">
              <a:spcBef>
                <a:spcPts val="0"/>
              </a:spcBef>
              <a:spcAft>
                <a:spcPts val="0"/>
              </a:spcAft>
              <a:buNone/>
            </a:pPr>
            <a:endParaRPr/>
          </a:p>
          <a:p>
            <a:pPr marL="0" lvl="0" indent="0" algn="l" rtl="0">
              <a:spcBef>
                <a:spcPts val="0"/>
              </a:spcBef>
              <a:spcAft>
                <a:spcPts val="0"/>
              </a:spcAft>
              <a:buNone/>
            </a:pPr>
            <a:r>
              <a:rPr lang="en"/>
              <a:t>ChatGPT has knowledge with the BingPlug-in can take your request, convert it into a search query, get the search results, read and understand the search results and then use that to generate a response. </a:t>
            </a:r>
            <a:endParaRPr/>
          </a:p>
          <a:p>
            <a:pPr marL="0" lvl="0" indent="0" algn="l" rtl="0">
              <a:spcBef>
                <a:spcPts val="0"/>
              </a:spcBef>
              <a:spcAft>
                <a:spcPts val="0"/>
              </a:spcAft>
              <a:buNone/>
            </a:pPr>
            <a:endParaRPr/>
          </a:p>
          <a:p>
            <a:pPr marL="0" lvl="0" indent="0" algn="l" rtl="0">
              <a:spcBef>
                <a:spcPts val="0"/>
              </a:spcBef>
              <a:spcAft>
                <a:spcPts val="0"/>
              </a:spcAft>
              <a:buNone/>
            </a:pPr>
            <a:r>
              <a:rPr lang="en"/>
              <a:t>Not only that, ChatGPT Browse with Bing, allows you cite your sources.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27a83c7e472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27a83c7e47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ChatGPT has knowledge with the BingPlug-in can take your request, convert it into a search query, get the search results, read and understand the search results and then use that to generate a response. </a:t>
            </a:r>
            <a:endParaRPr/>
          </a:p>
          <a:p>
            <a:pPr marL="0" lvl="0" indent="0" algn="l" rtl="0">
              <a:spcBef>
                <a:spcPts val="0"/>
              </a:spcBef>
              <a:spcAft>
                <a:spcPts val="0"/>
              </a:spcAft>
              <a:buNone/>
            </a:pPr>
            <a:endParaRPr/>
          </a:p>
          <a:p>
            <a:pPr marL="0" lvl="0" indent="0" algn="l" rtl="0">
              <a:spcBef>
                <a:spcPts val="0"/>
              </a:spcBef>
              <a:spcAft>
                <a:spcPts val="0"/>
              </a:spcAft>
              <a:buNone/>
            </a:pPr>
            <a:r>
              <a:rPr lang="en"/>
              <a:t>Not only that, ChatGPT Browse with Bing, allows you cite your sources.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27b0dc090e9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27b0dc090e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27ae74791a3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27ae74791a3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James</a:t>
            </a:r>
            <a:endParaRPr b="1"/>
          </a:p>
          <a:p>
            <a:pPr marL="0" lvl="0" indent="0" algn="l" rtl="0">
              <a:spcBef>
                <a:spcPts val="0"/>
              </a:spcBef>
              <a:spcAft>
                <a:spcPts val="0"/>
              </a:spcAft>
              <a:buNone/>
            </a:pPr>
            <a:endParaRPr/>
          </a:p>
          <a:p>
            <a:pPr marL="0" lvl="0" indent="0" algn="l" rtl="0">
              <a:spcBef>
                <a:spcPts val="0"/>
              </a:spcBef>
              <a:spcAft>
                <a:spcPts val="0"/>
              </a:spcAft>
              <a:buNone/>
            </a:pPr>
            <a:r>
              <a:rPr lang="en"/>
              <a:t>We thought we’d start very quickly with the high level on us</a:t>
            </a:r>
            <a:endParaRPr/>
          </a:p>
          <a:p>
            <a:pPr marL="0" lvl="0" indent="0" algn="l" rtl="0">
              <a:spcBef>
                <a:spcPts val="0"/>
              </a:spcBef>
              <a:spcAft>
                <a:spcPts val="0"/>
              </a:spcAft>
              <a:buNone/>
            </a:pPr>
            <a:r>
              <a:rPr lang="en"/>
              <a:t>We are a research and a deployment company</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?/Notes for ie/EmmMagga: </a:t>
            </a:r>
            <a:endParaRPr>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Can you help me identify the audiences for each product? I think Chat GPT is everyone? OpenAI API and Enterprise are for businesses? Is there any more specificity here? </a:t>
            </a:r>
            <a:endParaRPr>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ECL: </a:t>
            </a:r>
            <a:endParaRPr>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ChatGPT - consumers / everyday users. We have a free and a “plus” version for $20/month. This is what everyone is using today. We don’t want to emphasize this, but we may train our models on consumer data unless the user specifically opts out in their admin profile page.</a:t>
            </a:r>
            <a:endParaRPr>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OpenAI API’s - this is for companies (big and small) who want to build AI features into their products with our models. Here’s examples of what types of companies are building with OpenAI : - </a:t>
            </a:r>
            <a:r>
              <a:rPr lang="en" u="sng">
                <a:solidFill>
                  <a:srgbClr val="0097A7"/>
                </a:solidFill>
                <a:latin typeface="Helvetica Neue"/>
                <a:ea typeface="Helvetica Neue"/>
                <a:cs typeface="Helvetica Neue"/>
                <a:sym typeface="Helvetica Neue"/>
                <a:hlinkClick r:id="rId3">
                  <a:extLst>
                    <a:ext uri="{A12FA001-AC4F-418D-AE19-62706E023703}">
                      <ahyp:hlinkClr xmlns:ahyp="http://schemas.microsoft.com/office/drawing/2018/hyperlinkcolor" val="tx"/>
                    </a:ext>
                  </a:extLst>
                </a:hlinkClick>
              </a:rPr>
              <a:t>https://openai.com/customer-stories</a:t>
            </a:r>
            <a:endParaRPr>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u="sng">
                <a:solidFill>
                  <a:srgbClr val="0097A7"/>
                </a:solidFill>
                <a:latin typeface="Helvetica Neue"/>
                <a:ea typeface="Helvetica Neue"/>
                <a:cs typeface="Helvetica Neue"/>
                <a:sym typeface="Helvetica Neue"/>
                <a:hlinkClick r:id="rId4">
                  <a:extLst>
                    <a:ext uri="{A12FA001-AC4F-418D-AE19-62706E023703}">
                      <ahyp:hlinkClr xmlns:ahyp="http://schemas.microsoft.com/office/drawing/2018/hyperlinkcolor" val="tx"/>
                    </a:ext>
                  </a:extLst>
                </a:hlinkClick>
              </a:rPr>
              <a:t>https://twitter.com/tryramp/status/1659202525315362818</a:t>
            </a:r>
            <a:endParaRPr>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We have specific “enterprise grade / industry standard” security guarantees with the API’s:  </a:t>
            </a:r>
            <a:r>
              <a:rPr lang="en" u="sng">
                <a:solidFill>
                  <a:srgbClr val="0097A7"/>
                </a:solidFill>
                <a:latin typeface="Helvetica Neue"/>
                <a:ea typeface="Helvetica Neue"/>
                <a:cs typeface="Helvetica Neue"/>
                <a:sym typeface="Helvetica Neue"/>
                <a:hlinkClick r:id="rId5">
                  <a:extLst>
                    <a:ext uri="{A12FA001-AC4F-418D-AE19-62706E023703}">
                      <ahyp:hlinkClr xmlns:ahyp="http://schemas.microsoft.com/office/drawing/2018/hyperlinkcolor" val="tx"/>
                    </a:ext>
                  </a:extLst>
                </a:hlinkClick>
              </a:rPr>
              <a:t>https://openai.com/api-data-privacy</a:t>
            </a:r>
            <a:endParaRPr>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Such as: we will never train your data that is sent through the API’s. We are SOC2 type 1 compliant, we are GDPR/CCPA compliant etc. </a:t>
            </a:r>
            <a:endParaRPr>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ChatGPT Enterprise: companies larger than 150 employees. This  is the “enterprise grade” version of ChatGPT. </a:t>
            </a:r>
            <a:endParaRPr>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a:solidFill>
                  <a:schemeClr val="dk1"/>
                </a:solidFill>
                <a:latin typeface="Helvetica Neue"/>
                <a:ea typeface="Helvetica Neue"/>
                <a:cs typeface="Helvetica Neue"/>
                <a:sym typeface="Helvetica Neue"/>
              </a:rPr>
              <a:t>We offer you a premium experience (faster and unlimited conversations), an admin panel so companies can manage who is using the product, and similar security guarantees as the API’s, not only will we never train on your data, it’s housed in a completely separate infrastructure that’s secure.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24106d8eea4_0_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24106d8eea4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James</a:t>
            </a:r>
            <a:endParaRPr b="1"/>
          </a:p>
          <a:p>
            <a:pPr marL="0" lvl="0" indent="0" algn="l" rtl="0">
              <a:spcBef>
                <a:spcPts val="0"/>
              </a:spcBef>
              <a:spcAft>
                <a:spcPts val="0"/>
              </a:spcAft>
              <a:buNone/>
            </a:pPr>
            <a:endParaRPr/>
          </a:p>
          <a:p>
            <a:pPr marL="0" lvl="0" indent="0" algn="l" rtl="0">
              <a:spcBef>
                <a:spcPts val="0"/>
              </a:spcBef>
              <a:spcAft>
                <a:spcPts val="0"/>
              </a:spcAft>
              <a:buNone/>
            </a:pPr>
            <a:r>
              <a:rPr lang="en"/>
              <a:t>We thought we’d start very quickly with the high level on us</a:t>
            </a:r>
            <a:endParaRPr/>
          </a:p>
          <a:p>
            <a:pPr marL="0" lvl="0" indent="0" algn="l" rtl="0">
              <a:spcBef>
                <a:spcPts val="0"/>
              </a:spcBef>
              <a:spcAft>
                <a:spcPts val="0"/>
              </a:spcAft>
              <a:buNone/>
            </a:pPr>
            <a:r>
              <a:rPr lang="en"/>
              <a:t>We are a research and a deployment company</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27ae74791a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27ae74791a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278ebea604c_1_2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278ebea604c_1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James</a:t>
            </a:r>
            <a:endParaRPr b="1"/>
          </a:p>
          <a:p>
            <a:pPr marL="0" lvl="0" indent="0" algn="l" rtl="0">
              <a:spcBef>
                <a:spcPts val="0"/>
              </a:spcBef>
              <a:spcAft>
                <a:spcPts val="0"/>
              </a:spcAft>
              <a:buNone/>
            </a:pPr>
            <a:endParaRPr/>
          </a:p>
          <a:p>
            <a:pPr marL="0" lvl="0" indent="0" algn="l" rtl="0">
              <a:spcBef>
                <a:spcPts val="0"/>
              </a:spcBef>
              <a:spcAft>
                <a:spcPts val="0"/>
              </a:spcAft>
              <a:buNone/>
            </a:pPr>
            <a:r>
              <a:rPr lang="en"/>
              <a:t>We thought we’d start very quickly with the high level on us</a:t>
            </a:r>
            <a:endParaRPr/>
          </a:p>
          <a:p>
            <a:pPr marL="0" lvl="0" indent="0" algn="l" rtl="0">
              <a:spcBef>
                <a:spcPts val="0"/>
              </a:spcBef>
              <a:spcAft>
                <a:spcPts val="0"/>
              </a:spcAft>
              <a:buNone/>
            </a:pPr>
            <a:r>
              <a:rPr lang="en"/>
              <a:t>We are a research and a deployment company</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24106d8eea4_0_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24106d8eea4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278ebea5f3d_0_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278ebea5f3d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James</a:t>
            </a:r>
            <a:endParaRPr b="1"/>
          </a:p>
          <a:p>
            <a:pPr marL="0" lvl="0" indent="0" algn="l" rtl="0">
              <a:spcBef>
                <a:spcPts val="0"/>
              </a:spcBef>
              <a:spcAft>
                <a:spcPts val="0"/>
              </a:spcAft>
              <a:buNone/>
            </a:pPr>
            <a:endParaRPr/>
          </a:p>
          <a:p>
            <a:pPr marL="0" lvl="0" indent="0" algn="l" rtl="0">
              <a:spcBef>
                <a:spcPts val="0"/>
              </a:spcBef>
              <a:spcAft>
                <a:spcPts val="0"/>
              </a:spcAft>
              <a:buNone/>
            </a:pPr>
            <a:r>
              <a:rPr lang="en"/>
              <a:t>We thought we’d start very quickly with the high level on us</a:t>
            </a:r>
            <a:endParaRPr/>
          </a:p>
          <a:p>
            <a:pPr marL="0" lvl="0" indent="0" algn="l" rtl="0">
              <a:spcBef>
                <a:spcPts val="0"/>
              </a:spcBef>
              <a:spcAft>
                <a:spcPts val="0"/>
              </a:spcAft>
              <a:buNone/>
            </a:pPr>
            <a:r>
              <a:rPr lang="en"/>
              <a:t>We are a research and a deployment company</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?/Notes for ie/EmmMagga: </a:t>
            </a:r>
            <a:endParaRPr>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Can you help me identify the audiences for each product? I think Chat GPT is everyone? OpenAI API and Enterprise are for businesses? Is there any more specificity here? </a:t>
            </a:r>
            <a:endParaRPr>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ECL: </a:t>
            </a:r>
            <a:endParaRPr>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ChatGPT - consumers / everyday users. We have a free and a “plus” version for $20/month. This is what everyone is using today. We don’t want to emphasize this, but we may train our models on consumer data unless the user specifically opts out in their admin profile page.</a:t>
            </a:r>
            <a:endParaRPr>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OpenAI API’s - this is for companies (big and small) who want to build AI features into their products with our models. Here’s examples of what types of companies are building with OpenAI : - </a:t>
            </a:r>
            <a:r>
              <a:rPr lang="en" u="sng">
                <a:solidFill>
                  <a:srgbClr val="0097A7"/>
                </a:solidFill>
                <a:latin typeface="Helvetica Neue"/>
                <a:ea typeface="Helvetica Neue"/>
                <a:cs typeface="Helvetica Neue"/>
                <a:sym typeface="Helvetica Neue"/>
                <a:hlinkClick r:id="rId3">
                  <a:extLst>
                    <a:ext uri="{A12FA001-AC4F-418D-AE19-62706E023703}">
                      <ahyp:hlinkClr xmlns:ahyp="http://schemas.microsoft.com/office/drawing/2018/hyperlinkcolor" val="tx"/>
                    </a:ext>
                  </a:extLst>
                </a:hlinkClick>
              </a:rPr>
              <a:t>https://openai.com/customer-stories</a:t>
            </a:r>
            <a:endParaRPr>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u="sng">
                <a:solidFill>
                  <a:srgbClr val="0097A7"/>
                </a:solidFill>
                <a:latin typeface="Helvetica Neue"/>
                <a:ea typeface="Helvetica Neue"/>
                <a:cs typeface="Helvetica Neue"/>
                <a:sym typeface="Helvetica Neue"/>
                <a:hlinkClick r:id="rId4">
                  <a:extLst>
                    <a:ext uri="{A12FA001-AC4F-418D-AE19-62706E023703}">
                      <ahyp:hlinkClr xmlns:ahyp="http://schemas.microsoft.com/office/drawing/2018/hyperlinkcolor" val="tx"/>
                    </a:ext>
                  </a:extLst>
                </a:hlinkClick>
              </a:rPr>
              <a:t>https://twitter.com/tryramp/status/1659202525315362818</a:t>
            </a:r>
            <a:endParaRPr>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We have specific “enterprise grade / industry standard” security guarantees with the API’s:  </a:t>
            </a:r>
            <a:r>
              <a:rPr lang="en" u="sng">
                <a:solidFill>
                  <a:srgbClr val="0097A7"/>
                </a:solidFill>
                <a:latin typeface="Helvetica Neue"/>
                <a:ea typeface="Helvetica Neue"/>
                <a:cs typeface="Helvetica Neue"/>
                <a:sym typeface="Helvetica Neue"/>
                <a:hlinkClick r:id="rId5">
                  <a:extLst>
                    <a:ext uri="{A12FA001-AC4F-418D-AE19-62706E023703}">
                      <ahyp:hlinkClr xmlns:ahyp="http://schemas.microsoft.com/office/drawing/2018/hyperlinkcolor" val="tx"/>
                    </a:ext>
                  </a:extLst>
                </a:hlinkClick>
              </a:rPr>
              <a:t>https://openai.com/api-data-privacy</a:t>
            </a:r>
            <a:endParaRPr>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Such as: we will never train your data that is sent through the API’s. We are SOC2 type 1 compliant, we are GDPR/CCPA compliant etc. </a:t>
            </a:r>
            <a:endParaRPr>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ChatGPT Enterprise: companies larger than 150 employees. This  is the “enterprise grade” version of ChatGPT. </a:t>
            </a:r>
            <a:endParaRPr>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a:solidFill>
                  <a:schemeClr val="dk1"/>
                </a:solidFill>
                <a:latin typeface="Helvetica Neue"/>
                <a:ea typeface="Helvetica Neue"/>
                <a:cs typeface="Helvetica Neue"/>
                <a:sym typeface="Helvetica Neue"/>
              </a:rPr>
              <a:t>We offer you a premium experience (faster and unlimited conversations), an admin panel so companies can manage who is using the product, and similar security guarantees as the API’s, not only will we never train on your data, it’s housed in a completely separate infrastructure that’s secure.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24106d8eea4_0_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24106d8eea4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rPr>
              <a:t>James</a:t>
            </a:r>
            <a:endParaRPr b="1">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And our mission is to ensure that AGI benefits all of humanity</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Everything we are doing is centered around this mission and its critically important to us that we get this right</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Core to that mission is also understanding the economic impacts that our models have on the businesses and users that interact with them</a:t>
            </a:r>
            <a:endParaRPr>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24106d8eea4_0_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24106d8eea4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James</a:t>
            </a:r>
            <a:endParaRPr b="1"/>
          </a:p>
          <a:p>
            <a:pPr marL="0" lvl="0" indent="0" algn="l" rtl="0">
              <a:spcBef>
                <a:spcPts val="0"/>
              </a:spcBef>
              <a:spcAft>
                <a:spcPts val="0"/>
              </a:spcAft>
              <a:buNone/>
            </a:pPr>
            <a:endParaRPr/>
          </a:p>
          <a:p>
            <a:pPr marL="0" lvl="0" indent="0" algn="l" rtl="0">
              <a:spcBef>
                <a:spcPts val="0"/>
              </a:spcBef>
              <a:spcAft>
                <a:spcPts val="0"/>
              </a:spcAft>
              <a:buNone/>
            </a:pPr>
            <a:r>
              <a:rPr lang="en"/>
              <a:t>We thought we’d start very quickly with the high level on us</a:t>
            </a:r>
            <a:endParaRPr/>
          </a:p>
          <a:p>
            <a:pPr marL="0" lvl="0" indent="0" algn="l" rtl="0">
              <a:spcBef>
                <a:spcPts val="0"/>
              </a:spcBef>
              <a:spcAft>
                <a:spcPts val="0"/>
              </a:spcAft>
              <a:buNone/>
            </a:pPr>
            <a:r>
              <a:rPr lang="en"/>
              <a:t>We are a research and a deployment company</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24106d8eea4_0_2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24106d8eea4_0_2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James</a:t>
            </a:r>
            <a:endParaRPr b="1"/>
          </a:p>
          <a:p>
            <a:pPr marL="0" lvl="0" indent="0" algn="l" rtl="0">
              <a:spcBef>
                <a:spcPts val="0"/>
              </a:spcBef>
              <a:spcAft>
                <a:spcPts val="0"/>
              </a:spcAft>
              <a:buNone/>
            </a:pPr>
            <a:endParaRPr/>
          </a:p>
          <a:p>
            <a:pPr marL="0" lvl="0" indent="0" algn="l" rtl="0">
              <a:spcBef>
                <a:spcPts val="0"/>
              </a:spcBef>
              <a:spcAft>
                <a:spcPts val="0"/>
              </a:spcAft>
              <a:buNone/>
            </a:pPr>
            <a:r>
              <a:rPr lang="en"/>
              <a:t>We thought we’d start very quickly with the high level on us</a:t>
            </a:r>
            <a:endParaRPr/>
          </a:p>
          <a:p>
            <a:pPr marL="0" lvl="0" indent="0" algn="l" rtl="0">
              <a:spcBef>
                <a:spcPts val="0"/>
              </a:spcBef>
              <a:spcAft>
                <a:spcPts val="0"/>
              </a:spcAft>
              <a:buNone/>
            </a:pPr>
            <a:r>
              <a:rPr lang="en"/>
              <a:t>We are a research and a deployment company</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24106d8eea4_0_4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24106d8eea4_0_4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24106d8eea4_0_3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24106d8eea4_0_3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Emphasis">
  <p:cSld name="MAIN_POINT_1">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283475" y="859536"/>
            <a:ext cx="6602100" cy="2194500"/>
          </a:xfrm>
          <a:prstGeom prst="rect">
            <a:avLst/>
          </a:prstGeom>
        </p:spPr>
        <p:txBody>
          <a:bodyPr spcFirstLastPara="1" wrap="square" lIns="0" tIns="0" rIns="0" bIns="0" anchor="t" anchorCtr="0">
            <a:spAutoFit/>
          </a:bodyPr>
          <a:lstStyle>
            <a:lvl1pPr lvl="0" rtl="0">
              <a:lnSpc>
                <a:spcPct val="85000"/>
              </a:lnSpc>
              <a:spcBef>
                <a:spcPts val="0"/>
              </a:spcBef>
              <a:spcAft>
                <a:spcPts val="0"/>
              </a:spcAft>
              <a:buClr>
                <a:schemeClr val="lt1"/>
              </a:buClr>
              <a:buSzPts val="6700"/>
              <a:buNone/>
              <a:defRPr sz="6700" b="0">
                <a:solidFill>
                  <a:schemeClr val="lt1"/>
                </a:solidFill>
              </a:defRPr>
            </a:lvl1pPr>
            <a:lvl2pPr lvl="1" rtl="0">
              <a:spcBef>
                <a:spcPts val="0"/>
              </a:spcBef>
              <a:spcAft>
                <a:spcPts val="0"/>
              </a:spcAft>
              <a:buClr>
                <a:schemeClr val="accent6"/>
              </a:buClr>
              <a:buSzPts val="4800"/>
              <a:buNone/>
              <a:defRPr sz="4800">
                <a:solidFill>
                  <a:schemeClr val="accent6"/>
                </a:solidFill>
              </a:defRPr>
            </a:lvl2pPr>
            <a:lvl3pPr lvl="2" rtl="0">
              <a:spcBef>
                <a:spcPts val="0"/>
              </a:spcBef>
              <a:spcAft>
                <a:spcPts val="0"/>
              </a:spcAft>
              <a:buClr>
                <a:schemeClr val="accent6"/>
              </a:buClr>
              <a:buSzPts val="4800"/>
              <a:buNone/>
              <a:defRPr sz="4800">
                <a:solidFill>
                  <a:schemeClr val="accent6"/>
                </a:solidFill>
              </a:defRPr>
            </a:lvl3pPr>
            <a:lvl4pPr lvl="3" rtl="0">
              <a:spcBef>
                <a:spcPts val="0"/>
              </a:spcBef>
              <a:spcAft>
                <a:spcPts val="0"/>
              </a:spcAft>
              <a:buClr>
                <a:schemeClr val="accent6"/>
              </a:buClr>
              <a:buSzPts val="4800"/>
              <a:buNone/>
              <a:defRPr sz="4800">
                <a:solidFill>
                  <a:schemeClr val="accent6"/>
                </a:solidFill>
              </a:defRPr>
            </a:lvl4pPr>
            <a:lvl5pPr lvl="4" rtl="0">
              <a:spcBef>
                <a:spcPts val="0"/>
              </a:spcBef>
              <a:spcAft>
                <a:spcPts val="0"/>
              </a:spcAft>
              <a:buClr>
                <a:schemeClr val="accent6"/>
              </a:buClr>
              <a:buSzPts val="4800"/>
              <a:buNone/>
              <a:defRPr sz="4800">
                <a:solidFill>
                  <a:schemeClr val="accent6"/>
                </a:solidFill>
              </a:defRPr>
            </a:lvl5pPr>
            <a:lvl6pPr lvl="5" rtl="0">
              <a:spcBef>
                <a:spcPts val="0"/>
              </a:spcBef>
              <a:spcAft>
                <a:spcPts val="0"/>
              </a:spcAft>
              <a:buClr>
                <a:schemeClr val="accent6"/>
              </a:buClr>
              <a:buSzPts val="4800"/>
              <a:buNone/>
              <a:defRPr sz="4800">
                <a:solidFill>
                  <a:schemeClr val="accent6"/>
                </a:solidFill>
              </a:defRPr>
            </a:lvl6pPr>
            <a:lvl7pPr lvl="6" rtl="0">
              <a:spcBef>
                <a:spcPts val="0"/>
              </a:spcBef>
              <a:spcAft>
                <a:spcPts val="0"/>
              </a:spcAft>
              <a:buClr>
                <a:schemeClr val="accent6"/>
              </a:buClr>
              <a:buSzPts val="4800"/>
              <a:buNone/>
              <a:defRPr sz="4800">
                <a:solidFill>
                  <a:schemeClr val="accent6"/>
                </a:solidFill>
              </a:defRPr>
            </a:lvl7pPr>
            <a:lvl8pPr lvl="7" rtl="0">
              <a:spcBef>
                <a:spcPts val="0"/>
              </a:spcBef>
              <a:spcAft>
                <a:spcPts val="0"/>
              </a:spcAft>
              <a:buClr>
                <a:schemeClr val="accent6"/>
              </a:buClr>
              <a:buSzPts val="4800"/>
              <a:buNone/>
              <a:defRPr sz="4800">
                <a:solidFill>
                  <a:schemeClr val="accent6"/>
                </a:solidFill>
              </a:defRPr>
            </a:lvl8pPr>
            <a:lvl9pPr lvl="8" rtl="0">
              <a:spcBef>
                <a:spcPts val="0"/>
              </a:spcBef>
              <a:spcAft>
                <a:spcPts val="0"/>
              </a:spcAft>
              <a:buClr>
                <a:schemeClr val="accent6"/>
              </a:buClr>
              <a:buSzPts val="4800"/>
              <a:buNone/>
              <a:defRPr sz="4800">
                <a:solidFill>
                  <a:schemeClr val="accent6"/>
                </a:solidFill>
              </a:defRPr>
            </a:lvl9pPr>
          </a:lstStyle>
          <a:p>
            <a:endParaRPr/>
          </a:p>
        </p:txBody>
      </p:sp>
      <p:sp>
        <p:nvSpPr>
          <p:cNvPr id="52" name="Google Shape;52;p13"/>
          <p:cNvSpPr txBox="1">
            <a:spLocks noGrp="1"/>
          </p:cNvSpPr>
          <p:nvPr>
            <p:ph type="sldNum" idx="12"/>
          </p:nvPr>
        </p:nvSpPr>
        <p:spPr>
          <a:xfrm>
            <a:off x="8412480" y="4571095"/>
            <a:ext cx="457200" cy="274200"/>
          </a:xfrm>
          <a:prstGeom prst="rect">
            <a:avLst/>
          </a:prstGeom>
        </p:spPr>
        <p:txBody>
          <a:bodyPr spcFirstLastPara="1" wrap="square" lIns="0" tIns="0" rIns="0" bIns="0" anchor="b" anchorCtr="0">
            <a:noAutofit/>
          </a:bodyPr>
          <a:lstStyle>
            <a:lvl1pPr lvl="0" algn="r" rtl="0">
              <a:buNone/>
              <a:defRPr sz="800">
                <a:solidFill>
                  <a:schemeClr val="lt1"/>
                </a:solidFill>
                <a:latin typeface="Helvetica Neue"/>
                <a:ea typeface="Helvetica Neue"/>
                <a:cs typeface="Helvetica Neue"/>
                <a:sym typeface="Helvetica Neue"/>
              </a:defRPr>
            </a:lvl1pPr>
            <a:lvl2pPr lvl="1" algn="r" rtl="0">
              <a:buNone/>
              <a:defRPr sz="800">
                <a:solidFill>
                  <a:schemeClr val="lt1"/>
                </a:solidFill>
                <a:latin typeface="Helvetica Neue"/>
                <a:ea typeface="Helvetica Neue"/>
                <a:cs typeface="Helvetica Neue"/>
                <a:sym typeface="Helvetica Neue"/>
              </a:defRPr>
            </a:lvl2pPr>
            <a:lvl3pPr lvl="2" algn="r" rtl="0">
              <a:buNone/>
              <a:defRPr sz="800">
                <a:solidFill>
                  <a:schemeClr val="lt1"/>
                </a:solidFill>
                <a:latin typeface="Helvetica Neue"/>
                <a:ea typeface="Helvetica Neue"/>
                <a:cs typeface="Helvetica Neue"/>
                <a:sym typeface="Helvetica Neue"/>
              </a:defRPr>
            </a:lvl3pPr>
            <a:lvl4pPr lvl="3" algn="r" rtl="0">
              <a:buNone/>
              <a:defRPr sz="800">
                <a:solidFill>
                  <a:schemeClr val="lt1"/>
                </a:solidFill>
                <a:latin typeface="Helvetica Neue"/>
                <a:ea typeface="Helvetica Neue"/>
                <a:cs typeface="Helvetica Neue"/>
                <a:sym typeface="Helvetica Neue"/>
              </a:defRPr>
            </a:lvl4pPr>
            <a:lvl5pPr lvl="4" algn="r" rtl="0">
              <a:buNone/>
              <a:defRPr sz="800">
                <a:solidFill>
                  <a:schemeClr val="lt1"/>
                </a:solidFill>
                <a:latin typeface="Helvetica Neue"/>
                <a:ea typeface="Helvetica Neue"/>
                <a:cs typeface="Helvetica Neue"/>
                <a:sym typeface="Helvetica Neue"/>
              </a:defRPr>
            </a:lvl5pPr>
            <a:lvl6pPr lvl="5" algn="r" rtl="0">
              <a:buNone/>
              <a:defRPr sz="800">
                <a:solidFill>
                  <a:schemeClr val="lt1"/>
                </a:solidFill>
                <a:latin typeface="Helvetica Neue"/>
                <a:ea typeface="Helvetica Neue"/>
                <a:cs typeface="Helvetica Neue"/>
                <a:sym typeface="Helvetica Neue"/>
              </a:defRPr>
            </a:lvl6pPr>
            <a:lvl7pPr lvl="6" algn="r" rtl="0">
              <a:buNone/>
              <a:defRPr sz="800">
                <a:solidFill>
                  <a:schemeClr val="lt1"/>
                </a:solidFill>
                <a:latin typeface="Helvetica Neue"/>
                <a:ea typeface="Helvetica Neue"/>
                <a:cs typeface="Helvetica Neue"/>
                <a:sym typeface="Helvetica Neue"/>
              </a:defRPr>
            </a:lvl7pPr>
            <a:lvl8pPr lvl="7" algn="r" rtl="0">
              <a:buNone/>
              <a:defRPr sz="800">
                <a:solidFill>
                  <a:schemeClr val="lt1"/>
                </a:solidFill>
                <a:latin typeface="Helvetica Neue"/>
                <a:ea typeface="Helvetica Neue"/>
                <a:cs typeface="Helvetica Neue"/>
                <a:sym typeface="Helvetica Neue"/>
              </a:defRPr>
            </a:lvl8pPr>
            <a:lvl9pPr lvl="8" algn="r" rtl="0">
              <a:buNone/>
              <a:defRPr sz="800">
                <a:solidFill>
                  <a:schemeClr val="lt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
              <a:t>‹#›</a:t>
            </a:fld>
            <a:endParaRPr/>
          </a:p>
        </p:txBody>
      </p:sp>
      <p:sp>
        <p:nvSpPr>
          <p:cNvPr id="53" name="Google Shape;53;p13"/>
          <p:cNvSpPr txBox="1">
            <a:spLocks noGrp="1"/>
          </p:cNvSpPr>
          <p:nvPr>
            <p:ph type="subTitle" idx="1"/>
          </p:nvPr>
        </p:nvSpPr>
        <p:spPr>
          <a:xfrm>
            <a:off x="283464" y="283464"/>
            <a:ext cx="3657600" cy="2742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lt1"/>
              </a:buClr>
              <a:buSzPts val="1000"/>
              <a:buFont typeface="Helvetica Neue"/>
              <a:buNone/>
              <a:defRPr sz="1000">
                <a:solidFill>
                  <a:schemeClr val="lt1"/>
                </a:solidFill>
                <a:latin typeface="Helvetica Neue"/>
                <a:ea typeface="Helvetica Neue"/>
                <a:cs typeface="Helvetica Neue"/>
                <a:sym typeface="Helvetica Neu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p:cSld name="SECTION_HEADER_1">
    <p:spTree>
      <p:nvGrpSpPr>
        <p:cNvPr id="1" name="Shape 54"/>
        <p:cNvGrpSpPr/>
        <p:nvPr/>
      </p:nvGrpSpPr>
      <p:grpSpPr>
        <a:xfrm>
          <a:off x="0" y="0"/>
          <a:ext cx="0" cy="0"/>
          <a:chOff x="0" y="0"/>
          <a:chExt cx="0" cy="0"/>
        </a:xfrm>
      </p:grpSpPr>
      <p:sp>
        <p:nvSpPr>
          <p:cNvPr id="55" name="Google Shape;55;p14"/>
          <p:cNvSpPr txBox="1">
            <a:spLocks noGrp="1"/>
          </p:cNvSpPr>
          <p:nvPr>
            <p:ph type="title"/>
          </p:nvPr>
        </p:nvSpPr>
        <p:spPr>
          <a:xfrm>
            <a:off x="283464" y="860275"/>
            <a:ext cx="5898000" cy="2194500"/>
          </a:xfrm>
          <a:prstGeom prst="rect">
            <a:avLst/>
          </a:prstGeom>
        </p:spPr>
        <p:txBody>
          <a:bodyPr spcFirstLastPara="1" wrap="square" lIns="0" tIns="0" rIns="0" bIns="0" anchor="t" anchorCtr="0">
            <a:spAutoFit/>
          </a:bodyPr>
          <a:lstStyle>
            <a:lvl1pPr lvl="0" rtl="0">
              <a:lnSpc>
                <a:spcPct val="90000"/>
              </a:lnSpc>
              <a:spcBef>
                <a:spcPts val="0"/>
              </a:spcBef>
              <a:spcAft>
                <a:spcPts val="0"/>
              </a:spcAft>
              <a:buClr>
                <a:schemeClr val="lt1"/>
              </a:buClr>
              <a:buSzPts val="4400"/>
              <a:buNone/>
              <a:defRPr sz="4400" b="0">
                <a:solidFill>
                  <a:schemeClr val="l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6" name="Google Shape;56;p14"/>
          <p:cNvSpPr txBox="1">
            <a:spLocks noGrp="1"/>
          </p:cNvSpPr>
          <p:nvPr>
            <p:ph type="subTitle" idx="1"/>
          </p:nvPr>
        </p:nvSpPr>
        <p:spPr>
          <a:xfrm>
            <a:off x="283464" y="283464"/>
            <a:ext cx="3657600" cy="2742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lt1"/>
              </a:buClr>
              <a:buSzPts val="1000"/>
              <a:buFont typeface="Helvetica Neue"/>
              <a:buNone/>
              <a:defRPr sz="1000">
                <a:solidFill>
                  <a:schemeClr val="lt1"/>
                </a:solidFill>
                <a:latin typeface="Helvetica Neue"/>
                <a:ea typeface="Helvetica Neue"/>
                <a:cs typeface="Helvetica Neue"/>
                <a:sym typeface="Helvetica Neu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7" name="Google Shape;57;p14"/>
          <p:cNvSpPr txBox="1">
            <a:spLocks noGrp="1"/>
          </p:cNvSpPr>
          <p:nvPr>
            <p:ph type="sldNum" idx="12"/>
          </p:nvPr>
        </p:nvSpPr>
        <p:spPr>
          <a:xfrm>
            <a:off x="8412480" y="4571095"/>
            <a:ext cx="457200" cy="274200"/>
          </a:xfrm>
          <a:prstGeom prst="rect">
            <a:avLst/>
          </a:prstGeom>
        </p:spPr>
        <p:txBody>
          <a:bodyPr spcFirstLastPara="1" wrap="square" lIns="0" tIns="0" rIns="0" bIns="0" anchor="b" anchorCtr="0">
            <a:noAutofit/>
          </a:bodyPr>
          <a:lstStyle>
            <a:lvl1pPr lvl="0" algn="r" rtl="0">
              <a:buNone/>
              <a:defRPr sz="800">
                <a:solidFill>
                  <a:schemeClr val="lt1"/>
                </a:solidFill>
                <a:latin typeface="Helvetica Neue"/>
                <a:ea typeface="Helvetica Neue"/>
                <a:cs typeface="Helvetica Neue"/>
                <a:sym typeface="Helvetica Neue"/>
              </a:defRPr>
            </a:lvl1pPr>
            <a:lvl2pPr lvl="1" algn="r" rtl="0">
              <a:buNone/>
              <a:defRPr sz="800">
                <a:solidFill>
                  <a:schemeClr val="lt1"/>
                </a:solidFill>
                <a:latin typeface="Helvetica Neue"/>
                <a:ea typeface="Helvetica Neue"/>
                <a:cs typeface="Helvetica Neue"/>
                <a:sym typeface="Helvetica Neue"/>
              </a:defRPr>
            </a:lvl2pPr>
            <a:lvl3pPr lvl="2" algn="r" rtl="0">
              <a:buNone/>
              <a:defRPr sz="800">
                <a:solidFill>
                  <a:schemeClr val="lt1"/>
                </a:solidFill>
                <a:latin typeface="Helvetica Neue"/>
                <a:ea typeface="Helvetica Neue"/>
                <a:cs typeface="Helvetica Neue"/>
                <a:sym typeface="Helvetica Neue"/>
              </a:defRPr>
            </a:lvl3pPr>
            <a:lvl4pPr lvl="3" algn="r" rtl="0">
              <a:buNone/>
              <a:defRPr sz="800">
                <a:solidFill>
                  <a:schemeClr val="lt1"/>
                </a:solidFill>
                <a:latin typeface="Helvetica Neue"/>
                <a:ea typeface="Helvetica Neue"/>
                <a:cs typeface="Helvetica Neue"/>
                <a:sym typeface="Helvetica Neue"/>
              </a:defRPr>
            </a:lvl4pPr>
            <a:lvl5pPr lvl="4" algn="r" rtl="0">
              <a:buNone/>
              <a:defRPr sz="800">
                <a:solidFill>
                  <a:schemeClr val="lt1"/>
                </a:solidFill>
                <a:latin typeface="Helvetica Neue"/>
                <a:ea typeface="Helvetica Neue"/>
                <a:cs typeface="Helvetica Neue"/>
                <a:sym typeface="Helvetica Neue"/>
              </a:defRPr>
            </a:lvl5pPr>
            <a:lvl6pPr lvl="5" algn="r" rtl="0">
              <a:buNone/>
              <a:defRPr sz="800">
                <a:solidFill>
                  <a:schemeClr val="lt1"/>
                </a:solidFill>
                <a:latin typeface="Helvetica Neue"/>
                <a:ea typeface="Helvetica Neue"/>
                <a:cs typeface="Helvetica Neue"/>
                <a:sym typeface="Helvetica Neue"/>
              </a:defRPr>
            </a:lvl6pPr>
            <a:lvl7pPr lvl="6" algn="r" rtl="0">
              <a:buNone/>
              <a:defRPr sz="800">
                <a:solidFill>
                  <a:schemeClr val="lt1"/>
                </a:solidFill>
                <a:latin typeface="Helvetica Neue"/>
                <a:ea typeface="Helvetica Neue"/>
                <a:cs typeface="Helvetica Neue"/>
                <a:sym typeface="Helvetica Neue"/>
              </a:defRPr>
            </a:lvl7pPr>
            <a:lvl8pPr lvl="7" algn="r" rtl="0">
              <a:buNone/>
              <a:defRPr sz="800">
                <a:solidFill>
                  <a:schemeClr val="lt1"/>
                </a:solidFill>
                <a:latin typeface="Helvetica Neue"/>
                <a:ea typeface="Helvetica Neue"/>
                <a:cs typeface="Helvetica Neue"/>
                <a:sym typeface="Helvetica Neue"/>
              </a:defRPr>
            </a:lvl8pPr>
            <a:lvl9pPr lvl="8" algn="r" rtl="0">
              <a:buNone/>
              <a:defRPr sz="800">
                <a:solidFill>
                  <a:schemeClr val="lt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
              <a:t>‹#›</a:t>
            </a:fld>
            <a:endParaRPr/>
          </a:p>
        </p:txBody>
      </p:sp>
      <p:sp>
        <p:nvSpPr>
          <p:cNvPr id="58" name="Google Shape;58;p14"/>
          <p:cNvSpPr txBox="1">
            <a:spLocks noGrp="1"/>
          </p:cNvSpPr>
          <p:nvPr>
            <p:ph type="subTitle" idx="2"/>
          </p:nvPr>
        </p:nvSpPr>
        <p:spPr>
          <a:xfrm>
            <a:off x="283464" y="4023360"/>
            <a:ext cx="5669400" cy="822900"/>
          </a:xfrm>
          <a:prstGeom prst="rect">
            <a:avLst/>
          </a:prstGeom>
        </p:spPr>
        <p:txBody>
          <a:bodyPr spcFirstLastPara="1" wrap="square" lIns="0" tIns="0" rIns="0" bIns="0" anchor="b" anchorCtr="0">
            <a:noAutofit/>
          </a:bodyPr>
          <a:lstStyle>
            <a:lvl1pPr lvl="0" rtl="0">
              <a:lnSpc>
                <a:spcPct val="100000"/>
              </a:lnSpc>
              <a:spcBef>
                <a:spcPts val="0"/>
              </a:spcBef>
              <a:spcAft>
                <a:spcPts val="0"/>
              </a:spcAft>
              <a:buClr>
                <a:schemeClr val="lt1"/>
              </a:buClr>
              <a:buSzPts val="2200"/>
              <a:buFont typeface="Helvetica Neue"/>
              <a:buNone/>
              <a:defRPr sz="2200">
                <a:solidFill>
                  <a:schemeClr val="lt1"/>
                </a:solidFill>
                <a:latin typeface="Helvetica Neue"/>
                <a:ea typeface="Helvetica Neue"/>
                <a:cs typeface="Helvetica Neue"/>
                <a:sym typeface="Helvetica Neu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3"/>
        <p:cNvGrpSpPr/>
        <p:nvPr/>
      </p:nvGrpSpPr>
      <p:grpSpPr>
        <a:xfrm>
          <a:off x="0" y="0"/>
          <a:ext cx="0" cy="0"/>
          <a:chOff x="0" y="0"/>
          <a:chExt cx="0" cy="0"/>
        </a:xfrm>
      </p:grpSpPr>
      <p:sp>
        <p:nvSpPr>
          <p:cNvPr id="64" name="Google Shape;64;p16"/>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65" name="Google Shape;65;p16"/>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6" name="Google Shape;66;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7"/>
        <p:cNvGrpSpPr/>
        <p:nvPr/>
      </p:nvGrpSpPr>
      <p:grpSpPr>
        <a:xfrm>
          <a:off x="0" y="0"/>
          <a:ext cx="0" cy="0"/>
          <a:chOff x="0" y="0"/>
          <a:chExt cx="0" cy="0"/>
        </a:xfrm>
      </p:grpSpPr>
      <p:sp>
        <p:nvSpPr>
          <p:cNvPr id="68" name="Google Shape;68;p17"/>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9" name="Google Shape;69;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0"/>
        <p:cNvGrpSpPr/>
        <p:nvPr/>
      </p:nvGrpSpPr>
      <p:grpSpPr>
        <a:xfrm>
          <a:off x="0" y="0"/>
          <a:ext cx="0" cy="0"/>
          <a:chOff x="0" y="0"/>
          <a:chExt cx="0" cy="0"/>
        </a:xfrm>
      </p:grpSpPr>
      <p:sp>
        <p:nvSpPr>
          <p:cNvPr id="71" name="Google Shape;71;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2" name="Google Shape;72;p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73" name="Google Shape;73;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4"/>
        <p:cNvGrpSpPr/>
        <p:nvPr/>
      </p:nvGrpSpPr>
      <p:grpSpPr>
        <a:xfrm>
          <a:off x="0" y="0"/>
          <a:ext cx="0" cy="0"/>
          <a:chOff x="0" y="0"/>
          <a:chExt cx="0" cy="0"/>
        </a:xfrm>
      </p:grpSpPr>
      <p:sp>
        <p:nvSpPr>
          <p:cNvPr id="75" name="Google Shape;75;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6" name="Google Shape;76;p19"/>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77" name="Google Shape;77;p19"/>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78" name="Google Shape;78;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9"/>
        <p:cNvGrpSpPr/>
        <p:nvPr/>
      </p:nvGrpSpPr>
      <p:grpSpPr>
        <a:xfrm>
          <a:off x="0" y="0"/>
          <a:ext cx="0" cy="0"/>
          <a:chOff x="0" y="0"/>
          <a:chExt cx="0" cy="0"/>
        </a:xfrm>
      </p:grpSpPr>
      <p:sp>
        <p:nvSpPr>
          <p:cNvPr id="80" name="Google Shape;80;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1" name="Google Shape;81;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82"/>
        <p:cNvGrpSpPr/>
        <p:nvPr/>
      </p:nvGrpSpPr>
      <p:grpSpPr>
        <a:xfrm>
          <a:off x="0" y="0"/>
          <a:ext cx="0" cy="0"/>
          <a:chOff x="0" y="0"/>
          <a:chExt cx="0" cy="0"/>
        </a:xfrm>
      </p:grpSpPr>
      <p:sp>
        <p:nvSpPr>
          <p:cNvPr id="83" name="Google Shape;83;p21"/>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4" name="Google Shape;84;p21"/>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85" name="Google Shape;85;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86"/>
        <p:cNvGrpSpPr/>
        <p:nvPr/>
      </p:nvGrpSpPr>
      <p:grpSpPr>
        <a:xfrm>
          <a:off x="0" y="0"/>
          <a:ext cx="0" cy="0"/>
          <a:chOff x="0" y="0"/>
          <a:chExt cx="0" cy="0"/>
        </a:xfrm>
      </p:grpSpPr>
      <p:sp>
        <p:nvSpPr>
          <p:cNvPr id="87" name="Google Shape;87;p22"/>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88" name="Google Shape;88;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9"/>
        <p:cNvGrpSpPr/>
        <p:nvPr/>
      </p:nvGrpSpPr>
      <p:grpSpPr>
        <a:xfrm>
          <a:off x="0" y="0"/>
          <a:ext cx="0" cy="0"/>
          <a:chOff x="0" y="0"/>
          <a:chExt cx="0" cy="0"/>
        </a:xfrm>
      </p:grpSpPr>
      <p:sp>
        <p:nvSpPr>
          <p:cNvPr id="90" name="Google Shape;90;p23"/>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3"/>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92" name="Google Shape;92;p23"/>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93" name="Google Shape;93;p23"/>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94" name="Google Shape;94;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5"/>
        <p:cNvGrpSpPr/>
        <p:nvPr/>
      </p:nvGrpSpPr>
      <p:grpSpPr>
        <a:xfrm>
          <a:off x="0" y="0"/>
          <a:ext cx="0" cy="0"/>
          <a:chOff x="0" y="0"/>
          <a:chExt cx="0" cy="0"/>
        </a:xfrm>
      </p:grpSpPr>
      <p:sp>
        <p:nvSpPr>
          <p:cNvPr id="96" name="Google Shape;96;p24"/>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97" name="Google Shape;97;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8"/>
        <p:cNvGrpSpPr/>
        <p:nvPr/>
      </p:nvGrpSpPr>
      <p:grpSpPr>
        <a:xfrm>
          <a:off x="0" y="0"/>
          <a:ext cx="0" cy="0"/>
          <a:chOff x="0" y="0"/>
          <a:chExt cx="0" cy="0"/>
        </a:xfrm>
      </p:grpSpPr>
      <p:sp>
        <p:nvSpPr>
          <p:cNvPr id="99" name="Google Shape;99;p25"/>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00" name="Google Shape;100;p25"/>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101" name="Google Shape;101;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2"/>
        <p:cNvGrpSpPr/>
        <p:nvPr/>
      </p:nvGrpSpPr>
      <p:grpSpPr>
        <a:xfrm>
          <a:off x="0" y="0"/>
          <a:ext cx="0" cy="0"/>
          <a:chOff x="0" y="0"/>
          <a:chExt cx="0" cy="0"/>
        </a:xfrm>
      </p:grpSpPr>
      <p:sp>
        <p:nvSpPr>
          <p:cNvPr id="103" name="Google Shape;103;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Emphasis">
  <p:cSld name="MAIN_POINT_1">
    <p:spTree>
      <p:nvGrpSpPr>
        <p:cNvPr id="1" name="Shape 104"/>
        <p:cNvGrpSpPr/>
        <p:nvPr/>
      </p:nvGrpSpPr>
      <p:grpSpPr>
        <a:xfrm>
          <a:off x="0" y="0"/>
          <a:ext cx="0" cy="0"/>
          <a:chOff x="0" y="0"/>
          <a:chExt cx="0" cy="0"/>
        </a:xfrm>
      </p:grpSpPr>
      <p:sp>
        <p:nvSpPr>
          <p:cNvPr id="105" name="Google Shape;105;p27"/>
          <p:cNvSpPr txBox="1">
            <a:spLocks noGrp="1"/>
          </p:cNvSpPr>
          <p:nvPr>
            <p:ph type="title"/>
          </p:nvPr>
        </p:nvSpPr>
        <p:spPr>
          <a:xfrm>
            <a:off x="283475" y="859536"/>
            <a:ext cx="6602100" cy="2194500"/>
          </a:xfrm>
          <a:prstGeom prst="rect">
            <a:avLst/>
          </a:prstGeom>
        </p:spPr>
        <p:txBody>
          <a:bodyPr spcFirstLastPara="1" wrap="square" lIns="0" tIns="0" rIns="0" bIns="0" anchor="t" anchorCtr="0">
            <a:spAutoFit/>
          </a:bodyPr>
          <a:lstStyle>
            <a:lvl1pPr lvl="0" rtl="0">
              <a:lnSpc>
                <a:spcPct val="85000"/>
              </a:lnSpc>
              <a:spcBef>
                <a:spcPts val="0"/>
              </a:spcBef>
              <a:spcAft>
                <a:spcPts val="0"/>
              </a:spcAft>
              <a:buClr>
                <a:schemeClr val="lt1"/>
              </a:buClr>
              <a:buSzPts val="6700"/>
              <a:buNone/>
              <a:defRPr sz="6700" b="0">
                <a:solidFill>
                  <a:schemeClr val="lt1"/>
                </a:solidFill>
              </a:defRPr>
            </a:lvl1pPr>
            <a:lvl2pPr lvl="1" rtl="0">
              <a:spcBef>
                <a:spcPts val="0"/>
              </a:spcBef>
              <a:spcAft>
                <a:spcPts val="0"/>
              </a:spcAft>
              <a:buClr>
                <a:schemeClr val="accent6"/>
              </a:buClr>
              <a:buSzPts val="4800"/>
              <a:buNone/>
              <a:defRPr sz="4800">
                <a:solidFill>
                  <a:schemeClr val="accent6"/>
                </a:solidFill>
              </a:defRPr>
            </a:lvl2pPr>
            <a:lvl3pPr lvl="2" rtl="0">
              <a:spcBef>
                <a:spcPts val="0"/>
              </a:spcBef>
              <a:spcAft>
                <a:spcPts val="0"/>
              </a:spcAft>
              <a:buClr>
                <a:schemeClr val="accent6"/>
              </a:buClr>
              <a:buSzPts val="4800"/>
              <a:buNone/>
              <a:defRPr sz="4800">
                <a:solidFill>
                  <a:schemeClr val="accent6"/>
                </a:solidFill>
              </a:defRPr>
            </a:lvl3pPr>
            <a:lvl4pPr lvl="3" rtl="0">
              <a:spcBef>
                <a:spcPts val="0"/>
              </a:spcBef>
              <a:spcAft>
                <a:spcPts val="0"/>
              </a:spcAft>
              <a:buClr>
                <a:schemeClr val="accent6"/>
              </a:buClr>
              <a:buSzPts val="4800"/>
              <a:buNone/>
              <a:defRPr sz="4800">
                <a:solidFill>
                  <a:schemeClr val="accent6"/>
                </a:solidFill>
              </a:defRPr>
            </a:lvl4pPr>
            <a:lvl5pPr lvl="4" rtl="0">
              <a:spcBef>
                <a:spcPts val="0"/>
              </a:spcBef>
              <a:spcAft>
                <a:spcPts val="0"/>
              </a:spcAft>
              <a:buClr>
                <a:schemeClr val="accent6"/>
              </a:buClr>
              <a:buSzPts val="4800"/>
              <a:buNone/>
              <a:defRPr sz="4800">
                <a:solidFill>
                  <a:schemeClr val="accent6"/>
                </a:solidFill>
              </a:defRPr>
            </a:lvl5pPr>
            <a:lvl6pPr lvl="5" rtl="0">
              <a:spcBef>
                <a:spcPts val="0"/>
              </a:spcBef>
              <a:spcAft>
                <a:spcPts val="0"/>
              </a:spcAft>
              <a:buClr>
                <a:schemeClr val="accent6"/>
              </a:buClr>
              <a:buSzPts val="4800"/>
              <a:buNone/>
              <a:defRPr sz="4800">
                <a:solidFill>
                  <a:schemeClr val="accent6"/>
                </a:solidFill>
              </a:defRPr>
            </a:lvl6pPr>
            <a:lvl7pPr lvl="6" rtl="0">
              <a:spcBef>
                <a:spcPts val="0"/>
              </a:spcBef>
              <a:spcAft>
                <a:spcPts val="0"/>
              </a:spcAft>
              <a:buClr>
                <a:schemeClr val="accent6"/>
              </a:buClr>
              <a:buSzPts val="4800"/>
              <a:buNone/>
              <a:defRPr sz="4800">
                <a:solidFill>
                  <a:schemeClr val="accent6"/>
                </a:solidFill>
              </a:defRPr>
            </a:lvl7pPr>
            <a:lvl8pPr lvl="7" rtl="0">
              <a:spcBef>
                <a:spcPts val="0"/>
              </a:spcBef>
              <a:spcAft>
                <a:spcPts val="0"/>
              </a:spcAft>
              <a:buClr>
                <a:schemeClr val="accent6"/>
              </a:buClr>
              <a:buSzPts val="4800"/>
              <a:buNone/>
              <a:defRPr sz="4800">
                <a:solidFill>
                  <a:schemeClr val="accent6"/>
                </a:solidFill>
              </a:defRPr>
            </a:lvl8pPr>
            <a:lvl9pPr lvl="8" rtl="0">
              <a:spcBef>
                <a:spcPts val="0"/>
              </a:spcBef>
              <a:spcAft>
                <a:spcPts val="0"/>
              </a:spcAft>
              <a:buClr>
                <a:schemeClr val="accent6"/>
              </a:buClr>
              <a:buSzPts val="4800"/>
              <a:buNone/>
              <a:defRPr sz="4800">
                <a:solidFill>
                  <a:schemeClr val="accent6"/>
                </a:solidFill>
              </a:defRPr>
            </a:lvl9pPr>
          </a:lstStyle>
          <a:p>
            <a:endParaRPr/>
          </a:p>
        </p:txBody>
      </p:sp>
      <p:sp>
        <p:nvSpPr>
          <p:cNvPr id="106" name="Google Shape;106;p27"/>
          <p:cNvSpPr txBox="1">
            <a:spLocks noGrp="1"/>
          </p:cNvSpPr>
          <p:nvPr>
            <p:ph type="sldNum" idx="12"/>
          </p:nvPr>
        </p:nvSpPr>
        <p:spPr>
          <a:xfrm>
            <a:off x="8412480" y="4571095"/>
            <a:ext cx="457200" cy="274200"/>
          </a:xfrm>
          <a:prstGeom prst="rect">
            <a:avLst/>
          </a:prstGeom>
        </p:spPr>
        <p:txBody>
          <a:bodyPr spcFirstLastPara="1" wrap="square" lIns="0" tIns="0" rIns="0" bIns="0" anchor="b" anchorCtr="0">
            <a:noAutofit/>
          </a:bodyPr>
          <a:lstStyle>
            <a:lvl1pPr lvl="0" algn="r" rtl="0">
              <a:buNone/>
              <a:defRPr sz="800">
                <a:solidFill>
                  <a:schemeClr val="lt1"/>
                </a:solidFill>
                <a:latin typeface="Helvetica Neue"/>
                <a:ea typeface="Helvetica Neue"/>
                <a:cs typeface="Helvetica Neue"/>
                <a:sym typeface="Helvetica Neue"/>
              </a:defRPr>
            </a:lvl1pPr>
            <a:lvl2pPr lvl="1" algn="r" rtl="0">
              <a:buNone/>
              <a:defRPr sz="800">
                <a:solidFill>
                  <a:schemeClr val="lt1"/>
                </a:solidFill>
                <a:latin typeface="Helvetica Neue"/>
                <a:ea typeface="Helvetica Neue"/>
                <a:cs typeface="Helvetica Neue"/>
                <a:sym typeface="Helvetica Neue"/>
              </a:defRPr>
            </a:lvl2pPr>
            <a:lvl3pPr lvl="2" algn="r" rtl="0">
              <a:buNone/>
              <a:defRPr sz="800">
                <a:solidFill>
                  <a:schemeClr val="lt1"/>
                </a:solidFill>
                <a:latin typeface="Helvetica Neue"/>
                <a:ea typeface="Helvetica Neue"/>
                <a:cs typeface="Helvetica Neue"/>
                <a:sym typeface="Helvetica Neue"/>
              </a:defRPr>
            </a:lvl3pPr>
            <a:lvl4pPr lvl="3" algn="r" rtl="0">
              <a:buNone/>
              <a:defRPr sz="800">
                <a:solidFill>
                  <a:schemeClr val="lt1"/>
                </a:solidFill>
                <a:latin typeface="Helvetica Neue"/>
                <a:ea typeface="Helvetica Neue"/>
                <a:cs typeface="Helvetica Neue"/>
                <a:sym typeface="Helvetica Neue"/>
              </a:defRPr>
            </a:lvl4pPr>
            <a:lvl5pPr lvl="4" algn="r" rtl="0">
              <a:buNone/>
              <a:defRPr sz="800">
                <a:solidFill>
                  <a:schemeClr val="lt1"/>
                </a:solidFill>
                <a:latin typeface="Helvetica Neue"/>
                <a:ea typeface="Helvetica Neue"/>
                <a:cs typeface="Helvetica Neue"/>
                <a:sym typeface="Helvetica Neue"/>
              </a:defRPr>
            </a:lvl5pPr>
            <a:lvl6pPr lvl="5" algn="r" rtl="0">
              <a:buNone/>
              <a:defRPr sz="800">
                <a:solidFill>
                  <a:schemeClr val="lt1"/>
                </a:solidFill>
                <a:latin typeface="Helvetica Neue"/>
                <a:ea typeface="Helvetica Neue"/>
                <a:cs typeface="Helvetica Neue"/>
                <a:sym typeface="Helvetica Neue"/>
              </a:defRPr>
            </a:lvl6pPr>
            <a:lvl7pPr lvl="6" algn="r" rtl="0">
              <a:buNone/>
              <a:defRPr sz="800">
                <a:solidFill>
                  <a:schemeClr val="lt1"/>
                </a:solidFill>
                <a:latin typeface="Helvetica Neue"/>
                <a:ea typeface="Helvetica Neue"/>
                <a:cs typeface="Helvetica Neue"/>
                <a:sym typeface="Helvetica Neue"/>
              </a:defRPr>
            </a:lvl7pPr>
            <a:lvl8pPr lvl="7" algn="r" rtl="0">
              <a:buNone/>
              <a:defRPr sz="800">
                <a:solidFill>
                  <a:schemeClr val="lt1"/>
                </a:solidFill>
                <a:latin typeface="Helvetica Neue"/>
                <a:ea typeface="Helvetica Neue"/>
                <a:cs typeface="Helvetica Neue"/>
                <a:sym typeface="Helvetica Neue"/>
              </a:defRPr>
            </a:lvl8pPr>
            <a:lvl9pPr lvl="8" algn="r" rtl="0">
              <a:buNone/>
              <a:defRPr sz="800">
                <a:solidFill>
                  <a:schemeClr val="lt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
              <a:t>‹#›</a:t>
            </a:fld>
            <a:endParaRPr/>
          </a:p>
        </p:txBody>
      </p:sp>
      <p:sp>
        <p:nvSpPr>
          <p:cNvPr id="107" name="Google Shape;107;p27"/>
          <p:cNvSpPr txBox="1">
            <a:spLocks noGrp="1"/>
          </p:cNvSpPr>
          <p:nvPr>
            <p:ph type="subTitle" idx="1"/>
          </p:nvPr>
        </p:nvSpPr>
        <p:spPr>
          <a:xfrm>
            <a:off x="283464" y="283464"/>
            <a:ext cx="3657600" cy="2742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lt1"/>
              </a:buClr>
              <a:buSzPts val="1000"/>
              <a:buFont typeface="Helvetica Neue"/>
              <a:buNone/>
              <a:defRPr sz="1000">
                <a:solidFill>
                  <a:schemeClr val="lt1"/>
                </a:solidFill>
                <a:latin typeface="Helvetica Neue"/>
                <a:ea typeface="Helvetica Neue"/>
                <a:cs typeface="Helvetica Neue"/>
                <a:sym typeface="Helvetica Neu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p:cSld name="SECTION_HEADER_1">
    <p:spTree>
      <p:nvGrpSpPr>
        <p:cNvPr id="1" name="Shape 108"/>
        <p:cNvGrpSpPr/>
        <p:nvPr/>
      </p:nvGrpSpPr>
      <p:grpSpPr>
        <a:xfrm>
          <a:off x="0" y="0"/>
          <a:ext cx="0" cy="0"/>
          <a:chOff x="0" y="0"/>
          <a:chExt cx="0" cy="0"/>
        </a:xfrm>
      </p:grpSpPr>
      <p:sp>
        <p:nvSpPr>
          <p:cNvPr id="109" name="Google Shape;109;p28"/>
          <p:cNvSpPr txBox="1">
            <a:spLocks noGrp="1"/>
          </p:cNvSpPr>
          <p:nvPr>
            <p:ph type="title"/>
          </p:nvPr>
        </p:nvSpPr>
        <p:spPr>
          <a:xfrm>
            <a:off x="283464" y="860275"/>
            <a:ext cx="5898000" cy="2194500"/>
          </a:xfrm>
          <a:prstGeom prst="rect">
            <a:avLst/>
          </a:prstGeom>
        </p:spPr>
        <p:txBody>
          <a:bodyPr spcFirstLastPara="1" wrap="square" lIns="0" tIns="0" rIns="0" bIns="0" anchor="t" anchorCtr="0">
            <a:spAutoFit/>
          </a:bodyPr>
          <a:lstStyle>
            <a:lvl1pPr lvl="0" rtl="0">
              <a:lnSpc>
                <a:spcPct val="90000"/>
              </a:lnSpc>
              <a:spcBef>
                <a:spcPts val="0"/>
              </a:spcBef>
              <a:spcAft>
                <a:spcPts val="0"/>
              </a:spcAft>
              <a:buClr>
                <a:schemeClr val="lt1"/>
              </a:buClr>
              <a:buSzPts val="4400"/>
              <a:buNone/>
              <a:defRPr sz="4400" b="0">
                <a:solidFill>
                  <a:schemeClr val="l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10" name="Google Shape;110;p28"/>
          <p:cNvSpPr txBox="1">
            <a:spLocks noGrp="1"/>
          </p:cNvSpPr>
          <p:nvPr>
            <p:ph type="subTitle" idx="1"/>
          </p:nvPr>
        </p:nvSpPr>
        <p:spPr>
          <a:xfrm>
            <a:off x="283464" y="283464"/>
            <a:ext cx="3657600" cy="2742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lt1"/>
              </a:buClr>
              <a:buSzPts val="1000"/>
              <a:buFont typeface="Helvetica Neue"/>
              <a:buNone/>
              <a:defRPr sz="1000">
                <a:solidFill>
                  <a:schemeClr val="lt1"/>
                </a:solidFill>
                <a:latin typeface="Helvetica Neue"/>
                <a:ea typeface="Helvetica Neue"/>
                <a:cs typeface="Helvetica Neue"/>
                <a:sym typeface="Helvetica Neu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1" name="Google Shape;111;p28"/>
          <p:cNvSpPr txBox="1">
            <a:spLocks noGrp="1"/>
          </p:cNvSpPr>
          <p:nvPr>
            <p:ph type="sldNum" idx="12"/>
          </p:nvPr>
        </p:nvSpPr>
        <p:spPr>
          <a:xfrm>
            <a:off x="8412480" y="4571095"/>
            <a:ext cx="457200" cy="274200"/>
          </a:xfrm>
          <a:prstGeom prst="rect">
            <a:avLst/>
          </a:prstGeom>
        </p:spPr>
        <p:txBody>
          <a:bodyPr spcFirstLastPara="1" wrap="square" lIns="0" tIns="0" rIns="0" bIns="0" anchor="b" anchorCtr="0">
            <a:noAutofit/>
          </a:bodyPr>
          <a:lstStyle>
            <a:lvl1pPr lvl="0" algn="r" rtl="0">
              <a:buNone/>
              <a:defRPr sz="800">
                <a:solidFill>
                  <a:schemeClr val="lt1"/>
                </a:solidFill>
                <a:latin typeface="Helvetica Neue"/>
                <a:ea typeface="Helvetica Neue"/>
                <a:cs typeface="Helvetica Neue"/>
                <a:sym typeface="Helvetica Neue"/>
              </a:defRPr>
            </a:lvl1pPr>
            <a:lvl2pPr lvl="1" algn="r" rtl="0">
              <a:buNone/>
              <a:defRPr sz="800">
                <a:solidFill>
                  <a:schemeClr val="lt1"/>
                </a:solidFill>
                <a:latin typeface="Helvetica Neue"/>
                <a:ea typeface="Helvetica Neue"/>
                <a:cs typeface="Helvetica Neue"/>
                <a:sym typeface="Helvetica Neue"/>
              </a:defRPr>
            </a:lvl2pPr>
            <a:lvl3pPr lvl="2" algn="r" rtl="0">
              <a:buNone/>
              <a:defRPr sz="800">
                <a:solidFill>
                  <a:schemeClr val="lt1"/>
                </a:solidFill>
                <a:latin typeface="Helvetica Neue"/>
                <a:ea typeface="Helvetica Neue"/>
                <a:cs typeface="Helvetica Neue"/>
                <a:sym typeface="Helvetica Neue"/>
              </a:defRPr>
            </a:lvl3pPr>
            <a:lvl4pPr lvl="3" algn="r" rtl="0">
              <a:buNone/>
              <a:defRPr sz="800">
                <a:solidFill>
                  <a:schemeClr val="lt1"/>
                </a:solidFill>
                <a:latin typeface="Helvetica Neue"/>
                <a:ea typeface="Helvetica Neue"/>
                <a:cs typeface="Helvetica Neue"/>
                <a:sym typeface="Helvetica Neue"/>
              </a:defRPr>
            </a:lvl4pPr>
            <a:lvl5pPr lvl="4" algn="r" rtl="0">
              <a:buNone/>
              <a:defRPr sz="800">
                <a:solidFill>
                  <a:schemeClr val="lt1"/>
                </a:solidFill>
                <a:latin typeface="Helvetica Neue"/>
                <a:ea typeface="Helvetica Neue"/>
                <a:cs typeface="Helvetica Neue"/>
                <a:sym typeface="Helvetica Neue"/>
              </a:defRPr>
            </a:lvl5pPr>
            <a:lvl6pPr lvl="5" algn="r" rtl="0">
              <a:buNone/>
              <a:defRPr sz="800">
                <a:solidFill>
                  <a:schemeClr val="lt1"/>
                </a:solidFill>
                <a:latin typeface="Helvetica Neue"/>
                <a:ea typeface="Helvetica Neue"/>
                <a:cs typeface="Helvetica Neue"/>
                <a:sym typeface="Helvetica Neue"/>
              </a:defRPr>
            </a:lvl6pPr>
            <a:lvl7pPr lvl="6" algn="r" rtl="0">
              <a:buNone/>
              <a:defRPr sz="800">
                <a:solidFill>
                  <a:schemeClr val="lt1"/>
                </a:solidFill>
                <a:latin typeface="Helvetica Neue"/>
                <a:ea typeface="Helvetica Neue"/>
                <a:cs typeface="Helvetica Neue"/>
                <a:sym typeface="Helvetica Neue"/>
              </a:defRPr>
            </a:lvl7pPr>
            <a:lvl8pPr lvl="7" algn="r" rtl="0">
              <a:buNone/>
              <a:defRPr sz="800">
                <a:solidFill>
                  <a:schemeClr val="lt1"/>
                </a:solidFill>
                <a:latin typeface="Helvetica Neue"/>
                <a:ea typeface="Helvetica Neue"/>
                <a:cs typeface="Helvetica Neue"/>
                <a:sym typeface="Helvetica Neue"/>
              </a:defRPr>
            </a:lvl8pPr>
            <a:lvl9pPr lvl="8" algn="r" rtl="0">
              <a:buNone/>
              <a:defRPr sz="800">
                <a:solidFill>
                  <a:schemeClr val="lt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
              <a:t>‹#›</a:t>
            </a:fld>
            <a:endParaRPr/>
          </a:p>
        </p:txBody>
      </p:sp>
      <p:sp>
        <p:nvSpPr>
          <p:cNvPr id="112" name="Google Shape;112;p28"/>
          <p:cNvSpPr txBox="1">
            <a:spLocks noGrp="1"/>
          </p:cNvSpPr>
          <p:nvPr>
            <p:ph type="subTitle" idx="2"/>
          </p:nvPr>
        </p:nvSpPr>
        <p:spPr>
          <a:xfrm>
            <a:off x="283464" y="4023360"/>
            <a:ext cx="5669400" cy="822900"/>
          </a:xfrm>
          <a:prstGeom prst="rect">
            <a:avLst/>
          </a:prstGeom>
        </p:spPr>
        <p:txBody>
          <a:bodyPr spcFirstLastPara="1" wrap="square" lIns="0" tIns="0" rIns="0" bIns="0" anchor="b" anchorCtr="0">
            <a:noAutofit/>
          </a:bodyPr>
          <a:lstStyle>
            <a:lvl1pPr lvl="0" rtl="0">
              <a:lnSpc>
                <a:spcPct val="100000"/>
              </a:lnSpc>
              <a:spcBef>
                <a:spcPts val="0"/>
              </a:spcBef>
              <a:spcAft>
                <a:spcPts val="0"/>
              </a:spcAft>
              <a:buClr>
                <a:schemeClr val="lt1"/>
              </a:buClr>
              <a:buSzPts val="2200"/>
              <a:buFont typeface="Helvetica Neue"/>
              <a:buNone/>
              <a:defRPr sz="2200">
                <a:solidFill>
                  <a:schemeClr val="lt1"/>
                </a:solidFill>
                <a:latin typeface="Helvetica Neue"/>
                <a:ea typeface="Helvetica Neue"/>
                <a:cs typeface="Helvetica Neue"/>
                <a:sym typeface="Helvetica Neu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9"/>
        <p:cNvGrpSpPr/>
        <p:nvPr/>
      </p:nvGrpSpPr>
      <p:grpSpPr>
        <a:xfrm>
          <a:off x="0" y="0"/>
          <a:ext cx="0" cy="0"/>
          <a:chOff x="0" y="0"/>
          <a:chExt cx="0" cy="0"/>
        </a:xfrm>
      </p:grpSpPr>
      <p:sp>
        <p:nvSpPr>
          <p:cNvPr id="60" name="Google Shape;60;p1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Font typeface="Helvetica Neue"/>
              <a:buNone/>
              <a:defRPr sz="2800">
                <a:solidFill>
                  <a:schemeClr val="dk1"/>
                </a:solidFill>
                <a:latin typeface="Helvetica Neue"/>
                <a:ea typeface="Helvetica Neue"/>
                <a:cs typeface="Helvetica Neue"/>
                <a:sym typeface="Helvetica Neue"/>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61" name="Google Shape;61;p1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Font typeface="Helvetica Neue"/>
              <a:buChar char="●"/>
              <a:defRPr sz="1800">
                <a:solidFill>
                  <a:schemeClr val="dk2"/>
                </a:solidFill>
                <a:latin typeface="Helvetica Neue"/>
                <a:ea typeface="Helvetica Neue"/>
                <a:cs typeface="Helvetica Neue"/>
                <a:sym typeface="Helvetica Neue"/>
              </a:defRPr>
            </a:lvl1pPr>
            <a:lvl2pPr marL="914400" lvl="1" indent="-317500" rtl="0">
              <a:lnSpc>
                <a:spcPct val="115000"/>
              </a:lnSpc>
              <a:spcBef>
                <a:spcPts val="0"/>
              </a:spcBef>
              <a:spcAft>
                <a:spcPts val="0"/>
              </a:spcAft>
              <a:buClr>
                <a:schemeClr val="dk2"/>
              </a:buClr>
              <a:buSzPts val="1400"/>
              <a:buFont typeface="Helvetica Neue"/>
              <a:buChar char="○"/>
              <a:defRPr>
                <a:solidFill>
                  <a:schemeClr val="dk2"/>
                </a:solidFill>
                <a:latin typeface="Helvetica Neue"/>
                <a:ea typeface="Helvetica Neue"/>
                <a:cs typeface="Helvetica Neue"/>
                <a:sym typeface="Helvetica Neue"/>
              </a:defRPr>
            </a:lvl2pPr>
            <a:lvl3pPr marL="1371600" lvl="2" indent="-317500" rtl="0">
              <a:lnSpc>
                <a:spcPct val="115000"/>
              </a:lnSpc>
              <a:spcBef>
                <a:spcPts val="0"/>
              </a:spcBef>
              <a:spcAft>
                <a:spcPts val="0"/>
              </a:spcAft>
              <a:buClr>
                <a:schemeClr val="dk2"/>
              </a:buClr>
              <a:buSzPts val="1400"/>
              <a:buFont typeface="Helvetica Neue"/>
              <a:buChar char="■"/>
              <a:defRPr>
                <a:solidFill>
                  <a:schemeClr val="dk2"/>
                </a:solidFill>
                <a:latin typeface="Helvetica Neue"/>
                <a:ea typeface="Helvetica Neue"/>
                <a:cs typeface="Helvetica Neue"/>
                <a:sym typeface="Helvetica Neue"/>
              </a:defRPr>
            </a:lvl3pPr>
            <a:lvl4pPr marL="1828800" lvl="3" indent="-317500" rtl="0">
              <a:lnSpc>
                <a:spcPct val="115000"/>
              </a:lnSpc>
              <a:spcBef>
                <a:spcPts val="0"/>
              </a:spcBef>
              <a:spcAft>
                <a:spcPts val="0"/>
              </a:spcAft>
              <a:buClr>
                <a:schemeClr val="dk2"/>
              </a:buClr>
              <a:buSzPts val="1400"/>
              <a:buFont typeface="Helvetica Neue"/>
              <a:buChar char="●"/>
              <a:defRPr>
                <a:solidFill>
                  <a:schemeClr val="dk2"/>
                </a:solidFill>
                <a:latin typeface="Helvetica Neue"/>
                <a:ea typeface="Helvetica Neue"/>
                <a:cs typeface="Helvetica Neue"/>
                <a:sym typeface="Helvetica Neue"/>
              </a:defRPr>
            </a:lvl4pPr>
            <a:lvl5pPr marL="2286000" lvl="4" indent="-317500" rtl="0">
              <a:lnSpc>
                <a:spcPct val="115000"/>
              </a:lnSpc>
              <a:spcBef>
                <a:spcPts val="0"/>
              </a:spcBef>
              <a:spcAft>
                <a:spcPts val="0"/>
              </a:spcAft>
              <a:buClr>
                <a:schemeClr val="dk2"/>
              </a:buClr>
              <a:buSzPts val="1400"/>
              <a:buFont typeface="Helvetica Neue"/>
              <a:buChar char="○"/>
              <a:defRPr>
                <a:solidFill>
                  <a:schemeClr val="dk2"/>
                </a:solidFill>
                <a:latin typeface="Helvetica Neue"/>
                <a:ea typeface="Helvetica Neue"/>
                <a:cs typeface="Helvetica Neue"/>
                <a:sym typeface="Helvetica Neue"/>
              </a:defRPr>
            </a:lvl5pPr>
            <a:lvl6pPr marL="2743200" lvl="5" indent="-317500" rtl="0">
              <a:lnSpc>
                <a:spcPct val="115000"/>
              </a:lnSpc>
              <a:spcBef>
                <a:spcPts val="0"/>
              </a:spcBef>
              <a:spcAft>
                <a:spcPts val="0"/>
              </a:spcAft>
              <a:buClr>
                <a:schemeClr val="dk2"/>
              </a:buClr>
              <a:buSzPts val="1400"/>
              <a:buFont typeface="Helvetica Neue"/>
              <a:buChar char="■"/>
              <a:defRPr>
                <a:solidFill>
                  <a:schemeClr val="dk2"/>
                </a:solidFill>
                <a:latin typeface="Helvetica Neue"/>
                <a:ea typeface="Helvetica Neue"/>
                <a:cs typeface="Helvetica Neue"/>
                <a:sym typeface="Helvetica Neue"/>
              </a:defRPr>
            </a:lvl6pPr>
            <a:lvl7pPr marL="3200400" lvl="6" indent="-317500" rtl="0">
              <a:lnSpc>
                <a:spcPct val="115000"/>
              </a:lnSpc>
              <a:spcBef>
                <a:spcPts val="0"/>
              </a:spcBef>
              <a:spcAft>
                <a:spcPts val="0"/>
              </a:spcAft>
              <a:buClr>
                <a:schemeClr val="dk2"/>
              </a:buClr>
              <a:buSzPts val="1400"/>
              <a:buFont typeface="Helvetica Neue"/>
              <a:buChar char="●"/>
              <a:defRPr>
                <a:solidFill>
                  <a:schemeClr val="dk2"/>
                </a:solidFill>
                <a:latin typeface="Helvetica Neue"/>
                <a:ea typeface="Helvetica Neue"/>
                <a:cs typeface="Helvetica Neue"/>
                <a:sym typeface="Helvetica Neue"/>
              </a:defRPr>
            </a:lvl7pPr>
            <a:lvl8pPr marL="3657600" lvl="7" indent="-317500" rtl="0">
              <a:lnSpc>
                <a:spcPct val="115000"/>
              </a:lnSpc>
              <a:spcBef>
                <a:spcPts val="0"/>
              </a:spcBef>
              <a:spcAft>
                <a:spcPts val="0"/>
              </a:spcAft>
              <a:buClr>
                <a:schemeClr val="dk2"/>
              </a:buClr>
              <a:buSzPts val="1400"/>
              <a:buFont typeface="Helvetica Neue"/>
              <a:buChar char="○"/>
              <a:defRPr>
                <a:solidFill>
                  <a:schemeClr val="dk2"/>
                </a:solidFill>
                <a:latin typeface="Helvetica Neue"/>
                <a:ea typeface="Helvetica Neue"/>
                <a:cs typeface="Helvetica Neue"/>
                <a:sym typeface="Helvetica Neue"/>
              </a:defRPr>
            </a:lvl8pPr>
            <a:lvl9pPr marL="4114800" lvl="8" indent="-317500" rtl="0">
              <a:lnSpc>
                <a:spcPct val="115000"/>
              </a:lnSpc>
              <a:spcBef>
                <a:spcPts val="0"/>
              </a:spcBef>
              <a:spcAft>
                <a:spcPts val="0"/>
              </a:spcAft>
              <a:buClr>
                <a:schemeClr val="dk2"/>
              </a:buClr>
              <a:buSzPts val="1400"/>
              <a:buFont typeface="Helvetica Neue"/>
              <a:buChar char="■"/>
              <a:defRPr>
                <a:solidFill>
                  <a:schemeClr val="dk2"/>
                </a:solidFill>
                <a:latin typeface="Helvetica Neue"/>
                <a:ea typeface="Helvetica Neue"/>
                <a:cs typeface="Helvetica Neue"/>
                <a:sym typeface="Helvetica Neue"/>
              </a:defRPr>
            </a:lvl9pPr>
          </a:lstStyle>
          <a:p>
            <a:endParaRPr/>
          </a:p>
        </p:txBody>
      </p:sp>
      <p:sp>
        <p:nvSpPr>
          <p:cNvPr id="62" name="Google Shape;62;p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6.xml"/><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25.xml"/><Relationship Id="rId6" Type="http://schemas.openxmlformats.org/officeDocument/2006/relationships/image" Target="../media/image6.png"/><Relationship Id="rId5" Type="http://schemas.openxmlformats.org/officeDocument/2006/relationships/image" Target="../media/image1.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7.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1.png"/><Relationship Id="rId2" Type="http://schemas.openxmlformats.org/officeDocument/2006/relationships/notesSlide" Target="../notesSlides/notesSlide7.xml"/><Relationship Id="rId16" Type="http://schemas.openxmlformats.org/officeDocument/2006/relationships/image" Target="../media/image21.png"/><Relationship Id="rId1" Type="http://schemas.openxmlformats.org/officeDocument/2006/relationships/slideLayout" Target="../slideLayouts/slideLayout1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16"/>
        <p:cNvGrpSpPr/>
        <p:nvPr/>
      </p:nvGrpSpPr>
      <p:grpSpPr>
        <a:xfrm>
          <a:off x="0" y="0"/>
          <a:ext cx="0" cy="0"/>
          <a:chOff x="0" y="0"/>
          <a:chExt cx="0" cy="0"/>
        </a:xfrm>
      </p:grpSpPr>
      <p:pic>
        <p:nvPicPr>
          <p:cNvPr id="117" name="Google Shape;117;p29"/>
          <p:cNvPicPr preferRelativeResize="0"/>
          <p:nvPr/>
        </p:nvPicPr>
        <p:blipFill>
          <a:blip r:embed="rId3">
            <a:alphaModFix/>
          </a:blip>
          <a:stretch>
            <a:fillRect/>
          </a:stretch>
        </p:blipFill>
        <p:spPr>
          <a:xfrm>
            <a:off x="548352" y="335143"/>
            <a:ext cx="1585249" cy="431125"/>
          </a:xfrm>
          <a:prstGeom prst="rect">
            <a:avLst/>
          </a:prstGeom>
          <a:noFill/>
          <a:ln>
            <a:noFill/>
          </a:ln>
        </p:spPr>
      </p:pic>
      <p:pic>
        <p:nvPicPr>
          <p:cNvPr id="118" name="Google Shape;118;p29"/>
          <p:cNvPicPr preferRelativeResize="0"/>
          <p:nvPr/>
        </p:nvPicPr>
        <p:blipFill>
          <a:blip r:embed="rId4">
            <a:alphaModFix/>
          </a:blip>
          <a:stretch>
            <a:fillRect/>
          </a:stretch>
        </p:blipFill>
        <p:spPr>
          <a:xfrm>
            <a:off x="6708575" y="335150"/>
            <a:ext cx="2016900" cy="384725"/>
          </a:xfrm>
          <a:prstGeom prst="rect">
            <a:avLst/>
          </a:prstGeom>
          <a:noFill/>
          <a:ln>
            <a:noFill/>
          </a:ln>
        </p:spPr>
      </p:pic>
      <p:sp>
        <p:nvSpPr>
          <p:cNvPr id="119" name="Google Shape;119;p29"/>
          <p:cNvSpPr txBox="1">
            <a:spLocks noGrp="1"/>
          </p:cNvSpPr>
          <p:nvPr>
            <p:ph type="title"/>
          </p:nvPr>
        </p:nvSpPr>
        <p:spPr>
          <a:xfrm>
            <a:off x="522025" y="3529150"/>
            <a:ext cx="4260300" cy="14892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2400" b="1"/>
              <a:t>Adam S. Goldberg</a:t>
            </a:r>
            <a:endParaRPr sz="1300"/>
          </a:p>
          <a:p>
            <a:pPr marL="0" lvl="0" indent="0" algn="l" rtl="0">
              <a:spcBef>
                <a:spcPts val="0"/>
              </a:spcBef>
              <a:spcAft>
                <a:spcPts val="0"/>
              </a:spcAft>
              <a:buNone/>
            </a:pPr>
            <a:r>
              <a:rPr lang="en" sz="1300"/>
              <a:t>OpenAI Go-to-Market Team</a:t>
            </a:r>
            <a:endParaRPr sz="1300"/>
          </a:p>
          <a:p>
            <a:pPr marL="0" lvl="0" indent="0" algn="l" rtl="0">
              <a:spcBef>
                <a:spcPts val="0"/>
              </a:spcBef>
              <a:spcAft>
                <a:spcPts val="0"/>
              </a:spcAft>
              <a:buNone/>
            </a:pPr>
            <a:r>
              <a:rPr lang="en" sz="1300"/>
              <a:t>ChatGPT Enterprise</a:t>
            </a:r>
            <a:endParaRPr sz="1300"/>
          </a:p>
          <a:p>
            <a:pPr marL="0" lvl="0" indent="0" algn="l" rtl="0">
              <a:spcBef>
                <a:spcPts val="0"/>
              </a:spcBef>
              <a:spcAft>
                <a:spcPts val="0"/>
              </a:spcAft>
              <a:buNone/>
            </a:pPr>
            <a:endParaRPr sz="1300"/>
          </a:p>
          <a:p>
            <a:pPr marL="0" lvl="0" indent="0" algn="l" rtl="0">
              <a:spcBef>
                <a:spcPts val="0"/>
              </a:spcBef>
              <a:spcAft>
                <a:spcPts val="0"/>
              </a:spcAft>
              <a:buNone/>
            </a:pPr>
            <a:r>
              <a:rPr lang="en" sz="1300"/>
              <a:t>@theRealAdamG</a:t>
            </a:r>
            <a:endParaRPr sz="1300"/>
          </a:p>
        </p:txBody>
      </p:sp>
      <p:sp>
        <p:nvSpPr>
          <p:cNvPr id="120" name="Google Shape;120;p29"/>
          <p:cNvSpPr txBox="1">
            <a:spLocks noGrp="1"/>
          </p:cNvSpPr>
          <p:nvPr>
            <p:ph type="title"/>
          </p:nvPr>
        </p:nvSpPr>
        <p:spPr>
          <a:xfrm>
            <a:off x="522025" y="1807925"/>
            <a:ext cx="8310300" cy="7923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3300" b="1"/>
              <a:t>The rapid -and accelerating- emergence of AI in the Enterprise</a:t>
            </a:r>
            <a:endParaRPr sz="2200"/>
          </a:p>
          <a:p>
            <a:pPr marL="0" lvl="0" indent="0" algn="l" rtl="0">
              <a:spcBef>
                <a:spcPts val="0"/>
              </a:spcBef>
              <a:spcAft>
                <a:spcPts val="0"/>
              </a:spcAft>
              <a:buNone/>
            </a:pPr>
            <a:endParaRPr sz="22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38"/>
          <p:cNvSpPr/>
          <p:nvPr/>
        </p:nvSpPr>
        <p:spPr>
          <a:xfrm>
            <a:off x="0" y="0"/>
            <a:ext cx="9144000" cy="1527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38"/>
          <p:cNvSpPr txBox="1">
            <a:spLocks noGrp="1"/>
          </p:cNvSpPr>
          <p:nvPr>
            <p:ph type="title"/>
          </p:nvPr>
        </p:nvSpPr>
        <p:spPr>
          <a:xfrm rot="5400000">
            <a:off x="8442225" y="771200"/>
            <a:ext cx="990000" cy="1179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900">
                <a:solidFill>
                  <a:schemeClr val="dk1"/>
                </a:solidFill>
              </a:rPr>
              <a:t>Confidential</a:t>
            </a:r>
            <a:endParaRPr sz="900">
              <a:solidFill>
                <a:schemeClr val="dk1"/>
              </a:solidFill>
            </a:endParaRPr>
          </a:p>
        </p:txBody>
      </p:sp>
      <p:sp>
        <p:nvSpPr>
          <p:cNvPr id="251" name="Google Shape;251;p38"/>
          <p:cNvSpPr txBox="1">
            <a:spLocks noGrp="1"/>
          </p:cNvSpPr>
          <p:nvPr>
            <p:ph type="title"/>
          </p:nvPr>
        </p:nvSpPr>
        <p:spPr>
          <a:xfrm rot="588">
            <a:off x="240300" y="273725"/>
            <a:ext cx="8766600" cy="879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chemeClr val="lt1"/>
                </a:solidFill>
              </a:rPr>
              <a:t>ChatGPT Enterprise</a:t>
            </a:r>
            <a:endParaRPr sz="3000" b="1">
              <a:solidFill>
                <a:schemeClr val="lt1"/>
              </a:solidFill>
            </a:endParaRPr>
          </a:p>
          <a:p>
            <a:pPr marL="0" lvl="0" indent="0" algn="l" rtl="0">
              <a:spcBef>
                <a:spcPts val="0"/>
              </a:spcBef>
              <a:spcAft>
                <a:spcPts val="0"/>
              </a:spcAft>
              <a:buClr>
                <a:schemeClr val="dk1"/>
              </a:buClr>
              <a:buSzPts val="1100"/>
              <a:buFont typeface="Arial"/>
              <a:buNone/>
            </a:pPr>
            <a:r>
              <a:rPr lang="en" sz="3000">
                <a:solidFill>
                  <a:schemeClr val="lt1"/>
                </a:solidFill>
              </a:rPr>
              <a:t>Secure &amp; Private</a:t>
            </a:r>
            <a:endParaRPr sz="3000">
              <a:solidFill>
                <a:schemeClr val="lt1"/>
              </a:solidFill>
            </a:endParaRPr>
          </a:p>
          <a:p>
            <a:pPr marL="0" lvl="0" indent="0" algn="l" rtl="0">
              <a:spcBef>
                <a:spcPts val="0"/>
              </a:spcBef>
              <a:spcAft>
                <a:spcPts val="0"/>
              </a:spcAft>
              <a:buNone/>
            </a:pPr>
            <a:endParaRPr sz="3000">
              <a:solidFill>
                <a:schemeClr val="lt1"/>
              </a:solidFill>
            </a:endParaRPr>
          </a:p>
        </p:txBody>
      </p:sp>
      <p:pic>
        <p:nvPicPr>
          <p:cNvPr id="252" name="Google Shape;252;p38"/>
          <p:cNvPicPr preferRelativeResize="0"/>
          <p:nvPr/>
        </p:nvPicPr>
        <p:blipFill>
          <a:blip r:embed="rId3">
            <a:alphaModFix/>
          </a:blip>
          <a:stretch>
            <a:fillRect/>
          </a:stretch>
        </p:blipFill>
        <p:spPr>
          <a:xfrm>
            <a:off x="4151625" y="966422"/>
            <a:ext cx="4726649" cy="3965602"/>
          </a:xfrm>
          <a:prstGeom prst="rect">
            <a:avLst/>
          </a:prstGeom>
          <a:noFill/>
          <a:ln>
            <a:noFill/>
          </a:ln>
          <a:effectLst>
            <a:outerShdw blurRad="428625" dist="19050" dir="5400000" algn="bl" rotWithShape="0">
              <a:srgbClr val="000000">
                <a:alpha val="50000"/>
              </a:srgbClr>
            </a:outerShdw>
          </a:effectLst>
        </p:spPr>
      </p:pic>
      <p:sp>
        <p:nvSpPr>
          <p:cNvPr id="253" name="Google Shape;253;p38"/>
          <p:cNvSpPr txBox="1"/>
          <p:nvPr/>
        </p:nvSpPr>
        <p:spPr>
          <a:xfrm>
            <a:off x="150625" y="1912500"/>
            <a:ext cx="3721500" cy="2724300"/>
          </a:xfrm>
          <a:prstGeom prst="rect">
            <a:avLst/>
          </a:prstGeom>
          <a:noFill/>
          <a:ln>
            <a:noFill/>
          </a:ln>
        </p:spPr>
        <p:txBody>
          <a:bodyPr spcFirstLastPara="1" wrap="square" lIns="91425" tIns="91425" rIns="91425" bIns="91425" anchor="t" anchorCtr="0">
            <a:spAutoFit/>
          </a:bodyPr>
          <a:lstStyle/>
          <a:p>
            <a:pPr marL="457200" lvl="0" indent="-323850" algn="l" rtl="0">
              <a:spcBef>
                <a:spcPts val="0"/>
              </a:spcBef>
              <a:spcAft>
                <a:spcPts val="0"/>
              </a:spcAft>
              <a:buClr>
                <a:schemeClr val="dk1"/>
              </a:buClr>
              <a:buSzPts val="1500"/>
              <a:buChar char="●"/>
            </a:pPr>
            <a:r>
              <a:rPr lang="en" sz="1500">
                <a:solidFill>
                  <a:schemeClr val="dk1"/>
                </a:solidFill>
              </a:rPr>
              <a:t>Encrypted in Transit and at Rest</a:t>
            </a: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Data Privacy Assurance</a:t>
            </a:r>
            <a:endParaRPr sz="1500">
              <a:solidFill>
                <a:schemeClr val="dk1"/>
              </a:solidFill>
            </a:endParaRPr>
          </a:p>
          <a:p>
            <a:pPr marL="914400" lvl="1" indent="-323850" algn="l" rtl="0">
              <a:spcBef>
                <a:spcPts val="0"/>
              </a:spcBef>
              <a:spcAft>
                <a:spcPts val="0"/>
              </a:spcAft>
              <a:buClr>
                <a:schemeClr val="dk1"/>
              </a:buClr>
              <a:buSzPts val="1500"/>
              <a:buChar char="○"/>
            </a:pPr>
            <a:r>
              <a:rPr lang="en" sz="1500">
                <a:solidFill>
                  <a:schemeClr val="dk1"/>
                </a:solidFill>
              </a:rPr>
              <a:t>we do not train on your data </a:t>
            </a:r>
            <a:endParaRPr sz="1500">
              <a:solidFill>
                <a:schemeClr val="dk1"/>
              </a:solidFill>
            </a:endParaRPr>
          </a:p>
          <a:p>
            <a:pPr marL="914400" lvl="1" indent="-323850" algn="l" rtl="0">
              <a:spcBef>
                <a:spcPts val="0"/>
              </a:spcBef>
              <a:spcAft>
                <a:spcPts val="0"/>
              </a:spcAft>
              <a:buClr>
                <a:schemeClr val="dk1"/>
              </a:buClr>
              <a:buSzPts val="1500"/>
              <a:buChar char="○"/>
            </a:pPr>
            <a:r>
              <a:rPr lang="en" sz="1500">
                <a:solidFill>
                  <a:schemeClr val="dk1"/>
                </a:solidFill>
              </a:rPr>
              <a:t>you own &amp; control your data </a:t>
            </a: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Custom Data Retention</a:t>
            </a: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SAML Single Sign On (SSO) </a:t>
            </a: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Domain Verification</a:t>
            </a: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SOC2 compliant</a:t>
            </a: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Dedicated Workspace </a:t>
            </a: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Roles &amp; Permissions (RBAC)</a:t>
            </a: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User Insights &amp; Reporting</a:t>
            </a:r>
            <a:endParaRPr sz="1500">
              <a:solidFill>
                <a:schemeClr val="dk1"/>
              </a:solidFill>
            </a:endParaRPr>
          </a:p>
        </p:txBody>
      </p:sp>
      <p:pic>
        <p:nvPicPr>
          <p:cNvPr id="254" name="Google Shape;254;p38"/>
          <p:cNvPicPr preferRelativeResize="0"/>
          <p:nvPr/>
        </p:nvPicPr>
        <p:blipFill>
          <a:blip r:embed="rId4">
            <a:alphaModFix/>
          </a:blip>
          <a:stretch>
            <a:fillRect/>
          </a:stretch>
        </p:blipFill>
        <p:spPr>
          <a:xfrm>
            <a:off x="6645350" y="1121075"/>
            <a:ext cx="2002174" cy="2694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39"/>
          <p:cNvSpPr txBox="1">
            <a:spLocks noGrp="1"/>
          </p:cNvSpPr>
          <p:nvPr>
            <p:ph type="title"/>
          </p:nvPr>
        </p:nvSpPr>
        <p:spPr>
          <a:xfrm rot="5400000">
            <a:off x="8442225" y="771200"/>
            <a:ext cx="990000" cy="1179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900">
                <a:solidFill>
                  <a:schemeClr val="dk1"/>
                </a:solidFill>
              </a:rPr>
              <a:t>Confidential</a:t>
            </a:r>
            <a:endParaRPr sz="900">
              <a:solidFill>
                <a:schemeClr val="dk1"/>
              </a:solidFill>
            </a:endParaRPr>
          </a:p>
        </p:txBody>
      </p:sp>
      <p:sp>
        <p:nvSpPr>
          <p:cNvPr id="260" name="Google Shape;260;p39"/>
          <p:cNvSpPr/>
          <p:nvPr/>
        </p:nvSpPr>
        <p:spPr>
          <a:xfrm>
            <a:off x="0" y="0"/>
            <a:ext cx="9144000" cy="1527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39"/>
          <p:cNvSpPr txBox="1">
            <a:spLocks noGrp="1"/>
          </p:cNvSpPr>
          <p:nvPr>
            <p:ph type="title"/>
          </p:nvPr>
        </p:nvSpPr>
        <p:spPr>
          <a:xfrm rot="5400000">
            <a:off x="8442225" y="771200"/>
            <a:ext cx="990000" cy="1179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900">
                <a:solidFill>
                  <a:schemeClr val="dk1"/>
                </a:solidFill>
              </a:rPr>
              <a:t>Confidential</a:t>
            </a:r>
            <a:endParaRPr sz="900">
              <a:solidFill>
                <a:schemeClr val="dk1"/>
              </a:solidFill>
            </a:endParaRPr>
          </a:p>
        </p:txBody>
      </p:sp>
      <p:sp>
        <p:nvSpPr>
          <p:cNvPr id="262" name="Google Shape;262;p39"/>
          <p:cNvSpPr txBox="1">
            <a:spLocks noGrp="1"/>
          </p:cNvSpPr>
          <p:nvPr>
            <p:ph type="title"/>
          </p:nvPr>
        </p:nvSpPr>
        <p:spPr>
          <a:xfrm rot="588">
            <a:off x="240300" y="273725"/>
            <a:ext cx="8766600" cy="879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chemeClr val="lt1"/>
                </a:solidFill>
              </a:rPr>
              <a:t>ChatGPT Enterprise</a:t>
            </a:r>
            <a:endParaRPr sz="3000" b="1">
              <a:solidFill>
                <a:schemeClr val="lt1"/>
              </a:solidFill>
            </a:endParaRPr>
          </a:p>
          <a:p>
            <a:pPr marL="0" lvl="0" indent="0" algn="l" rtl="0">
              <a:spcBef>
                <a:spcPts val="0"/>
              </a:spcBef>
              <a:spcAft>
                <a:spcPts val="0"/>
              </a:spcAft>
              <a:buNone/>
            </a:pPr>
            <a:r>
              <a:rPr lang="en">
                <a:solidFill>
                  <a:schemeClr val="lt1"/>
                </a:solidFill>
              </a:rPr>
              <a:t>Built for the Enterprise</a:t>
            </a:r>
            <a:endParaRPr>
              <a:solidFill>
                <a:schemeClr val="lt1"/>
              </a:solidFill>
            </a:endParaRPr>
          </a:p>
        </p:txBody>
      </p:sp>
      <p:pic>
        <p:nvPicPr>
          <p:cNvPr id="263" name="Google Shape;263;p39"/>
          <p:cNvPicPr preferRelativeResize="0"/>
          <p:nvPr/>
        </p:nvPicPr>
        <p:blipFill>
          <a:blip r:embed="rId3">
            <a:alphaModFix/>
          </a:blip>
          <a:stretch>
            <a:fillRect/>
          </a:stretch>
        </p:blipFill>
        <p:spPr>
          <a:xfrm>
            <a:off x="4857700" y="272975"/>
            <a:ext cx="3554704" cy="3838424"/>
          </a:xfrm>
          <a:prstGeom prst="rect">
            <a:avLst/>
          </a:prstGeom>
          <a:noFill/>
          <a:ln w="9525" cap="flat" cmpd="sng">
            <a:solidFill>
              <a:schemeClr val="lt1"/>
            </a:solidFill>
            <a:prstDash val="solid"/>
            <a:round/>
            <a:headEnd type="none" w="sm" len="sm"/>
            <a:tailEnd type="none" w="sm" len="sm"/>
          </a:ln>
          <a:effectLst>
            <a:outerShdw blurRad="142875" dist="19050" dir="5400000" algn="bl" rotWithShape="0">
              <a:srgbClr val="000000">
                <a:alpha val="20000"/>
              </a:srgbClr>
            </a:outerShdw>
          </a:effectLst>
        </p:spPr>
      </p:pic>
      <p:pic>
        <p:nvPicPr>
          <p:cNvPr id="264" name="Google Shape;264;p39"/>
          <p:cNvPicPr preferRelativeResize="0"/>
          <p:nvPr/>
        </p:nvPicPr>
        <p:blipFill>
          <a:blip r:embed="rId4">
            <a:alphaModFix/>
          </a:blip>
          <a:stretch>
            <a:fillRect/>
          </a:stretch>
        </p:blipFill>
        <p:spPr>
          <a:xfrm>
            <a:off x="336000" y="2277975"/>
            <a:ext cx="4980652" cy="2443692"/>
          </a:xfrm>
          <a:prstGeom prst="rect">
            <a:avLst/>
          </a:prstGeom>
          <a:noFill/>
          <a:ln w="9525" cap="flat" cmpd="sng">
            <a:solidFill>
              <a:schemeClr val="lt1"/>
            </a:solidFill>
            <a:prstDash val="solid"/>
            <a:round/>
            <a:headEnd type="none" w="sm" len="sm"/>
            <a:tailEnd type="none" w="sm" len="sm"/>
          </a:ln>
          <a:effectLst>
            <a:outerShdw blurRad="471488" dist="19050" dir="5400000" algn="bl" rotWithShape="0">
              <a:srgbClr val="000000">
                <a:alpha val="20000"/>
              </a:srgbClr>
            </a:outerShdw>
          </a:effectLst>
        </p:spPr>
      </p:pic>
      <p:pic>
        <p:nvPicPr>
          <p:cNvPr id="265" name="Google Shape;265;p39"/>
          <p:cNvPicPr preferRelativeResize="0"/>
          <p:nvPr/>
        </p:nvPicPr>
        <p:blipFill>
          <a:blip r:embed="rId5">
            <a:alphaModFix/>
          </a:blip>
          <a:stretch>
            <a:fillRect/>
          </a:stretch>
        </p:blipFill>
        <p:spPr>
          <a:xfrm>
            <a:off x="5944625" y="1769475"/>
            <a:ext cx="2970600" cy="3171999"/>
          </a:xfrm>
          <a:prstGeom prst="rect">
            <a:avLst/>
          </a:prstGeom>
          <a:noFill/>
          <a:ln>
            <a:noFill/>
          </a:ln>
          <a:effectLst>
            <a:outerShdw blurRad="542925" dist="9525" dir="6120000" algn="bl" rotWithShape="0">
              <a:srgbClr val="000000">
                <a:alpha val="50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40"/>
          <p:cNvSpPr/>
          <p:nvPr/>
        </p:nvSpPr>
        <p:spPr>
          <a:xfrm>
            <a:off x="0" y="0"/>
            <a:ext cx="9144000" cy="1527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40"/>
          <p:cNvSpPr txBox="1">
            <a:spLocks noGrp="1"/>
          </p:cNvSpPr>
          <p:nvPr>
            <p:ph type="title"/>
          </p:nvPr>
        </p:nvSpPr>
        <p:spPr>
          <a:xfrm rot="714">
            <a:off x="240299" y="273425"/>
            <a:ext cx="4331700" cy="879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chemeClr val="lt1"/>
                </a:solidFill>
              </a:rPr>
              <a:t>ChatGPT Enterprise</a:t>
            </a:r>
            <a:endParaRPr sz="3000" b="1">
              <a:solidFill>
                <a:schemeClr val="lt1"/>
              </a:solidFill>
            </a:endParaRPr>
          </a:p>
          <a:p>
            <a:pPr marL="0" lvl="0" indent="0" algn="l" rtl="0">
              <a:spcBef>
                <a:spcPts val="0"/>
              </a:spcBef>
              <a:spcAft>
                <a:spcPts val="0"/>
              </a:spcAft>
              <a:buNone/>
            </a:pPr>
            <a:r>
              <a:rPr lang="en" sz="3000">
                <a:solidFill>
                  <a:schemeClr val="lt1"/>
                </a:solidFill>
              </a:rPr>
              <a:t>Our Best Models</a:t>
            </a:r>
            <a:endParaRPr sz="3000">
              <a:solidFill>
                <a:schemeClr val="lt1"/>
              </a:solidFill>
            </a:endParaRPr>
          </a:p>
        </p:txBody>
      </p:sp>
      <p:sp>
        <p:nvSpPr>
          <p:cNvPr id="272" name="Google Shape;272;p40"/>
          <p:cNvSpPr txBox="1">
            <a:spLocks noGrp="1"/>
          </p:cNvSpPr>
          <p:nvPr>
            <p:ph type="title"/>
          </p:nvPr>
        </p:nvSpPr>
        <p:spPr>
          <a:xfrm rot="5400000">
            <a:off x="8442225" y="771200"/>
            <a:ext cx="990000" cy="1179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900">
                <a:solidFill>
                  <a:schemeClr val="dk1"/>
                </a:solidFill>
              </a:rPr>
              <a:t>Confidential</a:t>
            </a:r>
            <a:endParaRPr sz="900">
              <a:solidFill>
                <a:schemeClr val="dk1"/>
              </a:solidFill>
            </a:endParaRPr>
          </a:p>
        </p:txBody>
      </p:sp>
      <p:pic>
        <p:nvPicPr>
          <p:cNvPr id="273" name="Google Shape;273;p40"/>
          <p:cNvPicPr preferRelativeResize="0"/>
          <p:nvPr/>
        </p:nvPicPr>
        <p:blipFill>
          <a:blip r:embed="rId3">
            <a:alphaModFix/>
          </a:blip>
          <a:stretch>
            <a:fillRect/>
          </a:stretch>
        </p:blipFill>
        <p:spPr>
          <a:xfrm>
            <a:off x="3913050" y="1075650"/>
            <a:ext cx="5019023" cy="3693725"/>
          </a:xfrm>
          <a:prstGeom prst="rect">
            <a:avLst/>
          </a:prstGeom>
          <a:noFill/>
          <a:ln>
            <a:noFill/>
          </a:ln>
          <a:effectLst>
            <a:outerShdw blurRad="357188" dist="28575" dir="5040000" algn="bl" rotWithShape="0">
              <a:srgbClr val="000000">
                <a:alpha val="40000"/>
              </a:srgbClr>
            </a:outerShdw>
          </a:effectLst>
        </p:spPr>
      </p:pic>
      <p:sp>
        <p:nvSpPr>
          <p:cNvPr id="274" name="Google Shape;274;p40"/>
          <p:cNvSpPr txBox="1"/>
          <p:nvPr/>
        </p:nvSpPr>
        <p:spPr>
          <a:xfrm>
            <a:off x="164475" y="1604100"/>
            <a:ext cx="3672300" cy="3225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900" b="1">
                <a:highlight>
                  <a:srgbClr val="FFFFFF"/>
                </a:highlight>
              </a:rPr>
              <a:t>GPT-4</a:t>
            </a:r>
            <a:endParaRPr sz="1900" b="1">
              <a:highlight>
                <a:srgbClr val="FFFFFF"/>
              </a:highlight>
            </a:endParaRPr>
          </a:p>
          <a:p>
            <a:pPr marL="457200" lvl="0" indent="-336550" algn="l" rtl="0">
              <a:lnSpc>
                <a:spcPct val="115000"/>
              </a:lnSpc>
              <a:spcBef>
                <a:spcPts val="0"/>
              </a:spcBef>
              <a:spcAft>
                <a:spcPts val="0"/>
              </a:spcAft>
              <a:buClr>
                <a:srgbClr val="000000"/>
              </a:buClr>
              <a:buSzPts val="1700"/>
              <a:buChar char="●"/>
            </a:pPr>
            <a:r>
              <a:rPr lang="en" sz="1700">
                <a:solidFill>
                  <a:srgbClr val="000000"/>
                </a:solidFill>
                <a:highlight>
                  <a:srgbClr val="FFFFFF"/>
                </a:highlight>
              </a:rPr>
              <a:t>Faster GPT-4 (up to 2x)</a:t>
            </a:r>
            <a:endParaRPr sz="1700">
              <a:solidFill>
                <a:srgbClr val="000000"/>
              </a:solidFill>
              <a:highlight>
                <a:srgbClr val="FFFFFF"/>
              </a:highlight>
            </a:endParaRPr>
          </a:p>
          <a:p>
            <a:pPr marL="457200" lvl="0" indent="-336550" algn="l" rtl="0">
              <a:lnSpc>
                <a:spcPct val="115000"/>
              </a:lnSpc>
              <a:spcBef>
                <a:spcPts val="0"/>
              </a:spcBef>
              <a:spcAft>
                <a:spcPts val="0"/>
              </a:spcAft>
              <a:buClr>
                <a:srgbClr val="000000"/>
              </a:buClr>
              <a:buSzPts val="1700"/>
              <a:buChar char="●"/>
            </a:pPr>
            <a:r>
              <a:rPr lang="en" sz="1700">
                <a:solidFill>
                  <a:srgbClr val="000000"/>
                </a:solidFill>
                <a:highlight>
                  <a:srgbClr val="FFFFFF"/>
                </a:highlight>
              </a:rPr>
              <a:t>Uncapped GPT-4 usage</a:t>
            </a:r>
            <a:endParaRPr sz="1700">
              <a:solidFill>
                <a:srgbClr val="000000"/>
              </a:solidFill>
              <a:highlight>
                <a:srgbClr val="FFFFFF"/>
              </a:highlight>
            </a:endParaRPr>
          </a:p>
          <a:p>
            <a:pPr marL="457200" lvl="0" indent="-336550" algn="l" rtl="0">
              <a:lnSpc>
                <a:spcPct val="115000"/>
              </a:lnSpc>
              <a:spcBef>
                <a:spcPts val="0"/>
              </a:spcBef>
              <a:spcAft>
                <a:spcPts val="0"/>
              </a:spcAft>
              <a:buSzPts val="1700"/>
              <a:buChar char="●"/>
            </a:pPr>
            <a:r>
              <a:rPr lang="en" sz="1700">
                <a:solidFill>
                  <a:schemeClr val="dk1"/>
                </a:solidFill>
                <a:highlight>
                  <a:schemeClr val="lt1"/>
                </a:highlight>
              </a:rPr>
              <a:t>32K Context Window</a:t>
            </a:r>
            <a:endParaRPr sz="1700">
              <a:solidFill>
                <a:schemeClr val="dk1"/>
              </a:solidFill>
              <a:highlight>
                <a:schemeClr val="lt1"/>
              </a:highlight>
            </a:endParaRPr>
          </a:p>
          <a:p>
            <a:pPr marL="0" lvl="0" indent="0" algn="l" rtl="0">
              <a:lnSpc>
                <a:spcPct val="115000"/>
              </a:lnSpc>
              <a:spcBef>
                <a:spcPts val="0"/>
              </a:spcBef>
              <a:spcAft>
                <a:spcPts val="0"/>
              </a:spcAft>
              <a:buNone/>
            </a:pPr>
            <a:endParaRPr sz="1700" b="1">
              <a:solidFill>
                <a:schemeClr val="dk1"/>
              </a:solidFill>
              <a:highlight>
                <a:schemeClr val="lt1"/>
              </a:highlight>
            </a:endParaRPr>
          </a:p>
          <a:p>
            <a:pPr marL="0" lvl="0" indent="0" algn="l" rtl="0">
              <a:lnSpc>
                <a:spcPct val="115000"/>
              </a:lnSpc>
              <a:spcBef>
                <a:spcPts val="0"/>
              </a:spcBef>
              <a:spcAft>
                <a:spcPts val="0"/>
              </a:spcAft>
              <a:buNone/>
            </a:pPr>
            <a:r>
              <a:rPr lang="en" sz="1900" b="1">
                <a:solidFill>
                  <a:schemeClr val="dk1"/>
                </a:solidFill>
                <a:highlight>
                  <a:schemeClr val="lt1"/>
                </a:highlight>
              </a:rPr>
              <a:t>Advanced Data Analysis </a:t>
            </a:r>
            <a:endParaRPr sz="1900" b="1">
              <a:solidFill>
                <a:schemeClr val="dk1"/>
              </a:solidFill>
              <a:highlight>
                <a:schemeClr val="lt1"/>
              </a:highlight>
            </a:endParaRPr>
          </a:p>
          <a:p>
            <a:pPr marL="457200" lvl="0" indent="-336550" algn="l" rtl="0">
              <a:lnSpc>
                <a:spcPct val="115000"/>
              </a:lnSpc>
              <a:spcBef>
                <a:spcPts val="0"/>
              </a:spcBef>
              <a:spcAft>
                <a:spcPts val="0"/>
              </a:spcAft>
              <a:buClr>
                <a:schemeClr val="dk1"/>
              </a:buClr>
              <a:buSzPts val="1700"/>
              <a:buChar char="●"/>
            </a:pPr>
            <a:r>
              <a:rPr lang="en" sz="1700">
                <a:solidFill>
                  <a:schemeClr val="dk1"/>
                </a:solidFill>
                <a:highlight>
                  <a:schemeClr val="lt1"/>
                </a:highlight>
              </a:rPr>
              <a:t>Explore, Transform, Analyze, Visualize any data</a:t>
            </a:r>
            <a:endParaRPr sz="1700">
              <a:solidFill>
                <a:schemeClr val="dk1"/>
              </a:solidFill>
              <a:highlight>
                <a:schemeClr val="lt1"/>
              </a:highlight>
            </a:endParaRPr>
          </a:p>
          <a:p>
            <a:pPr marL="457200" lvl="0" indent="-336550" algn="l" rtl="0">
              <a:lnSpc>
                <a:spcPct val="115000"/>
              </a:lnSpc>
              <a:spcBef>
                <a:spcPts val="0"/>
              </a:spcBef>
              <a:spcAft>
                <a:spcPts val="0"/>
              </a:spcAft>
              <a:buClr>
                <a:schemeClr val="dk1"/>
              </a:buClr>
              <a:buSzPts val="1700"/>
              <a:buChar char="●"/>
            </a:pPr>
            <a:r>
              <a:rPr lang="en" sz="1700">
                <a:solidFill>
                  <a:schemeClr val="dk1"/>
                </a:solidFill>
                <a:highlight>
                  <a:schemeClr val="lt1"/>
                </a:highlight>
              </a:rPr>
              <a:t>Multiple files, up to 512MBs in file size</a:t>
            </a:r>
            <a:endParaRPr sz="1900">
              <a:solidFill>
                <a:schemeClr val="dk1"/>
              </a:solidFill>
              <a:highlight>
                <a:schemeClr val="lt1"/>
              </a:highligh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41"/>
          <p:cNvSpPr/>
          <p:nvPr/>
        </p:nvSpPr>
        <p:spPr>
          <a:xfrm>
            <a:off x="0" y="0"/>
            <a:ext cx="9144000" cy="1527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41"/>
          <p:cNvSpPr txBox="1">
            <a:spLocks noGrp="1"/>
          </p:cNvSpPr>
          <p:nvPr>
            <p:ph type="title"/>
          </p:nvPr>
        </p:nvSpPr>
        <p:spPr>
          <a:xfrm rot="5400000">
            <a:off x="8442225" y="771200"/>
            <a:ext cx="990000" cy="1179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900">
                <a:solidFill>
                  <a:schemeClr val="dk1"/>
                </a:solidFill>
              </a:rPr>
              <a:t>Confidential</a:t>
            </a:r>
            <a:endParaRPr sz="900">
              <a:solidFill>
                <a:schemeClr val="dk1"/>
              </a:solidFill>
            </a:endParaRPr>
          </a:p>
        </p:txBody>
      </p:sp>
      <p:pic>
        <p:nvPicPr>
          <p:cNvPr id="281" name="Google Shape;281;p41"/>
          <p:cNvPicPr preferRelativeResize="0"/>
          <p:nvPr/>
        </p:nvPicPr>
        <p:blipFill>
          <a:blip r:embed="rId3">
            <a:alphaModFix/>
          </a:blip>
          <a:stretch>
            <a:fillRect/>
          </a:stretch>
        </p:blipFill>
        <p:spPr>
          <a:xfrm>
            <a:off x="1684225" y="1756600"/>
            <a:ext cx="2969025" cy="3003726"/>
          </a:xfrm>
          <a:prstGeom prst="rect">
            <a:avLst/>
          </a:prstGeom>
          <a:noFill/>
          <a:ln w="9525" cap="flat" cmpd="sng">
            <a:solidFill>
              <a:schemeClr val="lt1"/>
            </a:solidFill>
            <a:prstDash val="solid"/>
            <a:round/>
            <a:headEnd type="none" w="sm" len="sm"/>
            <a:tailEnd type="none" w="sm" len="sm"/>
          </a:ln>
          <a:effectLst>
            <a:outerShdw blurRad="428625" dist="19050" dir="5400000" algn="bl" rotWithShape="0">
              <a:srgbClr val="000000">
                <a:alpha val="50000"/>
              </a:srgbClr>
            </a:outerShdw>
          </a:effectLst>
        </p:spPr>
      </p:pic>
      <p:pic>
        <p:nvPicPr>
          <p:cNvPr id="282" name="Google Shape;282;p41"/>
          <p:cNvPicPr preferRelativeResize="0"/>
          <p:nvPr/>
        </p:nvPicPr>
        <p:blipFill>
          <a:blip r:embed="rId4">
            <a:alphaModFix/>
          </a:blip>
          <a:stretch>
            <a:fillRect/>
          </a:stretch>
        </p:blipFill>
        <p:spPr>
          <a:xfrm>
            <a:off x="5246139" y="1840450"/>
            <a:ext cx="2213636" cy="2810116"/>
          </a:xfrm>
          <a:prstGeom prst="rect">
            <a:avLst/>
          </a:prstGeom>
          <a:noFill/>
          <a:ln>
            <a:noFill/>
          </a:ln>
        </p:spPr>
      </p:pic>
      <p:sp>
        <p:nvSpPr>
          <p:cNvPr id="283" name="Google Shape;283;p41"/>
          <p:cNvSpPr/>
          <p:nvPr/>
        </p:nvSpPr>
        <p:spPr>
          <a:xfrm>
            <a:off x="1918681" y="2724899"/>
            <a:ext cx="876000" cy="155400"/>
          </a:xfrm>
          <a:prstGeom prst="rect">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84" name="Google Shape;284;p41"/>
          <p:cNvCxnSpPr>
            <a:endCxn id="283" idx="3"/>
          </p:cNvCxnSpPr>
          <p:nvPr/>
        </p:nvCxnSpPr>
        <p:spPr>
          <a:xfrm rot="10800000">
            <a:off x="2794681" y="2802599"/>
            <a:ext cx="2379300" cy="5100"/>
          </a:xfrm>
          <a:prstGeom prst="straightConnector1">
            <a:avLst/>
          </a:prstGeom>
          <a:noFill/>
          <a:ln w="38100" cap="flat" cmpd="sng">
            <a:solidFill>
              <a:schemeClr val="dk1"/>
            </a:solidFill>
            <a:prstDash val="solid"/>
            <a:round/>
            <a:headEnd type="none" w="med" len="med"/>
            <a:tailEnd type="none" w="med" len="med"/>
          </a:ln>
        </p:spPr>
      </p:cxnSp>
      <p:sp>
        <p:nvSpPr>
          <p:cNvPr id="285" name="Google Shape;285;p41"/>
          <p:cNvSpPr txBox="1">
            <a:spLocks noGrp="1"/>
          </p:cNvSpPr>
          <p:nvPr>
            <p:ph type="title"/>
          </p:nvPr>
        </p:nvSpPr>
        <p:spPr>
          <a:xfrm rot="579">
            <a:off x="240300" y="273725"/>
            <a:ext cx="8903700" cy="879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chemeClr val="lt1"/>
                </a:solidFill>
              </a:rPr>
              <a:t>ChatGPT Enterprise</a:t>
            </a:r>
            <a:endParaRPr sz="3000" b="1">
              <a:solidFill>
                <a:schemeClr val="lt1"/>
              </a:solidFill>
            </a:endParaRPr>
          </a:p>
          <a:p>
            <a:pPr marL="0" lvl="0" indent="0" algn="l" rtl="0">
              <a:spcBef>
                <a:spcPts val="0"/>
              </a:spcBef>
              <a:spcAft>
                <a:spcPts val="0"/>
              </a:spcAft>
              <a:buNone/>
            </a:pPr>
            <a:r>
              <a:rPr lang="en" sz="3000">
                <a:solidFill>
                  <a:schemeClr val="lt1"/>
                </a:solidFill>
              </a:rPr>
              <a:t>Advanced Data Analysis - Explore Data</a:t>
            </a:r>
            <a:endParaRPr sz="3000">
              <a:solidFill>
                <a:schemeClr val="lt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pic>
        <p:nvPicPr>
          <p:cNvPr id="290" name="Google Shape;290;p42"/>
          <p:cNvPicPr preferRelativeResize="0"/>
          <p:nvPr/>
        </p:nvPicPr>
        <p:blipFill>
          <a:blip r:embed="rId3">
            <a:alphaModFix/>
          </a:blip>
          <a:stretch>
            <a:fillRect/>
          </a:stretch>
        </p:blipFill>
        <p:spPr>
          <a:xfrm>
            <a:off x="261550" y="1939450"/>
            <a:ext cx="3566225" cy="2556125"/>
          </a:xfrm>
          <a:prstGeom prst="rect">
            <a:avLst/>
          </a:prstGeom>
          <a:noFill/>
          <a:ln>
            <a:noFill/>
          </a:ln>
          <a:effectLst>
            <a:outerShdw blurRad="414338" dist="19050" dir="5400000" algn="bl" rotWithShape="0">
              <a:srgbClr val="000000">
                <a:alpha val="50000"/>
              </a:srgbClr>
            </a:outerShdw>
          </a:effectLst>
        </p:spPr>
      </p:pic>
      <p:sp>
        <p:nvSpPr>
          <p:cNvPr id="291" name="Google Shape;291;p42"/>
          <p:cNvSpPr/>
          <p:nvPr/>
        </p:nvSpPr>
        <p:spPr>
          <a:xfrm>
            <a:off x="0" y="0"/>
            <a:ext cx="9144000" cy="1527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42"/>
          <p:cNvSpPr txBox="1">
            <a:spLocks noGrp="1"/>
          </p:cNvSpPr>
          <p:nvPr>
            <p:ph type="title"/>
          </p:nvPr>
        </p:nvSpPr>
        <p:spPr>
          <a:xfrm rot="5400000">
            <a:off x="8442225" y="771200"/>
            <a:ext cx="990000" cy="1179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900">
                <a:solidFill>
                  <a:schemeClr val="dk1"/>
                </a:solidFill>
              </a:rPr>
              <a:t>Confidential</a:t>
            </a:r>
            <a:endParaRPr sz="900">
              <a:solidFill>
                <a:schemeClr val="dk1"/>
              </a:solidFill>
            </a:endParaRPr>
          </a:p>
        </p:txBody>
      </p:sp>
      <p:sp>
        <p:nvSpPr>
          <p:cNvPr id="293" name="Google Shape;293;p42"/>
          <p:cNvSpPr/>
          <p:nvPr/>
        </p:nvSpPr>
        <p:spPr>
          <a:xfrm>
            <a:off x="637699" y="4277225"/>
            <a:ext cx="1095900" cy="155400"/>
          </a:xfrm>
          <a:prstGeom prst="rect">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94" name="Google Shape;294;p42"/>
          <p:cNvCxnSpPr>
            <a:endCxn id="293" idx="3"/>
          </p:cNvCxnSpPr>
          <p:nvPr/>
        </p:nvCxnSpPr>
        <p:spPr>
          <a:xfrm rot="10800000">
            <a:off x="1733599" y="4354925"/>
            <a:ext cx="2317200" cy="15300"/>
          </a:xfrm>
          <a:prstGeom prst="straightConnector1">
            <a:avLst/>
          </a:prstGeom>
          <a:noFill/>
          <a:ln w="38100" cap="flat" cmpd="sng">
            <a:solidFill>
              <a:schemeClr val="dk1"/>
            </a:solidFill>
            <a:prstDash val="solid"/>
            <a:round/>
            <a:headEnd type="none" w="med" len="med"/>
            <a:tailEnd type="none" w="med" len="med"/>
          </a:ln>
        </p:spPr>
      </p:cxnSp>
      <p:sp>
        <p:nvSpPr>
          <p:cNvPr id="295" name="Google Shape;295;p42"/>
          <p:cNvSpPr txBox="1">
            <a:spLocks noGrp="1"/>
          </p:cNvSpPr>
          <p:nvPr>
            <p:ph type="title"/>
          </p:nvPr>
        </p:nvSpPr>
        <p:spPr>
          <a:xfrm rot="579">
            <a:off x="240300" y="273725"/>
            <a:ext cx="8903700" cy="879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chemeClr val="lt1"/>
                </a:solidFill>
              </a:rPr>
              <a:t>ChatGPT Enterprise</a:t>
            </a:r>
            <a:endParaRPr sz="3000" b="1">
              <a:solidFill>
                <a:schemeClr val="lt1"/>
              </a:solidFill>
            </a:endParaRPr>
          </a:p>
          <a:p>
            <a:pPr marL="0" lvl="0" indent="0" algn="l" rtl="0">
              <a:spcBef>
                <a:spcPts val="0"/>
              </a:spcBef>
              <a:spcAft>
                <a:spcPts val="0"/>
              </a:spcAft>
              <a:buNone/>
            </a:pPr>
            <a:r>
              <a:rPr lang="en" sz="3000">
                <a:solidFill>
                  <a:schemeClr val="lt1"/>
                </a:solidFill>
              </a:rPr>
              <a:t>Advanced Data Analysis - Transform Data</a:t>
            </a:r>
            <a:endParaRPr sz="3000">
              <a:solidFill>
                <a:schemeClr val="lt1"/>
              </a:solidFill>
            </a:endParaRPr>
          </a:p>
        </p:txBody>
      </p:sp>
      <p:pic>
        <p:nvPicPr>
          <p:cNvPr id="296" name="Google Shape;296;p42"/>
          <p:cNvPicPr preferRelativeResize="0"/>
          <p:nvPr/>
        </p:nvPicPr>
        <p:blipFill>
          <a:blip r:embed="rId4">
            <a:alphaModFix/>
          </a:blip>
          <a:stretch>
            <a:fillRect/>
          </a:stretch>
        </p:blipFill>
        <p:spPr>
          <a:xfrm>
            <a:off x="4077606" y="1755000"/>
            <a:ext cx="2630876" cy="3159349"/>
          </a:xfrm>
          <a:prstGeom prst="rect">
            <a:avLst/>
          </a:prstGeom>
          <a:noFill/>
          <a:ln>
            <a:noFill/>
          </a:ln>
        </p:spPr>
      </p:pic>
      <p:pic>
        <p:nvPicPr>
          <p:cNvPr id="297" name="Google Shape;297;p42"/>
          <p:cNvPicPr preferRelativeResize="0"/>
          <p:nvPr/>
        </p:nvPicPr>
        <p:blipFill>
          <a:blip r:embed="rId5">
            <a:alphaModFix/>
          </a:blip>
          <a:stretch>
            <a:fillRect/>
          </a:stretch>
        </p:blipFill>
        <p:spPr>
          <a:xfrm>
            <a:off x="6247400" y="2164564"/>
            <a:ext cx="2630875" cy="2105884"/>
          </a:xfrm>
          <a:prstGeom prst="rect">
            <a:avLst/>
          </a:prstGeom>
          <a:noFill/>
          <a:ln>
            <a:noFill/>
          </a:ln>
          <a:effectLst>
            <a:outerShdw blurRad="400050" dist="19050" dir="5400000" algn="bl" rotWithShape="0">
              <a:srgbClr val="000000">
                <a:alpha val="5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9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43"/>
          <p:cNvSpPr/>
          <p:nvPr/>
        </p:nvSpPr>
        <p:spPr>
          <a:xfrm>
            <a:off x="0" y="0"/>
            <a:ext cx="9144000" cy="1527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43"/>
          <p:cNvSpPr txBox="1">
            <a:spLocks noGrp="1"/>
          </p:cNvSpPr>
          <p:nvPr>
            <p:ph type="title"/>
          </p:nvPr>
        </p:nvSpPr>
        <p:spPr>
          <a:xfrm rot="5400000">
            <a:off x="8442225" y="771200"/>
            <a:ext cx="990000" cy="1179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900">
                <a:solidFill>
                  <a:schemeClr val="dk1"/>
                </a:solidFill>
              </a:rPr>
              <a:t>Confidential</a:t>
            </a:r>
            <a:endParaRPr sz="900">
              <a:solidFill>
                <a:schemeClr val="dk1"/>
              </a:solidFill>
            </a:endParaRPr>
          </a:p>
        </p:txBody>
      </p:sp>
      <p:pic>
        <p:nvPicPr>
          <p:cNvPr id="304" name="Google Shape;304;p43"/>
          <p:cNvPicPr preferRelativeResize="0"/>
          <p:nvPr/>
        </p:nvPicPr>
        <p:blipFill>
          <a:blip r:embed="rId3">
            <a:alphaModFix/>
          </a:blip>
          <a:stretch>
            <a:fillRect/>
          </a:stretch>
        </p:blipFill>
        <p:spPr>
          <a:xfrm>
            <a:off x="1441801" y="1795275"/>
            <a:ext cx="2948262" cy="3002051"/>
          </a:xfrm>
          <a:prstGeom prst="rect">
            <a:avLst/>
          </a:prstGeom>
          <a:noFill/>
          <a:ln w="9525" cap="flat" cmpd="sng">
            <a:solidFill>
              <a:schemeClr val="lt1"/>
            </a:solidFill>
            <a:prstDash val="solid"/>
            <a:round/>
            <a:headEnd type="none" w="sm" len="sm"/>
            <a:tailEnd type="none" w="sm" len="sm"/>
          </a:ln>
          <a:effectLst>
            <a:outerShdw blurRad="442913" dist="19050" dir="5400000" algn="bl" rotWithShape="0">
              <a:srgbClr val="000000">
                <a:alpha val="50000"/>
              </a:srgbClr>
            </a:outerShdw>
          </a:effectLst>
        </p:spPr>
      </p:pic>
      <p:sp>
        <p:nvSpPr>
          <p:cNvPr id="305" name="Google Shape;305;p43"/>
          <p:cNvSpPr/>
          <p:nvPr/>
        </p:nvSpPr>
        <p:spPr>
          <a:xfrm>
            <a:off x="1661622" y="2129137"/>
            <a:ext cx="885900" cy="156300"/>
          </a:xfrm>
          <a:prstGeom prst="rect">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06" name="Google Shape;306;p43"/>
          <p:cNvCxnSpPr>
            <a:endCxn id="305" idx="3"/>
          </p:cNvCxnSpPr>
          <p:nvPr/>
        </p:nvCxnSpPr>
        <p:spPr>
          <a:xfrm rot="10800000">
            <a:off x="2547522" y="2207287"/>
            <a:ext cx="2342400" cy="2400"/>
          </a:xfrm>
          <a:prstGeom prst="straightConnector1">
            <a:avLst/>
          </a:prstGeom>
          <a:noFill/>
          <a:ln w="38100" cap="flat" cmpd="sng">
            <a:solidFill>
              <a:schemeClr val="dk1"/>
            </a:solidFill>
            <a:prstDash val="solid"/>
            <a:round/>
            <a:headEnd type="none" w="med" len="med"/>
            <a:tailEnd type="none" w="med" len="med"/>
          </a:ln>
        </p:spPr>
      </p:cxnSp>
      <p:pic>
        <p:nvPicPr>
          <p:cNvPr id="307" name="Google Shape;307;p43"/>
          <p:cNvPicPr preferRelativeResize="0"/>
          <p:nvPr/>
        </p:nvPicPr>
        <p:blipFill>
          <a:blip r:embed="rId4">
            <a:alphaModFix/>
          </a:blip>
          <a:stretch>
            <a:fillRect/>
          </a:stretch>
        </p:blipFill>
        <p:spPr>
          <a:xfrm>
            <a:off x="5075118" y="1864934"/>
            <a:ext cx="2627084" cy="2721751"/>
          </a:xfrm>
          <a:prstGeom prst="rect">
            <a:avLst/>
          </a:prstGeom>
          <a:noFill/>
          <a:ln>
            <a:noFill/>
          </a:ln>
        </p:spPr>
      </p:pic>
      <p:sp>
        <p:nvSpPr>
          <p:cNvPr id="308" name="Google Shape;308;p43"/>
          <p:cNvSpPr txBox="1">
            <a:spLocks noGrp="1"/>
          </p:cNvSpPr>
          <p:nvPr>
            <p:ph type="title"/>
          </p:nvPr>
        </p:nvSpPr>
        <p:spPr>
          <a:xfrm rot="588">
            <a:off x="240300" y="273725"/>
            <a:ext cx="8766600" cy="879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chemeClr val="lt1"/>
                </a:solidFill>
              </a:rPr>
              <a:t>ChatGPT Enterprise</a:t>
            </a:r>
            <a:endParaRPr sz="3000" b="1">
              <a:solidFill>
                <a:schemeClr val="lt1"/>
              </a:solidFill>
            </a:endParaRPr>
          </a:p>
          <a:p>
            <a:pPr marL="0" lvl="0" indent="0" algn="l" rtl="0">
              <a:spcBef>
                <a:spcPts val="0"/>
              </a:spcBef>
              <a:spcAft>
                <a:spcPts val="0"/>
              </a:spcAft>
              <a:buNone/>
            </a:pPr>
            <a:r>
              <a:rPr lang="en">
                <a:solidFill>
                  <a:schemeClr val="lt1"/>
                </a:solidFill>
              </a:rPr>
              <a:t>Advanced Data Analysis - Analyze &amp; Visualize Data </a:t>
            </a:r>
            <a:endParaRPr>
              <a:solidFill>
                <a:schemeClr val="lt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44"/>
          <p:cNvSpPr/>
          <p:nvPr/>
        </p:nvSpPr>
        <p:spPr>
          <a:xfrm>
            <a:off x="0" y="0"/>
            <a:ext cx="9144000" cy="1527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44"/>
          <p:cNvSpPr txBox="1">
            <a:spLocks noGrp="1"/>
          </p:cNvSpPr>
          <p:nvPr>
            <p:ph type="title"/>
          </p:nvPr>
        </p:nvSpPr>
        <p:spPr>
          <a:xfrm rot="5400000">
            <a:off x="8442225" y="771200"/>
            <a:ext cx="990000" cy="1179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900">
                <a:solidFill>
                  <a:schemeClr val="dk1"/>
                </a:solidFill>
              </a:rPr>
              <a:t>Confidential</a:t>
            </a:r>
            <a:endParaRPr sz="900">
              <a:solidFill>
                <a:schemeClr val="dk1"/>
              </a:solidFill>
            </a:endParaRPr>
          </a:p>
        </p:txBody>
      </p:sp>
      <p:sp>
        <p:nvSpPr>
          <p:cNvPr id="315" name="Google Shape;315;p44"/>
          <p:cNvSpPr txBox="1">
            <a:spLocks noGrp="1"/>
          </p:cNvSpPr>
          <p:nvPr>
            <p:ph type="title"/>
          </p:nvPr>
        </p:nvSpPr>
        <p:spPr>
          <a:xfrm rot="588">
            <a:off x="240300" y="273725"/>
            <a:ext cx="8766600" cy="879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chemeClr val="lt1"/>
                </a:solidFill>
              </a:rPr>
              <a:t>ChatGPT Enterprise</a:t>
            </a:r>
            <a:endParaRPr sz="3000" b="1">
              <a:solidFill>
                <a:schemeClr val="lt1"/>
              </a:solidFill>
            </a:endParaRPr>
          </a:p>
          <a:p>
            <a:pPr marL="0" lvl="0" indent="0" algn="l" rtl="0">
              <a:spcBef>
                <a:spcPts val="0"/>
              </a:spcBef>
              <a:spcAft>
                <a:spcPts val="0"/>
              </a:spcAft>
              <a:buClr>
                <a:schemeClr val="dk1"/>
              </a:buClr>
              <a:buSzPts val="1100"/>
              <a:buFont typeface="Arial"/>
              <a:buNone/>
            </a:pPr>
            <a:r>
              <a:rPr lang="en" sz="3000">
                <a:solidFill>
                  <a:schemeClr val="lt1"/>
                </a:solidFill>
              </a:rPr>
              <a:t>Advanced Data Analysis - Advanced Math</a:t>
            </a:r>
            <a:endParaRPr sz="3000">
              <a:solidFill>
                <a:schemeClr val="lt1"/>
              </a:solidFill>
            </a:endParaRPr>
          </a:p>
          <a:p>
            <a:pPr marL="0" lvl="0" indent="0" algn="l" rtl="0">
              <a:spcBef>
                <a:spcPts val="0"/>
              </a:spcBef>
              <a:spcAft>
                <a:spcPts val="0"/>
              </a:spcAft>
              <a:buNone/>
            </a:pPr>
            <a:endParaRPr sz="3000">
              <a:solidFill>
                <a:schemeClr val="lt1"/>
              </a:solidFill>
            </a:endParaRPr>
          </a:p>
        </p:txBody>
      </p:sp>
      <p:pic>
        <p:nvPicPr>
          <p:cNvPr id="316" name="Google Shape;316;p44"/>
          <p:cNvPicPr preferRelativeResize="0"/>
          <p:nvPr/>
        </p:nvPicPr>
        <p:blipFill>
          <a:blip r:embed="rId3">
            <a:alphaModFix/>
          </a:blip>
          <a:stretch>
            <a:fillRect/>
          </a:stretch>
        </p:blipFill>
        <p:spPr>
          <a:xfrm>
            <a:off x="934700" y="1695925"/>
            <a:ext cx="3388938" cy="3098725"/>
          </a:xfrm>
          <a:prstGeom prst="rect">
            <a:avLst/>
          </a:prstGeom>
          <a:noFill/>
          <a:ln w="9525" cap="flat" cmpd="sng">
            <a:solidFill>
              <a:schemeClr val="lt1"/>
            </a:solidFill>
            <a:prstDash val="solid"/>
            <a:round/>
            <a:headEnd type="none" w="sm" len="sm"/>
            <a:tailEnd type="none" w="sm" len="sm"/>
          </a:ln>
          <a:effectLst>
            <a:outerShdw blurRad="457200" dist="19050" dir="5400000" algn="bl" rotWithShape="0">
              <a:srgbClr val="000000">
                <a:alpha val="50000"/>
              </a:srgbClr>
            </a:outerShdw>
          </a:effectLst>
        </p:spPr>
      </p:pic>
      <p:pic>
        <p:nvPicPr>
          <p:cNvPr id="317" name="Google Shape;317;p44"/>
          <p:cNvPicPr preferRelativeResize="0"/>
          <p:nvPr/>
        </p:nvPicPr>
        <p:blipFill>
          <a:blip r:embed="rId4">
            <a:alphaModFix/>
          </a:blip>
          <a:stretch>
            <a:fillRect/>
          </a:stretch>
        </p:blipFill>
        <p:spPr>
          <a:xfrm>
            <a:off x="5606577" y="1695936"/>
            <a:ext cx="2409749" cy="3098704"/>
          </a:xfrm>
          <a:prstGeom prst="rect">
            <a:avLst/>
          </a:prstGeom>
          <a:noFill/>
          <a:ln w="9525" cap="flat" cmpd="sng">
            <a:solidFill>
              <a:schemeClr val="lt1"/>
            </a:solidFill>
            <a:prstDash val="solid"/>
            <a:round/>
            <a:headEnd type="none" w="sm" len="sm"/>
            <a:tailEnd type="none" w="sm" len="sm"/>
          </a:ln>
          <a:effectLst>
            <a:outerShdw blurRad="457200" dist="19050" dir="5400000" algn="bl" rotWithShape="0">
              <a:srgbClr val="000000">
                <a:alpha val="50000"/>
              </a:srgbClr>
            </a:outerShdw>
          </a:effectLst>
        </p:spPr>
      </p:pic>
      <p:sp>
        <p:nvSpPr>
          <p:cNvPr id="318" name="Google Shape;318;p44"/>
          <p:cNvSpPr/>
          <p:nvPr/>
        </p:nvSpPr>
        <p:spPr>
          <a:xfrm>
            <a:off x="4171950" y="2246400"/>
            <a:ext cx="1585500" cy="803100"/>
          </a:xfrm>
          <a:prstGeom prst="rightArrow">
            <a:avLst>
              <a:gd name="adj1" fmla="val 50000"/>
              <a:gd name="adj2" fmla="val 50000"/>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45"/>
          <p:cNvSpPr/>
          <p:nvPr/>
        </p:nvSpPr>
        <p:spPr>
          <a:xfrm>
            <a:off x="0" y="0"/>
            <a:ext cx="9144000" cy="1527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45"/>
          <p:cNvSpPr txBox="1">
            <a:spLocks noGrp="1"/>
          </p:cNvSpPr>
          <p:nvPr>
            <p:ph type="title"/>
          </p:nvPr>
        </p:nvSpPr>
        <p:spPr>
          <a:xfrm rot="5400000">
            <a:off x="8442225" y="771200"/>
            <a:ext cx="990000" cy="1179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900">
                <a:solidFill>
                  <a:schemeClr val="dk1"/>
                </a:solidFill>
              </a:rPr>
              <a:t>Confidential</a:t>
            </a:r>
            <a:endParaRPr sz="900">
              <a:solidFill>
                <a:schemeClr val="dk1"/>
              </a:solidFill>
            </a:endParaRPr>
          </a:p>
        </p:txBody>
      </p:sp>
      <p:sp>
        <p:nvSpPr>
          <p:cNvPr id="325" name="Google Shape;325;p45"/>
          <p:cNvSpPr txBox="1">
            <a:spLocks noGrp="1"/>
          </p:cNvSpPr>
          <p:nvPr>
            <p:ph type="title"/>
          </p:nvPr>
        </p:nvSpPr>
        <p:spPr>
          <a:xfrm rot="588">
            <a:off x="240300" y="273725"/>
            <a:ext cx="8766600" cy="879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chemeClr val="lt1"/>
                </a:solidFill>
              </a:rPr>
              <a:t>ChatGPT Enterprise</a:t>
            </a:r>
            <a:endParaRPr sz="3000" b="1">
              <a:solidFill>
                <a:schemeClr val="lt1"/>
              </a:solidFill>
            </a:endParaRPr>
          </a:p>
          <a:p>
            <a:pPr marL="0" lvl="0" indent="0" algn="l" rtl="0">
              <a:spcBef>
                <a:spcPts val="0"/>
              </a:spcBef>
              <a:spcAft>
                <a:spcPts val="0"/>
              </a:spcAft>
              <a:buClr>
                <a:schemeClr val="dk1"/>
              </a:buClr>
              <a:buSzPts val="1100"/>
              <a:buFont typeface="Arial"/>
              <a:buNone/>
            </a:pPr>
            <a:r>
              <a:rPr lang="en" sz="3000">
                <a:solidFill>
                  <a:schemeClr val="lt1"/>
                </a:solidFill>
              </a:rPr>
              <a:t>Template Library </a:t>
            </a:r>
            <a:endParaRPr sz="3000">
              <a:solidFill>
                <a:schemeClr val="lt1"/>
              </a:solidFill>
            </a:endParaRPr>
          </a:p>
          <a:p>
            <a:pPr marL="0" lvl="0" indent="0" algn="l" rtl="0">
              <a:spcBef>
                <a:spcPts val="0"/>
              </a:spcBef>
              <a:spcAft>
                <a:spcPts val="0"/>
              </a:spcAft>
              <a:buNone/>
            </a:pPr>
            <a:endParaRPr sz="3000">
              <a:solidFill>
                <a:schemeClr val="lt1"/>
              </a:solidFill>
            </a:endParaRPr>
          </a:p>
        </p:txBody>
      </p:sp>
      <p:pic>
        <p:nvPicPr>
          <p:cNvPr id="326" name="Google Shape;326;p45"/>
          <p:cNvPicPr preferRelativeResize="0"/>
          <p:nvPr/>
        </p:nvPicPr>
        <p:blipFill>
          <a:blip r:embed="rId3">
            <a:alphaModFix/>
          </a:blip>
          <a:stretch>
            <a:fillRect/>
          </a:stretch>
        </p:blipFill>
        <p:spPr>
          <a:xfrm>
            <a:off x="279375" y="1674738"/>
            <a:ext cx="2117939" cy="3310802"/>
          </a:xfrm>
          <a:prstGeom prst="rect">
            <a:avLst/>
          </a:prstGeom>
          <a:noFill/>
          <a:ln>
            <a:noFill/>
          </a:ln>
          <a:effectLst>
            <a:outerShdw blurRad="400050" dist="19050" dir="5400000" algn="bl" rotWithShape="0">
              <a:srgbClr val="000000">
                <a:alpha val="50000"/>
              </a:srgbClr>
            </a:outerShdw>
          </a:effectLst>
        </p:spPr>
      </p:pic>
      <p:sp>
        <p:nvSpPr>
          <p:cNvPr id="327" name="Google Shape;327;p45"/>
          <p:cNvSpPr/>
          <p:nvPr/>
        </p:nvSpPr>
        <p:spPr>
          <a:xfrm>
            <a:off x="1401775" y="4255077"/>
            <a:ext cx="876000" cy="468900"/>
          </a:xfrm>
          <a:prstGeom prst="rect">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28" name="Google Shape;328;p45"/>
          <p:cNvCxnSpPr>
            <a:endCxn id="327" idx="3"/>
          </p:cNvCxnSpPr>
          <p:nvPr/>
        </p:nvCxnSpPr>
        <p:spPr>
          <a:xfrm rot="10800000">
            <a:off x="2277775" y="4489527"/>
            <a:ext cx="411600" cy="2700"/>
          </a:xfrm>
          <a:prstGeom prst="straightConnector1">
            <a:avLst/>
          </a:prstGeom>
          <a:noFill/>
          <a:ln w="38100" cap="flat" cmpd="sng">
            <a:solidFill>
              <a:schemeClr val="dk1"/>
            </a:solidFill>
            <a:prstDash val="solid"/>
            <a:round/>
            <a:headEnd type="none" w="med" len="med"/>
            <a:tailEnd type="none" w="med" len="med"/>
          </a:ln>
        </p:spPr>
      </p:cxnSp>
      <p:pic>
        <p:nvPicPr>
          <p:cNvPr id="329" name="Google Shape;329;p45"/>
          <p:cNvPicPr preferRelativeResize="0"/>
          <p:nvPr/>
        </p:nvPicPr>
        <p:blipFill>
          <a:blip r:embed="rId4">
            <a:alphaModFix/>
          </a:blip>
          <a:stretch>
            <a:fillRect/>
          </a:stretch>
        </p:blipFill>
        <p:spPr>
          <a:xfrm>
            <a:off x="2791875" y="2289300"/>
            <a:ext cx="3179134" cy="2663525"/>
          </a:xfrm>
          <a:prstGeom prst="rect">
            <a:avLst/>
          </a:prstGeom>
          <a:noFill/>
          <a:ln>
            <a:noFill/>
          </a:ln>
          <a:effectLst>
            <a:outerShdw blurRad="457200" dist="19050" dir="5400000" algn="bl" rotWithShape="0">
              <a:srgbClr val="000000">
                <a:alpha val="50000"/>
              </a:srgbClr>
            </a:outerShdw>
          </a:effectLst>
        </p:spPr>
      </p:pic>
      <p:pic>
        <p:nvPicPr>
          <p:cNvPr id="330" name="Google Shape;330;p45"/>
          <p:cNvPicPr preferRelativeResize="0"/>
          <p:nvPr/>
        </p:nvPicPr>
        <p:blipFill>
          <a:blip r:embed="rId5">
            <a:alphaModFix/>
          </a:blip>
          <a:stretch>
            <a:fillRect/>
          </a:stretch>
        </p:blipFill>
        <p:spPr>
          <a:xfrm>
            <a:off x="4572000" y="138225"/>
            <a:ext cx="4239102" cy="2269951"/>
          </a:xfrm>
          <a:prstGeom prst="rect">
            <a:avLst/>
          </a:prstGeom>
          <a:noFill/>
          <a:ln w="9525" cap="flat" cmpd="sng">
            <a:solidFill>
              <a:schemeClr val="lt1"/>
            </a:solidFill>
            <a:prstDash val="solid"/>
            <a:round/>
            <a:headEnd type="none" w="sm" len="sm"/>
            <a:tailEnd type="none" w="sm" len="sm"/>
          </a:ln>
          <a:effectLst>
            <a:outerShdw blurRad="457200" dist="19050" dir="5400000" algn="bl" rotWithShape="0">
              <a:srgbClr val="000000">
                <a:alpha val="50000"/>
              </a:srgbClr>
            </a:outerShdw>
          </a:effectLst>
        </p:spPr>
      </p:pic>
      <p:sp>
        <p:nvSpPr>
          <p:cNvPr id="331" name="Google Shape;331;p45"/>
          <p:cNvSpPr/>
          <p:nvPr/>
        </p:nvSpPr>
        <p:spPr>
          <a:xfrm>
            <a:off x="4498900" y="1598550"/>
            <a:ext cx="876000" cy="468900"/>
          </a:xfrm>
          <a:prstGeom prst="rect">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32" name="Google Shape;332;p45"/>
          <p:cNvPicPr preferRelativeResize="0"/>
          <p:nvPr/>
        </p:nvPicPr>
        <p:blipFill>
          <a:blip r:embed="rId6">
            <a:alphaModFix/>
          </a:blip>
          <a:stretch>
            <a:fillRect/>
          </a:stretch>
        </p:blipFill>
        <p:spPr>
          <a:xfrm>
            <a:off x="5720500" y="3140687"/>
            <a:ext cx="3123274" cy="1351538"/>
          </a:xfrm>
          <a:prstGeom prst="rect">
            <a:avLst/>
          </a:prstGeom>
          <a:noFill/>
          <a:ln>
            <a:noFill/>
          </a:ln>
          <a:effectLst>
            <a:outerShdw blurRad="514350" dist="19050" dir="5400000" algn="bl" rotWithShape="0">
              <a:srgbClr val="000000">
                <a:alpha val="50000"/>
              </a:srgbClr>
            </a:outerShdw>
          </a:effectLst>
        </p:spPr>
      </p:pic>
      <p:sp>
        <p:nvSpPr>
          <p:cNvPr id="333" name="Google Shape;333;p45"/>
          <p:cNvSpPr/>
          <p:nvPr/>
        </p:nvSpPr>
        <p:spPr>
          <a:xfrm>
            <a:off x="5776150" y="4042500"/>
            <a:ext cx="3014400" cy="341100"/>
          </a:xfrm>
          <a:prstGeom prst="rect">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2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3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3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3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46"/>
          <p:cNvSpPr txBox="1">
            <a:spLocks noGrp="1"/>
          </p:cNvSpPr>
          <p:nvPr>
            <p:ph type="title"/>
          </p:nvPr>
        </p:nvSpPr>
        <p:spPr>
          <a:xfrm rot="5400000">
            <a:off x="8442225" y="771200"/>
            <a:ext cx="990000" cy="1179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900">
                <a:solidFill>
                  <a:schemeClr val="dk1"/>
                </a:solidFill>
              </a:rPr>
              <a:t>Confidential</a:t>
            </a:r>
            <a:endParaRPr sz="900">
              <a:solidFill>
                <a:schemeClr val="dk1"/>
              </a:solidFill>
            </a:endParaRPr>
          </a:p>
        </p:txBody>
      </p:sp>
      <p:sp>
        <p:nvSpPr>
          <p:cNvPr id="339" name="Google Shape;339;p46"/>
          <p:cNvSpPr/>
          <p:nvPr/>
        </p:nvSpPr>
        <p:spPr>
          <a:xfrm>
            <a:off x="0" y="0"/>
            <a:ext cx="9144000" cy="1527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46"/>
          <p:cNvSpPr txBox="1">
            <a:spLocks noGrp="1"/>
          </p:cNvSpPr>
          <p:nvPr>
            <p:ph type="title"/>
          </p:nvPr>
        </p:nvSpPr>
        <p:spPr>
          <a:xfrm rot="5400000">
            <a:off x="8442225" y="771200"/>
            <a:ext cx="990000" cy="1179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900">
                <a:solidFill>
                  <a:schemeClr val="dk1"/>
                </a:solidFill>
              </a:rPr>
              <a:t>Confidential</a:t>
            </a:r>
            <a:endParaRPr sz="900">
              <a:solidFill>
                <a:schemeClr val="dk1"/>
              </a:solidFill>
            </a:endParaRPr>
          </a:p>
        </p:txBody>
      </p:sp>
      <p:sp>
        <p:nvSpPr>
          <p:cNvPr id="341" name="Google Shape;341;p46"/>
          <p:cNvSpPr txBox="1">
            <a:spLocks noGrp="1"/>
          </p:cNvSpPr>
          <p:nvPr>
            <p:ph type="title"/>
          </p:nvPr>
        </p:nvSpPr>
        <p:spPr>
          <a:xfrm rot="588">
            <a:off x="240300" y="273725"/>
            <a:ext cx="8766600" cy="879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chemeClr val="lt1"/>
                </a:solidFill>
              </a:rPr>
              <a:t>A small sampling of what’s possible with</a:t>
            </a:r>
            <a:endParaRPr sz="3000">
              <a:solidFill>
                <a:schemeClr val="lt1"/>
              </a:solidFill>
            </a:endParaRPr>
          </a:p>
          <a:p>
            <a:pPr marL="0" lvl="0" indent="0" algn="l" rtl="0">
              <a:spcBef>
                <a:spcPts val="0"/>
              </a:spcBef>
              <a:spcAft>
                <a:spcPts val="0"/>
              </a:spcAft>
              <a:buClr>
                <a:schemeClr val="dk1"/>
              </a:buClr>
              <a:buSzPts val="1100"/>
              <a:buFont typeface="Arial"/>
              <a:buNone/>
            </a:pPr>
            <a:r>
              <a:rPr lang="en" sz="3000" b="1">
                <a:solidFill>
                  <a:schemeClr val="lt1"/>
                </a:solidFill>
              </a:rPr>
              <a:t>ChatGPT Enterprise</a:t>
            </a:r>
            <a:endParaRPr sz="3000">
              <a:solidFill>
                <a:schemeClr val="lt1"/>
              </a:solidFill>
            </a:endParaRPr>
          </a:p>
        </p:txBody>
      </p:sp>
      <p:sp>
        <p:nvSpPr>
          <p:cNvPr id="342" name="Google Shape;342;p46"/>
          <p:cNvSpPr txBox="1"/>
          <p:nvPr/>
        </p:nvSpPr>
        <p:spPr>
          <a:xfrm>
            <a:off x="136350" y="1679750"/>
            <a:ext cx="3339000" cy="3075000"/>
          </a:xfrm>
          <a:prstGeom prst="rect">
            <a:avLst/>
          </a:prstGeom>
          <a:noFill/>
          <a:ln>
            <a:noFill/>
          </a:ln>
        </p:spPr>
        <p:txBody>
          <a:bodyPr spcFirstLastPara="1" wrap="square" lIns="91425" tIns="91425" rIns="91425" bIns="91425" anchor="t" anchorCtr="0">
            <a:noAutofit/>
          </a:bodyPr>
          <a:lstStyle/>
          <a:p>
            <a:pPr marL="457200" lvl="0" indent="-292100" algn="l" rtl="0">
              <a:lnSpc>
                <a:spcPct val="115000"/>
              </a:lnSpc>
              <a:spcBef>
                <a:spcPts val="0"/>
              </a:spcBef>
              <a:spcAft>
                <a:spcPts val="0"/>
              </a:spcAft>
              <a:buClr>
                <a:srgbClr val="000000"/>
              </a:buClr>
              <a:buSzPts val="1000"/>
              <a:buFont typeface="Helvetica Neue"/>
              <a:buChar char="●"/>
            </a:pPr>
            <a:r>
              <a:rPr lang="en" sz="1000">
                <a:latin typeface="Helvetica Neue"/>
                <a:ea typeface="Helvetica Neue"/>
                <a:cs typeface="Helvetica Neue"/>
                <a:sym typeface="Helvetica Neue"/>
              </a:rPr>
              <a:t>Idea Generation &amp; Exploration</a:t>
            </a:r>
            <a:endParaRPr sz="1000">
              <a:latin typeface="Helvetica Neue"/>
              <a:ea typeface="Helvetica Neue"/>
              <a:cs typeface="Helvetica Neue"/>
              <a:sym typeface="Helvetica Neue"/>
            </a:endParaRPr>
          </a:p>
          <a:p>
            <a:pPr marL="457200" lvl="0" indent="-292100" algn="l" rtl="0">
              <a:lnSpc>
                <a:spcPct val="115000"/>
              </a:lnSpc>
              <a:spcBef>
                <a:spcPts val="0"/>
              </a:spcBef>
              <a:spcAft>
                <a:spcPts val="0"/>
              </a:spcAft>
              <a:buClr>
                <a:srgbClr val="000000"/>
              </a:buClr>
              <a:buSzPts val="1000"/>
              <a:buFont typeface="Helvetica Neue"/>
              <a:buChar char="●"/>
            </a:pPr>
            <a:r>
              <a:rPr lang="en" sz="1000">
                <a:solidFill>
                  <a:srgbClr val="000000"/>
                </a:solidFill>
                <a:latin typeface="Helvetica Neue"/>
                <a:ea typeface="Helvetica Neue"/>
                <a:cs typeface="Helvetica Neue"/>
                <a:sym typeface="Helvetica Neue"/>
              </a:rPr>
              <a:t>Text Generation</a:t>
            </a:r>
            <a:endParaRPr sz="1000">
              <a:latin typeface="Helvetica Neue"/>
              <a:ea typeface="Helvetica Neue"/>
              <a:cs typeface="Helvetica Neue"/>
              <a:sym typeface="Helvetica Neue"/>
            </a:endParaRPr>
          </a:p>
          <a:p>
            <a:pPr marL="457200" lvl="0" indent="-292100" algn="l" rtl="0">
              <a:lnSpc>
                <a:spcPct val="115000"/>
              </a:lnSpc>
              <a:spcBef>
                <a:spcPts val="0"/>
              </a:spcBef>
              <a:spcAft>
                <a:spcPts val="0"/>
              </a:spcAft>
              <a:buClr>
                <a:srgbClr val="000000"/>
              </a:buClr>
              <a:buSzPts val="1000"/>
              <a:buFont typeface="Helvetica Neue"/>
              <a:buChar char="●"/>
            </a:pPr>
            <a:r>
              <a:rPr lang="en" sz="1000">
                <a:solidFill>
                  <a:srgbClr val="000000"/>
                </a:solidFill>
                <a:latin typeface="Helvetica Neue"/>
                <a:ea typeface="Helvetica Neue"/>
                <a:cs typeface="Helvetica Neue"/>
                <a:sym typeface="Helvetica Neue"/>
              </a:rPr>
              <a:t>Question Answering</a:t>
            </a:r>
            <a:endParaRPr sz="1000">
              <a:latin typeface="Helvetica Neue"/>
              <a:ea typeface="Helvetica Neue"/>
              <a:cs typeface="Helvetica Neue"/>
              <a:sym typeface="Helvetica Neue"/>
            </a:endParaRPr>
          </a:p>
          <a:p>
            <a:pPr marL="457200" lvl="0" indent="-292100" algn="l" rtl="0">
              <a:lnSpc>
                <a:spcPct val="115000"/>
              </a:lnSpc>
              <a:spcBef>
                <a:spcPts val="0"/>
              </a:spcBef>
              <a:spcAft>
                <a:spcPts val="0"/>
              </a:spcAft>
              <a:buClr>
                <a:srgbClr val="000000"/>
              </a:buClr>
              <a:buSzPts val="1000"/>
              <a:buFont typeface="Helvetica Neue"/>
              <a:buChar char="●"/>
            </a:pPr>
            <a:r>
              <a:rPr lang="en" sz="1000">
                <a:solidFill>
                  <a:srgbClr val="000000"/>
                </a:solidFill>
                <a:latin typeface="Helvetica Neue"/>
                <a:ea typeface="Helvetica Neue"/>
                <a:cs typeface="Helvetica Neue"/>
                <a:sym typeface="Helvetica Neue"/>
              </a:rPr>
              <a:t>Language Translation</a:t>
            </a:r>
            <a:endParaRPr sz="1000">
              <a:latin typeface="Helvetica Neue"/>
              <a:ea typeface="Helvetica Neue"/>
              <a:cs typeface="Helvetica Neue"/>
              <a:sym typeface="Helvetica Neue"/>
            </a:endParaRPr>
          </a:p>
          <a:p>
            <a:pPr marL="457200" lvl="0" indent="-292100" algn="l" rtl="0">
              <a:lnSpc>
                <a:spcPct val="115000"/>
              </a:lnSpc>
              <a:spcBef>
                <a:spcPts val="0"/>
              </a:spcBef>
              <a:spcAft>
                <a:spcPts val="0"/>
              </a:spcAft>
              <a:buClr>
                <a:srgbClr val="000000"/>
              </a:buClr>
              <a:buSzPts val="1000"/>
              <a:buFont typeface="Helvetica Neue"/>
              <a:buChar char="●"/>
            </a:pPr>
            <a:r>
              <a:rPr lang="en" sz="1000">
                <a:solidFill>
                  <a:srgbClr val="000000"/>
                </a:solidFill>
                <a:latin typeface="Helvetica Neue"/>
                <a:ea typeface="Helvetica Neue"/>
                <a:cs typeface="Helvetica Neue"/>
                <a:sym typeface="Helvetica Neue"/>
              </a:rPr>
              <a:t>Summarization</a:t>
            </a:r>
            <a:endParaRPr sz="1000">
              <a:solidFill>
                <a:srgbClr val="000000"/>
              </a:solidFill>
              <a:latin typeface="Helvetica Neue"/>
              <a:ea typeface="Helvetica Neue"/>
              <a:cs typeface="Helvetica Neue"/>
              <a:sym typeface="Helvetica Neue"/>
            </a:endParaRPr>
          </a:p>
          <a:p>
            <a:pPr marL="457200" lvl="0" indent="-292100" algn="l" rtl="0">
              <a:lnSpc>
                <a:spcPct val="115000"/>
              </a:lnSpc>
              <a:spcBef>
                <a:spcPts val="0"/>
              </a:spcBef>
              <a:spcAft>
                <a:spcPts val="0"/>
              </a:spcAft>
              <a:buClr>
                <a:srgbClr val="000000"/>
              </a:buClr>
              <a:buSzPts val="1000"/>
              <a:buFont typeface="Helvetica Neue"/>
              <a:buChar char="●"/>
            </a:pPr>
            <a:r>
              <a:rPr lang="en" sz="1000">
                <a:latin typeface="Helvetica Neue"/>
                <a:ea typeface="Helvetica Neue"/>
                <a:cs typeface="Helvetica Neue"/>
                <a:sym typeface="Helvetica Neue"/>
              </a:rPr>
              <a:t>Market Research</a:t>
            </a:r>
            <a:endParaRPr sz="1000">
              <a:solidFill>
                <a:srgbClr val="000000"/>
              </a:solidFill>
              <a:latin typeface="Helvetica Neue"/>
              <a:ea typeface="Helvetica Neue"/>
              <a:cs typeface="Helvetica Neue"/>
              <a:sym typeface="Helvetica Neue"/>
            </a:endParaRPr>
          </a:p>
          <a:p>
            <a:pPr marL="457200" lvl="0" indent="-292100" algn="l" rtl="0">
              <a:lnSpc>
                <a:spcPct val="115000"/>
              </a:lnSpc>
              <a:spcBef>
                <a:spcPts val="0"/>
              </a:spcBef>
              <a:spcAft>
                <a:spcPts val="0"/>
              </a:spcAft>
              <a:buClr>
                <a:srgbClr val="000000"/>
              </a:buClr>
              <a:buSzPts val="1000"/>
              <a:buFont typeface="Helvetica Neue"/>
              <a:buChar char="●"/>
            </a:pPr>
            <a:r>
              <a:rPr lang="en" sz="1000">
                <a:solidFill>
                  <a:srgbClr val="000000"/>
                </a:solidFill>
                <a:latin typeface="Helvetica Neue"/>
                <a:ea typeface="Helvetica Neue"/>
                <a:cs typeface="Helvetica Neue"/>
                <a:sym typeface="Helvetica Neue"/>
              </a:rPr>
              <a:t>Mathematical Problem Solving</a:t>
            </a:r>
            <a:endParaRPr sz="1000">
              <a:solidFill>
                <a:srgbClr val="000000"/>
              </a:solidFill>
              <a:latin typeface="Helvetica Neue"/>
              <a:ea typeface="Helvetica Neue"/>
              <a:cs typeface="Helvetica Neue"/>
              <a:sym typeface="Helvetica Neue"/>
            </a:endParaRPr>
          </a:p>
          <a:p>
            <a:pPr marL="457200" lvl="0" indent="-292100" algn="l" rtl="0">
              <a:lnSpc>
                <a:spcPct val="115000"/>
              </a:lnSpc>
              <a:spcBef>
                <a:spcPts val="0"/>
              </a:spcBef>
              <a:spcAft>
                <a:spcPts val="0"/>
              </a:spcAft>
              <a:buClr>
                <a:srgbClr val="000000"/>
              </a:buClr>
              <a:buSzPts val="1000"/>
              <a:buFont typeface="Helvetica Neue"/>
              <a:buChar char="●"/>
            </a:pPr>
            <a:r>
              <a:rPr lang="en" sz="1000">
                <a:latin typeface="Helvetica Neue"/>
                <a:ea typeface="Helvetica Neue"/>
                <a:cs typeface="Helvetica Neue"/>
                <a:sym typeface="Helvetica Neue"/>
              </a:rPr>
              <a:t>Event or Meeting Planning</a:t>
            </a:r>
            <a:endParaRPr sz="1000">
              <a:solidFill>
                <a:srgbClr val="000000"/>
              </a:solidFill>
              <a:latin typeface="Helvetica Neue"/>
              <a:ea typeface="Helvetica Neue"/>
              <a:cs typeface="Helvetica Neue"/>
              <a:sym typeface="Helvetica Neue"/>
            </a:endParaRPr>
          </a:p>
          <a:p>
            <a:pPr marL="457200" lvl="0" indent="-292100" algn="l" rtl="0">
              <a:lnSpc>
                <a:spcPct val="115000"/>
              </a:lnSpc>
              <a:spcBef>
                <a:spcPts val="0"/>
              </a:spcBef>
              <a:spcAft>
                <a:spcPts val="0"/>
              </a:spcAft>
              <a:buClr>
                <a:srgbClr val="000000"/>
              </a:buClr>
              <a:buSzPts val="1000"/>
              <a:buFont typeface="Helvetica Neue"/>
              <a:buChar char="●"/>
            </a:pPr>
            <a:r>
              <a:rPr lang="en" sz="1000">
                <a:solidFill>
                  <a:srgbClr val="000000"/>
                </a:solidFill>
                <a:latin typeface="Helvetica Neue"/>
                <a:ea typeface="Helvetica Neue"/>
                <a:cs typeface="Helvetica Neue"/>
                <a:sym typeface="Helvetica Neue"/>
              </a:rPr>
              <a:t>Scientific Explanation</a:t>
            </a:r>
            <a:endParaRPr sz="1000">
              <a:solidFill>
                <a:srgbClr val="000000"/>
              </a:solidFill>
              <a:latin typeface="Helvetica Neue"/>
              <a:ea typeface="Helvetica Neue"/>
              <a:cs typeface="Helvetica Neue"/>
              <a:sym typeface="Helvetica Neue"/>
            </a:endParaRPr>
          </a:p>
          <a:p>
            <a:pPr marL="457200" lvl="0" indent="-292100" algn="l" rtl="0">
              <a:lnSpc>
                <a:spcPct val="115000"/>
              </a:lnSpc>
              <a:spcBef>
                <a:spcPts val="0"/>
              </a:spcBef>
              <a:spcAft>
                <a:spcPts val="0"/>
              </a:spcAft>
              <a:buClr>
                <a:srgbClr val="000000"/>
              </a:buClr>
              <a:buSzPts val="1000"/>
              <a:buFont typeface="Helvetica Neue"/>
              <a:buChar char="●"/>
            </a:pPr>
            <a:r>
              <a:rPr lang="en" sz="1000">
                <a:latin typeface="Helvetica Neue"/>
                <a:ea typeface="Helvetica Neue"/>
                <a:cs typeface="Helvetica Neue"/>
                <a:sym typeface="Helvetica Neue"/>
              </a:rPr>
              <a:t>Value Innovation</a:t>
            </a:r>
            <a:endParaRPr sz="1000">
              <a:latin typeface="Helvetica Neue"/>
              <a:ea typeface="Helvetica Neue"/>
              <a:cs typeface="Helvetica Neue"/>
              <a:sym typeface="Helvetica Neue"/>
            </a:endParaRPr>
          </a:p>
          <a:p>
            <a:pPr marL="457200" lvl="0" indent="-292100" algn="l" rtl="0">
              <a:lnSpc>
                <a:spcPct val="115000"/>
              </a:lnSpc>
              <a:spcBef>
                <a:spcPts val="0"/>
              </a:spcBef>
              <a:spcAft>
                <a:spcPts val="0"/>
              </a:spcAft>
              <a:buClr>
                <a:srgbClr val="595959"/>
              </a:buClr>
              <a:buSzPts val="1000"/>
              <a:buFont typeface="Helvetica Neue"/>
              <a:buChar char="●"/>
            </a:pPr>
            <a:r>
              <a:rPr lang="en" sz="1000">
                <a:latin typeface="Helvetica Neue"/>
                <a:ea typeface="Helvetica Neue"/>
                <a:cs typeface="Helvetica Neue"/>
                <a:sym typeface="Helvetica Neue"/>
              </a:rPr>
              <a:t>Brainstorm &amp; Strategize</a:t>
            </a:r>
            <a:endParaRPr sz="1000">
              <a:latin typeface="Helvetica Neue"/>
              <a:ea typeface="Helvetica Neue"/>
              <a:cs typeface="Helvetica Neue"/>
              <a:sym typeface="Helvetica Neue"/>
            </a:endParaRPr>
          </a:p>
          <a:p>
            <a:pPr marL="457200" lvl="0" indent="-292100" algn="l" rtl="0">
              <a:lnSpc>
                <a:spcPct val="115000"/>
              </a:lnSpc>
              <a:spcBef>
                <a:spcPts val="0"/>
              </a:spcBef>
              <a:spcAft>
                <a:spcPts val="0"/>
              </a:spcAft>
              <a:buClr>
                <a:srgbClr val="000000"/>
              </a:buClr>
              <a:buSzPts val="1000"/>
              <a:buFont typeface="Helvetica Neue"/>
              <a:buChar char="●"/>
            </a:pPr>
            <a:r>
              <a:rPr lang="en" sz="1000">
                <a:solidFill>
                  <a:srgbClr val="000000"/>
                </a:solidFill>
                <a:latin typeface="Helvetica Neue"/>
                <a:ea typeface="Helvetica Neue"/>
                <a:cs typeface="Helvetica Neue"/>
                <a:sym typeface="Helvetica Neue"/>
              </a:rPr>
              <a:t>Educational Research &amp; Pe</a:t>
            </a:r>
            <a:r>
              <a:rPr lang="en" sz="1000">
                <a:latin typeface="Helvetica Neue"/>
                <a:ea typeface="Helvetica Neue"/>
                <a:cs typeface="Helvetica Neue"/>
                <a:sym typeface="Helvetica Neue"/>
              </a:rPr>
              <a:t>rsonalized </a:t>
            </a:r>
            <a:r>
              <a:rPr lang="en" sz="1000">
                <a:solidFill>
                  <a:srgbClr val="000000"/>
                </a:solidFill>
                <a:latin typeface="Helvetica Neue"/>
                <a:ea typeface="Helvetica Neue"/>
                <a:cs typeface="Helvetica Neue"/>
                <a:sym typeface="Helvetica Neue"/>
              </a:rPr>
              <a:t>Tutoring</a:t>
            </a:r>
            <a:endParaRPr sz="1000">
              <a:solidFill>
                <a:srgbClr val="000000"/>
              </a:solidFill>
              <a:latin typeface="Helvetica Neue"/>
              <a:ea typeface="Helvetica Neue"/>
              <a:cs typeface="Helvetica Neue"/>
              <a:sym typeface="Helvetica Neue"/>
            </a:endParaRPr>
          </a:p>
          <a:p>
            <a:pPr marL="457200" lvl="0" indent="-292100" algn="l" rtl="0">
              <a:lnSpc>
                <a:spcPct val="115000"/>
              </a:lnSpc>
              <a:spcBef>
                <a:spcPts val="0"/>
              </a:spcBef>
              <a:spcAft>
                <a:spcPts val="0"/>
              </a:spcAft>
              <a:buClr>
                <a:srgbClr val="000000"/>
              </a:buClr>
              <a:buSzPts val="1000"/>
              <a:buFont typeface="Helvetica Neue"/>
              <a:buChar char="●"/>
            </a:pPr>
            <a:r>
              <a:rPr lang="en" sz="1000">
                <a:solidFill>
                  <a:srgbClr val="000000"/>
                </a:solidFill>
                <a:latin typeface="Helvetica Neue"/>
                <a:ea typeface="Helvetica Neue"/>
                <a:cs typeface="Helvetica Neue"/>
                <a:sym typeface="Helvetica Neue"/>
              </a:rPr>
              <a:t>Conversational Engagement</a:t>
            </a:r>
            <a:endParaRPr sz="1000">
              <a:solidFill>
                <a:srgbClr val="000000"/>
              </a:solidFill>
              <a:latin typeface="Helvetica Neue"/>
              <a:ea typeface="Helvetica Neue"/>
              <a:cs typeface="Helvetica Neue"/>
              <a:sym typeface="Helvetica Neue"/>
            </a:endParaRPr>
          </a:p>
          <a:p>
            <a:pPr marL="457200" lvl="0" indent="-292100" algn="l" rtl="0">
              <a:lnSpc>
                <a:spcPct val="115000"/>
              </a:lnSpc>
              <a:spcBef>
                <a:spcPts val="0"/>
              </a:spcBef>
              <a:spcAft>
                <a:spcPts val="0"/>
              </a:spcAft>
              <a:buClr>
                <a:srgbClr val="000000"/>
              </a:buClr>
              <a:buSzPts val="1000"/>
              <a:buFont typeface="Helvetica Neue"/>
              <a:buChar char="●"/>
            </a:pPr>
            <a:r>
              <a:rPr lang="en" sz="1000">
                <a:latin typeface="Helvetica Neue"/>
                <a:ea typeface="Helvetica Neue"/>
                <a:cs typeface="Helvetica Neue"/>
                <a:sym typeface="Helvetica Neue"/>
              </a:rPr>
              <a:t>Sentiment, </a:t>
            </a:r>
            <a:r>
              <a:rPr lang="en" sz="1000">
                <a:solidFill>
                  <a:srgbClr val="000000"/>
                </a:solidFill>
                <a:latin typeface="Helvetica Neue"/>
                <a:ea typeface="Helvetica Neue"/>
                <a:cs typeface="Helvetica Neue"/>
                <a:sym typeface="Helvetica Neue"/>
              </a:rPr>
              <a:t>Emotion </a:t>
            </a:r>
            <a:r>
              <a:rPr lang="en" sz="1000">
                <a:latin typeface="Helvetica Neue"/>
                <a:ea typeface="Helvetica Neue"/>
                <a:cs typeface="Helvetica Neue"/>
                <a:sym typeface="Helvetica Neue"/>
              </a:rPr>
              <a:t>&amp;</a:t>
            </a:r>
            <a:r>
              <a:rPr lang="en" sz="1000">
                <a:solidFill>
                  <a:srgbClr val="000000"/>
                </a:solidFill>
                <a:latin typeface="Helvetica Neue"/>
                <a:ea typeface="Helvetica Neue"/>
                <a:cs typeface="Helvetica Neue"/>
                <a:sym typeface="Helvetica Neue"/>
              </a:rPr>
              <a:t> Tone Recognition</a:t>
            </a:r>
            <a:endParaRPr sz="1000">
              <a:solidFill>
                <a:srgbClr val="000000"/>
              </a:solidFill>
              <a:latin typeface="Helvetica Neue"/>
              <a:ea typeface="Helvetica Neue"/>
              <a:cs typeface="Helvetica Neue"/>
              <a:sym typeface="Helvetica Neue"/>
            </a:endParaRPr>
          </a:p>
          <a:p>
            <a:pPr marL="457200" lvl="0" indent="-292100" algn="l" rtl="0">
              <a:lnSpc>
                <a:spcPct val="115000"/>
              </a:lnSpc>
              <a:spcBef>
                <a:spcPts val="0"/>
              </a:spcBef>
              <a:spcAft>
                <a:spcPts val="0"/>
              </a:spcAft>
              <a:buClr>
                <a:srgbClr val="000000"/>
              </a:buClr>
              <a:buSzPts val="1000"/>
              <a:buFont typeface="Helvetica Neue"/>
              <a:buChar char="●"/>
            </a:pPr>
            <a:r>
              <a:rPr lang="en" sz="1000">
                <a:solidFill>
                  <a:srgbClr val="000000"/>
                </a:solidFill>
                <a:latin typeface="Helvetica Neue"/>
                <a:ea typeface="Helvetica Neue"/>
                <a:cs typeface="Helvetica Neue"/>
                <a:sym typeface="Helvetica Neue"/>
              </a:rPr>
              <a:t>Philosophical Discussion</a:t>
            </a:r>
            <a:endParaRPr sz="1000">
              <a:solidFill>
                <a:srgbClr val="000000"/>
              </a:solidFill>
              <a:latin typeface="Helvetica Neue"/>
              <a:ea typeface="Helvetica Neue"/>
              <a:cs typeface="Helvetica Neue"/>
              <a:sym typeface="Helvetica Neue"/>
            </a:endParaRPr>
          </a:p>
          <a:p>
            <a:pPr marL="457200" lvl="0" indent="-292100" algn="l" rtl="0">
              <a:lnSpc>
                <a:spcPct val="115000"/>
              </a:lnSpc>
              <a:spcBef>
                <a:spcPts val="0"/>
              </a:spcBef>
              <a:spcAft>
                <a:spcPts val="0"/>
              </a:spcAft>
              <a:buClr>
                <a:srgbClr val="000000"/>
              </a:buClr>
              <a:buSzPts val="1000"/>
              <a:buFont typeface="Helvetica Neue"/>
              <a:buChar char="●"/>
            </a:pPr>
            <a:r>
              <a:rPr lang="en" sz="1000">
                <a:solidFill>
                  <a:srgbClr val="000000"/>
                </a:solidFill>
                <a:latin typeface="Helvetica Neue"/>
                <a:ea typeface="Helvetica Neue"/>
                <a:cs typeface="Helvetica Neue"/>
                <a:sym typeface="Helvetica Neue"/>
              </a:rPr>
              <a:t>Cultural and Social Context Understanding</a:t>
            </a:r>
            <a:endParaRPr sz="1000">
              <a:solidFill>
                <a:srgbClr val="000000"/>
              </a:solidFill>
              <a:latin typeface="Helvetica Neue"/>
              <a:ea typeface="Helvetica Neue"/>
              <a:cs typeface="Helvetica Neue"/>
              <a:sym typeface="Helvetica Neue"/>
            </a:endParaRPr>
          </a:p>
          <a:p>
            <a:pPr marL="457200" lvl="0" indent="-292100" algn="l" rtl="0">
              <a:lnSpc>
                <a:spcPct val="115000"/>
              </a:lnSpc>
              <a:spcBef>
                <a:spcPts val="0"/>
              </a:spcBef>
              <a:spcAft>
                <a:spcPts val="0"/>
              </a:spcAft>
              <a:buClr>
                <a:srgbClr val="000000"/>
              </a:buClr>
              <a:buSzPts val="1000"/>
              <a:buFont typeface="Helvetica Neue"/>
              <a:buChar char="●"/>
            </a:pPr>
            <a:r>
              <a:rPr lang="en" sz="1000">
                <a:solidFill>
                  <a:srgbClr val="000000"/>
                </a:solidFill>
                <a:latin typeface="Helvetica Neue"/>
                <a:ea typeface="Helvetica Neue"/>
                <a:cs typeface="Helvetica Neue"/>
                <a:sym typeface="Helvetica Neue"/>
              </a:rPr>
              <a:t>Ethical Consideration and Guidance</a:t>
            </a:r>
            <a:endParaRPr sz="1000">
              <a:solidFill>
                <a:srgbClr val="000000"/>
              </a:solidFill>
              <a:latin typeface="Helvetica Neue"/>
              <a:ea typeface="Helvetica Neue"/>
              <a:cs typeface="Helvetica Neue"/>
              <a:sym typeface="Helvetica Neue"/>
            </a:endParaRPr>
          </a:p>
        </p:txBody>
      </p:sp>
      <p:sp>
        <p:nvSpPr>
          <p:cNvPr id="343" name="Google Shape;343;p46"/>
          <p:cNvSpPr txBox="1"/>
          <p:nvPr/>
        </p:nvSpPr>
        <p:spPr>
          <a:xfrm>
            <a:off x="3315075" y="1688250"/>
            <a:ext cx="2836200" cy="3274800"/>
          </a:xfrm>
          <a:prstGeom prst="rect">
            <a:avLst/>
          </a:prstGeom>
          <a:noFill/>
          <a:ln>
            <a:noFill/>
          </a:ln>
        </p:spPr>
        <p:txBody>
          <a:bodyPr spcFirstLastPara="1" wrap="square" lIns="91425" tIns="91425" rIns="91425" bIns="91425" anchor="t" anchorCtr="0">
            <a:noAutofit/>
          </a:bodyPr>
          <a:lstStyle/>
          <a:p>
            <a:pPr marL="457200" lvl="0" indent="-292100" algn="l" rtl="0">
              <a:lnSpc>
                <a:spcPct val="115000"/>
              </a:lnSpc>
              <a:spcBef>
                <a:spcPts val="0"/>
              </a:spcBef>
              <a:spcAft>
                <a:spcPts val="0"/>
              </a:spcAft>
              <a:buClr>
                <a:srgbClr val="000000"/>
              </a:buClr>
              <a:buSzPts val="1000"/>
              <a:buFont typeface="Helvetica Neue"/>
              <a:buChar char="●"/>
            </a:pPr>
            <a:r>
              <a:rPr lang="en" sz="1000">
                <a:latin typeface="Helvetica Neue"/>
                <a:ea typeface="Helvetica Neue"/>
                <a:cs typeface="Helvetica Neue"/>
                <a:sym typeface="Helvetica Neue"/>
              </a:rPr>
              <a:t>Write &amp; Explain Code</a:t>
            </a:r>
            <a:endParaRPr sz="1000">
              <a:latin typeface="Helvetica Neue"/>
              <a:ea typeface="Helvetica Neue"/>
              <a:cs typeface="Helvetica Neue"/>
              <a:sym typeface="Helvetica Neue"/>
            </a:endParaRPr>
          </a:p>
          <a:p>
            <a:pPr marL="457200" lvl="0" indent="-292100" algn="l" rtl="0">
              <a:lnSpc>
                <a:spcPct val="115000"/>
              </a:lnSpc>
              <a:spcBef>
                <a:spcPts val="0"/>
              </a:spcBef>
              <a:spcAft>
                <a:spcPts val="0"/>
              </a:spcAft>
              <a:buClr>
                <a:srgbClr val="000000"/>
              </a:buClr>
              <a:buSzPts val="1000"/>
              <a:buFont typeface="Helvetica Neue"/>
              <a:buChar char="●"/>
            </a:pPr>
            <a:r>
              <a:rPr lang="en" sz="1000">
                <a:latin typeface="Helvetica Neue"/>
                <a:ea typeface="Helvetica Neue"/>
                <a:cs typeface="Helvetica Neue"/>
                <a:sym typeface="Helvetica Neue"/>
              </a:rPr>
              <a:t>Translate Code</a:t>
            </a:r>
            <a:endParaRPr sz="1000">
              <a:solidFill>
                <a:srgbClr val="000000"/>
              </a:solidFill>
              <a:latin typeface="Helvetica Neue"/>
              <a:ea typeface="Helvetica Neue"/>
              <a:cs typeface="Helvetica Neue"/>
              <a:sym typeface="Helvetica Neue"/>
            </a:endParaRPr>
          </a:p>
          <a:p>
            <a:pPr marL="457200" lvl="0" indent="-292100" algn="l" rtl="0">
              <a:lnSpc>
                <a:spcPct val="115000"/>
              </a:lnSpc>
              <a:spcBef>
                <a:spcPts val="0"/>
              </a:spcBef>
              <a:spcAft>
                <a:spcPts val="0"/>
              </a:spcAft>
              <a:buClr>
                <a:srgbClr val="000000"/>
              </a:buClr>
              <a:buSzPts val="1000"/>
              <a:buFont typeface="Helvetica Neue"/>
              <a:buChar char="●"/>
            </a:pPr>
            <a:r>
              <a:rPr lang="en" sz="1000">
                <a:solidFill>
                  <a:srgbClr val="000000"/>
                </a:solidFill>
                <a:latin typeface="Helvetica Neue"/>
                <a:ea typeface="Helvetica Neue"/>
                <a:cs typeface="Helvetica Neue"/>
                <a:sym typeface="Helvetica Neue"/>
              </a:rPr>
              <a:t>Optimize Code</a:t>
            </a:r>
            <a:endParaRPr sz="1000">
              <a:latin typeface="Helvetica Neue"/>
              <a:ea typeface="Helvetica Neue"/>
              <a:cs typeface="Helvetica Neue"/>
              <a:sym typeface="Helvetica Neue"/>
            </a:endParaRPr>
          </a:p>
          <a:p>
            <a:pPr marL="457200" lvl="0" indent="-292100" algn="l" rtl="0">
              <a:lnSpc>
                <a:spcPct val="115000"/>
              </a:lnSpc>
              <a:spcBef>
                <a:spcPts val="0"/>
              </a:spcBef>
              <a:spcAft>
                <a:spcPts val="0"/>
              </a:spcAft>
              <a:buClr>
                <a:srgbClr val="000000"/>
              </a:buClr>
              <a:buSzPts val="1000"/>
              <a:buFont typeface="Helvetica Neue"/>
              <a:buChar char="●"/>
            </a:pPr>
            <a:r>
              <a:rPr lang="en" sz="1000">
                <a:solidFill>
                  <a:srgbClr val="000000"/>
                </a:solidFill>
                <a:latin typeface="Helvetica Neue"/>
                <a:ea typeface="Helvetica Neue"/>
                <a:cs typeface="Helvetica Neue"/>
                <a:sym typeface="Helvetica Neue"/>
              </a:rPr>
              <a:t>Code Refactorin</a:t>
            </a:r>
            <a:r>
              <a:rPr lang="en" sz="1000">
                <a:latin typeface="Helvetica Neue"/>
                <a:ea typeface="Helvetica Neue"/>
                <a:cs typeface="Helvetica Neue"/>
                <a:sym typeface="Helvetica Neue"/>
              </a:rPr>
              <a:t>g</a:t>
            </a:r>
            <a:endParaRPr sz="1000">
              <a:latin typeface="Helvetica Neue"/>
              <a:ea typeface="Helvetica Neue"/>
              <a:cs typeface="Helvetica Neue"/>
              <a:sym typeface="Helvetica Neue"/>
            </a:endParaRPr>
          </a:p>
          <a:p>
            <a:pPr marL="457200" lvl="0" indent="-292100" algn="l" rtl="0">
              <a:lnSpc>
                <a:spcPct val="115000"/>
              </a:lnSpc>
              <a:spcBef>
                <a:spcPts val="0"/>
              </a:spcBef>
              <a:spcAft>
                <a:spcPts val="0"/>
              </a:spcAft>
              <a:buClr>
                <a:srgbClr val="000000"/>
              </a:buClr>
              <a:buSzPts val="1000"/>
              <a:buFont typeface="Helvetica Neue"/>
              <a:buChar char="●"/>
            </a:pPr>
            <a:r>
              <a:rPr lang="en" sz="1000">
                <a:solidFill>
                  <a:srgbClr val="000000"/>
                </a:solidFill>
                <a:latin typeface="Helvetica Neue"/>
                <a:ea typeface="Helvetica Neue"/>
                <a:cs typeface="Helvetica Neue"/>
                <a:sym typeface="Helvetica Neue"/>
              </a:rPr>
              <a:t>Syntax Checking</a:t>
            </a:r>
            <a:endParaRPr sz="1000">
              <a:latin typeface="Helvetica Neue"/>
              <a:ea typeface="Helvetica Neue"/>
              <a:cs typeface="Helvetica Neue"/>
              <a:sym typeface="Helvetica Neue"/>
            </a:endParaRPr>
          </a:p>
          <a:p>
            <a:pPr marL="457200" lvl="0" indent="-292100" algn="l" rtl="0">
              <a:lnSpc>
                <a:spcPct val="115000"/>
              </a:lnSpc>
              <a:spcBef>
                <a:spcPts val="0"/>
              </a:spcBef>
              <a:spcAft>
                <a:spcPts val="0"/>
              </a:spcAft>
              <a:buClr>
                <a:srgbClr val="000000"/>
              </a:buClr>
              <a:buSzPts val="1000"/>
              <a:buFont typeface="Helvetica Neue"/>
              <a:buChar char="●"/>
            </a:pPr>
            <a:r>
              <a:rPr lang="en" sz="1000">
                <a:solidFill>
                  <a:srgbClr val="000000"/>
                </a:solidFill>
                <a:latin typeface="Helvetica Neue"/>
                <a:ea typeface="Helvetica Neue"/>
                <a:cs typeface="Helvetica Neue"/>
                <a:sym typeface="Helvetica Neue"/>
              </a:rPr>
              <a:t>Analyze Code Complexity</a:t>
            </a:r>
            <a:endParaRPr sz="1000">
              <a:latin typeface="Helvetica Neue"/>
              <a:ea typeface="Helvetica Neue"/>
              <a:cs typeface="Helvetica Neue"/>
              <a:sym typeface="Helvetica Neue"/>
            </a:endParaRPr>
          </a:p>
          <a:p>
            <a:pPr marL="457200" lvl="0" indent="-292100" algn="l" rtl="0">
              <a:lnSpc>
                <a:spcPct val="115000"/>
              </a:lnSpc>
              <a:spcBef>
                <a:spcPts val="0"/>
              </a:spcBef>
              <a:spcAft>
                <a:spcPts val="0"/>
              </a:spcAft>
              <a:buClr>
                <a:srgbClr val="000000"/>
              </a:buClr>
              <a:buSzPts val="1000"/>
              <a:buFont typeface="Helvetica Neue"/>
              <a:buChar char="●"/>
            </a:pPr>
            <a:r>
              <a:rPr lang="en" sz="1000">
                <a:solidFill>
                  <a:srgbClr val="000000"/>
                </a:solidFill>
                <a:latin typeface="Helvetica Neue"/>
                <a:ea typeface="Helvetica Neue"/>
                <a:cs typeface="Helvetica Neue"/>
                <a:sym typeface="Helvetica Neue"/>
              </a:rPr>
              <a:t>Code Testing</a:t>
            </a:r>
            <a:endParaRPr sz="1000">
              <a:latin typeface="Helvetica Neue"/>
              <a:ea typeface="Helvetica Neue"/>
              <a:cs typeface="Helvetica Neue"/>
              <a:sym typeface="Helvetica Neue"/>
            </a:endParaRPr>
          </a:p>
          <a:p>
            <a:pPr marL="457200" lvl="0" indent="-292100" algn="l" rtl="0">
              <a:lnSpc>
                <a:spcPct val="115000"/>
              </a:lnSpc>
              <a:spcBef>
                <a:spcPts val="0"/>
              </a:spcBef>
              <a:spcAft>
                <a:spcPts val="0"/>
              </a:spcAft>
              <a:buClr>
                <a:srgbClr val="000000"/>
              </a:buClr>
              <a:buSzPts val="1000"/>
              <a:buFont typeface="Helvetica Neue"/>
              <a:buChar char="●"/>
            </a:pPr>
            <a:r>
              <a:rPr lang="en" sz="1000">
                <a:solidFill>
                  <a:srgbClr val="000000"/>
                </a:solidFill>
                <a:latin typeface="Helvetica Neue"/>
                <a:ea typeface="Helvetica Neue"/>
                <a:cs typeface="Helvetica Neue"/>
                <a:sym typeface="Helvetica Neue"/>
              </a:rPr>
              <a:t>Code Documentation</a:t>
            </a:r>
            <a:endParaRPr sz="1000">
              <a:latin typeface="Helvetica Neue"/>
              <a:ea typeface="Helvetica Neue"/>
              <a:cs typeface="Helvetica Neue"/>
              <a:sym typeface="Helvetica Neue"/>
            </a:endParaRPr>
          </a:p>
          <a:p>
            <a:pPr marL="457200" lvl="0" indent="-292100" algn="l" rtl="0">
              <a:lnSpc>
                <a:spcPct val="115000"/>
              </a:lnSpc>
              <a:spcBef>
                <a:spcPts val="0"/>
              </a:spcBef>
              <a:spcAft>
                <a:spcPts val="0"/>
              </a:spcAft>
              <a:buClr>
                <a:srgbClr val="000000"/>
              </a:buClr>
              <a:buSzPts val="1000"/>
              <a:buFont typeface="Helvetica Neue"/>
              <a:buChar char="●"/>
            </a:pPr>
            <a:r>
              <a:rPr lang="en" sz="1000">
                <a:solidFill>
                  <a:srgbClr val="000000"/>
                </a:solidFill>
                <a:latin typeface="Helvetica Neue"/>
                <a:ea typeface="Helvetica Neue"/>
                <a:cs typeface="Helvetica Neue"/>
                <a:sym typeface="Helvetica Neue"/>
              </a:rPr>
              <a:t>Code Conversion to Pseudocode</a:t>
            </a:r>
            <a:endParaRPr sz="1000">
              <a:latin typeface="Helvetica Neue"/>
              <a:ea typeface="Helvetica Neue"/>
              <a:cs typeface="Helvetica Neue"/>
              <a:sym typeface="Helvetica Neue"/>
            </a:endParaRPr>
          </a:p>
          <a:p>
            <a:pPr marL="457200" lvl="0" indent="-292100" algn="l" rtl="0">
              <a:lnSpc>
                <a:spcPct val="115000"/>
              </a:lnSpc>
              <a:spcBef>
                <a:spcPts val="0"/>
              </a:spcBef>
              <a:spcAft>
                <a:spcPts val="0"/>
              </a:spcAft>
              <a:buClr>
                <a:srgbClr val="000000"/>
              </a:buClr>
              <a:buSzPts val="1000"/>
              <a:buFont typeface="Helvetica Neue"/>
              <a:buChar char="●"/>
            </a:pPr>
            <a:r>
              <a:rPr lang="en" sz="1000">
                <a:solidFill>
                  <a:srgbClr val="000000"/>
                </a:solidFill>
                <a:latin typeface="Helvetica Neue"/>
                <a:ea typeface="Helvetica Neue"/>
                <a:cs typeface="Helvetica Neue"/>
                <a:sym typeface="Helvetica Neue"/>
              </a:rPr>
              <a:t>Code Review and Feedback</a:t>
            </a:r>
            <a:endParaRPr sz="1000">
              <a:solidFill>
                <a:srgbClr val="000000"/>
              </a:solidFill>
              <a:latin typeface="Helvetica Neue"/>
              <a:ea typeface="Helvetica Neue"/>
              <a:cs typeface="Helvetica Neue"/>
              <a:sym typeface="Helvetica Neue"/>
            </a:endParaRPr>
          </a:p>
          <a:p>
            <a:pPr marL="457200" lvl="0" indent="-292100" algn="l" rtl="0">
              <a:lnSpc>
                <a:spcPct val="115000"/>
              </a:lnSpc>
              <a:spcBef>
                <a:spcPts val="0"/>
              </a:spcBef>
              <a:spcAft>
                <a:spcPts val="0"/>
              </a:spcAft>
              <a:buClr>
                <a:srgbClr val="000000"/>
              </a:buClr>
              <a:buSzPts val="1000"/>
              <a:buFont typeface="Helvetica Neue"/>
              <a:buChar char="●"/>
            </a:pPr>
            <a:r>
              <a:rPr lang="en" sz="1000">
                <a:solidFill>
                  <a:srgbClr val="000000"/>
                </a:solidFill>
                <a:latin typeface="Helvetica Neue"/>
                <a:ea typeface="Helvetica Neue"/>
                <a:cs typeface="Helvetica Neue"/>
                <a:sym typeface="Helvetica Neue"/>
              </a:rPr>
              <a:t>Code Integration with APIs</a:t>
            </a:r>
            <a:endParaRPr sz="1000">
              <a:solidFill>
                <a:srgbClr val="000000"/>
              </a:solidFill>
              <a:latin typeface="Helvetica Neue"/>
              <a:ea typeface="Helvetica Neue"/>
              <a:cs typeface="Helvetica Neue"/>
              <a:sym typeface="Helvetica Neue"/>
            </a:endParaRPr>
          </a:p>
          <a:p>
            <a:pPr marL="457200" lvl="0" indent="-292100" algn="l" rtl="0">
              <a:lnSpc>
                <a:spcPct val="115000"/>
              </a:lnSpc>
              <a:spcBef>
                <a:spcPts val="0"/>
              </a:spcBef>
              <a:spcAft>
                <a:spcPts val="0"/>
              </a:spcAft>
              <a:buClr>
                <a:srgbClr val="000000"/>
              </a:buClr>
              <a:buSzPts val="1000"/>
              <a:buFont typeface="Helvetica Neue"/>
              <a:buChar char="●"/>
            </a:pPr>
            <a:r>
              <a:rPr lang="en" sz="1000">
                <a:solidFill>
                  <a:srgbClr val="000000"/>
                </a:solidFill>
                <a:latin typeface="Helvetica Neue"/>
                <a:ea typeface="Helvetica Neue"/>
                <a:cs typeface="Helvetica Neue"/>
                <a:sym typeface="Helvetica Neue"/>
              </a:rPr>
              <a:t>Code Security Analysis</a:t>
            </a:r>
            <a:endParaRPr sz="1000">
              <a:solidFill>
                <a:srgbClr val="000000"/>
              </a:solidFill>
              <a:latin typeface="Helvetica Neue"/>
              <a:ea typeface="Helvetica Neue"/>
              <a:cs typeface="Helvetica Neue"/>
              <a:sym typeface="Helvetica Neue"/>
            </a:endParaRPr>
          </a:p>
          <a:p>
            <a:pPr marL="457200" lvl="0" indent="-292100" algn="l" rtl="0">
              <a:lnSpc>
                <a:spcPct val="115000"/>
              </a:lnSpc>
              <a:spcBef>
                <a:spcPts val="0"/>
              </a:spcBef>
              <a:spcAft>
                <a:spcPts val="0"/>
              </a:spcAft>
              <a:buClr>
                <a:schemeClr val="dk1"/>
              </a:buClr>
              <a:buSzPts val="1000"/>
              <a:buFont typeface="Helvetica Neue"/>
              <a:buChar char="●"/>
            </a:pPr>
            <a:r>
              <a:rPr lang="en" sz="1000">
                <a:solidFill>
                  <a:schemeClr val="dk1"/>
                </a:solidFill>
                <a:latin typeface="Helvetica Neue"/>
                <a:ea typeface="Helvetica Neue"/>
                <a:cs typeface="Helvetica Neue"/>
                <a:sym typeface="Helvetica Neue"/>
              </a:rPr>
              <a:t>Code Compatibility Check</a:t>
            </a:r>
            <a:endParaRPr sz="1000">
              <a:solidFill>
                <a:schemeClr val="dk1"/>
              </a:solidFill>
              <a:latin typeface="Helvetica Neue"/>
              <a:ea typeface="Helvetica Neue"/>
              <a:cs typeface="Helvetica Neue"/>
              <a:sym typeface="Helvetica Neue"/>
            </a:endParaRPr>
          </a:p>
          <a:p>
            <a:pPr marL="457200" lvl="0" indent="-292100" algn="l" rtl="0">
              <a:lnSpc>
                <a:spcPct val="115000"/>
              </a:lnSpc>
              <a:spcBef>
                <a:spcPts val="0"/>
              </a:spcBef>
              <a:spcAft>
                <a:spcPts val="0"/>
              </a:spcAft>
              <a:buClr>
                <a:srgbClr val="000000"/>
              </a:buClr>
              <a:buSzPts val="1000"/>
              <a:buFont typeface="Helvetica Neue"/>
              <a:buChar char="●"/>
            </a:pPr>
            <a:r>
              <a:rPr lang="en" sz="1000">
                <a:solidFill>
                  <a:schemeClr val="dk1"/>
                </a:solidFill>
                <a:latin typeface="Helvetica Neue"/>
                <a:ea typeface="Helvetica Neue"/>
                <a:cs typeface="Helvetica Neue"/>
                <a:sym typeface="Helvetica Neue"/>
              </a:rPr>
              <a:t>Code Deployment Guidance</a:t>
            </a:r>
            <a:endParaRPr sz="1000">
              <a:solidFill>
                <a:schemeClr val="dk1"/>
              </a:solidFill>
              <a:latin typeface="Helvetica Neue"/>
              <a:ea typeface="Helvetica Neue"/>
              <a:cs typeface="Helvetica Neue"/>
              <a:sym typeface="Helvetica Neue"/>
            </a:endParaRPr>
          </a:p>
          <a:p>
            <a:pPr marL="457200" lvl="0" indent="-292100" algn="l" rtl="0">
              <a:lnSpc>
                <a:spcPct val="115000"/>
              </a:lnSpc>
              <a:spcBef>
                <a:spcPts val="0"/>
              </a:spcBef>
              <a:spcAft>
                <a:spcPts val="0"/>
              </a:spcAft>
              <a:buClr>
                <a:srgbClr val="000000"/>
              </a:buClr>
              <a:buSzPts val="1000"/>
              <a:buFont typeface="Helvetica Neue"/>
              <a:buChar char="●"/>
            </a:pPr>
            <a:r>
              <a:rPr lang="en" sz="1000">
                <a:solidFill>
                  <a:srgbClr val="000000"/>
                </a:solidFill>
                <a:latin typeface="Helvetica Neue"/>
                <a:ea typeface="Helvetica Neue"/>
                <a:cs typeface="Helvetica Neue"/>
                <a:sym typeface="Helvetica Neue"/>
              </a:rPr>
              <a:t>Database Query </a:t>
            </a:r>
            <a:r>
              <a:rPr lang="en" sz="1000">
                <a:latin typeface="Helvetica Neue"/>
                <a:ea typeface="Helvetica Neue"/>
                <a:cs typeface="Helvetica Neue"/>
                <a:sym typeface="Helvetica Neue"/>
              </a:rPr>
              <a:t>Generation</a:t>
            </a:r>
            <a:endParaRPr sz="1000">
              <a:latin typeface="Helvetica Neue"/>
              <a:ea typeface="Helvetica Neue"/>
              <a:cs typeface="Helvetica Neue"/>
              <a:sym typeface="Helvetica Neue"/>
            </a:endParaRPr>
          </a:p>
          <a:p>
            <a:pPr marL="457200" lvl="0" indent="-292100" algn="l" rtl="0">
              <a:lnSpc>
                <a:spcPct val="115000"/>
              </a:lnSpc>
              <a:spcBef>
                <a:spcPts val="0"/>
              </a:spcBef>
              <a:spcAft>
                <a:spcPts val="0"/>
              </a:spcAft>
              <a:buClr>
                <a:srgbClr val="595959"/>
              </a:buClr>
              <a:buSzPts val="1000"/>
              <a:buFont typeface="Helvetica Neue"/>
              <a:buChar char="●"/>
            </a:pPr>
            <a:r>
              <a:rPr lang="en" sz="1000">
                <a:latin typeface="Helvetica Neue"/>
                <a:ea typeface="Helvetica Neue"/>
                <a:cs typeface="Helvetica Neue"/>
                <a:sym typeface="Helvetica Neue"/>
              </a:rPr>
              <a:t>Text to SQL or Spark</a:t>
            </a:r>
            <a:endParaRPr sz="1000">
              <a:latin typeface="Helvetica Neue"/>
              <a:ea typeface="Helvetica Neue"/>
              <a:cs typeface="Helvetica Neue"/>
              <a:sym typeface="Helvetica Neue"/>
            </a:endParaRPr>
          </a:p>
          <a:p>
            <a:pPr marL="457200" lvl="0" indent="-292100" algn="l" rtl="0">
              <a:lnSpc>
                <a:spcPct val="115000"/>
              </a:lnSpc>
              <a:spcBef>
                <a:spcPts val="0"/>
              </a:spcBef>
              <a:spcAft>
                <a:spcPts val="0"/>
              </a:spcAft>
              <a:buClr>
                <a:srgbClr val="000000"/>
              </a:buClr>
              <a:buSzPts val="1000"/>
              <a:buFont typeface="Helvetica Neue"/>
              <a:buChar char="●"/>
            </a:pPr>
            <a:r>
              <a:rPr lang="en" sz="1000">
                <a:latin typeface="Helvetica Neue"/>
                <a:ea typeface="Helvetica Neue"/>
                <a:cs typeface="Helvetica Neue"/>
                <a:sym typeface="Helvetica Neue"/>
              </a:rPr>
              <a:t>ML</a:t>
            </a:r>
            <a:r>
              <a:rPr lang="en" sz="1000">
                <a:solidFill>
                  <a:srgbClr val="000000"/>
                </a:solidFill>
                <a:latin typeface="Helvetica Neue"/>
                <a:ea typeface="Helvetica Neue"/>
                <a:cs typeface="Helvetica Neue"/>
                <a:sym typeface="Helvetica Neue"/>
              </a:rPr>
              <a:t> Model Implementation</a:t>
            </a:r>
            <a:endParaRPr sz="1100">
              <a:solidFill>
                <a:srgbClr val="000000"/>
              </a:solidFill>
              <a:latin typeface="Helvetica Neue"/>
              <a:ea typeface="Helvetica Neue"/>
              <a:cs typeface="Helvetica Neue"/>
              <a:sym typeface="Helvetica Neue"/>
            </a:endParaRPr>
          </a:p>
        </p:txBody>
      </p:sp>
      <p:sp>
        <p:nvSpPr>
          <p:cNvPr id="344" name="Google Shape;344;p46"/>
          <p:cNvSpPr txBox="1"/>
          <p:nvPr/>
        </p:nvSpPr>
        <p:spPr>
          <a:xfrm>
            <a:off x="5931250" y="1688250"/>
            <a:ext cx="2725500" cy="3533100"/>
          </a:xfrm>
          <a:prstGeom prst="rect">
            <a:avLst/>
          </a:prstGeom>
          <a:noFill/>
          <a:ln>
            <a:noFill/>
          </a:ln>
        </p:spPr>
        <p:txBody>
          <a:bodyPr spcFirstLastPara="1" wrap="square" lIns="91425" tIns="91425" rIns="91425" bIns="91425" anchor="t" anchorCtr="0">
            <a:noAutofit/>
          </a:bodyPr>
          <a:lstStyle/>
          <a:p>
            <a:pPr marL="457200" lvl="0" indent="-292100" algn="l" rtl="0">
              <a:lnSpc>
                <a:spcPct val="115000"/>
              </a:lnSpc>
              <a:spcBef>
                <a:spcPts val="0"/>
              </a:spcBef>
              <a:spcAft>
                <a:spcPts val="0"/>
              </a:spcAft>
              <a:buClr>
                <a:srgbClr val="000000"/>
              </a:buClr>
              <a:buSzPts val="1000"/>
              <a:buFont typeface="Helvetica Neue"/>
              <a:buChar char="●"/>
            </a:pPr>
            <a:r>
              <a:rPr lang="en" sz="1000">
                <a:solidFill>
                  <a:srgbClr val="000000"/>
                </a:solidFill>
                <a:latin typeface="Helvetica Neue"/>
                <a:ea typeface="Helvetica Neue"/>
                <a:cs typeface="Helvetica Neue"/>
                <a:sym typeface="Helvetica Neue"/>
              </a:rPr>
              <a:t>Data Extraction</a:t>
            </a:r>
            <a:endParaRPr sz="1000">
              <a:latin typeface="Helvetica Neue"/>
              <a:ea typeface="Helvetica Neue"/>
              <a:cs typeface="Helvetica Neue"/>
              <a:sym typeface="Helvetica Neue"/>
            </a:endParaRPr>
          </a:p>
          <a:p>
            <a:pPr marL="457200" lvl="0" indent="-292100" algn="l" rtl="0">
              <a:lnSpc>
                <a:spcPct val="115000"/>
              </a:lnSpc>
              <a:spcBef>
                <a:spcPts val="0"/>
              </a:spcBef>
              <a:spcAft>
                <a:spcPts val="0"/>
              </a:spcAft>
              <a:buClr>
                <a:srgbClr val="000000"/>
              </a:buClr>
              <a:buSzPts val="1000"/>
              <a:buFont typeface="Helvetica Neue"/>
              <a:buChar char="●"/>
            </a:pPr>
            <a:r>
              <a:rPr lang="en" sz="1000">
                <a:solidFill>
                  <a:srgbClr val="000000"/>
                </a:solidFill>
                <a:latin typeface="Helvetica Neue"/>
                <a:ea typeface="Helvetica Neue"/>
                <a:cs typeface="Helvetica Neue"/>
                <a:sym typeface="Helvetica Neue"/>
              </a:rPr>
              <a:t>Data Transformation</a:t>
            </a:r>
            <a:endParaRPr sz="1000">
              <a:latin typeface="Helvetica Neue"/>
              <a:ea typeface="Helvetica Neue"/>
              <a:cs typeface="Helvetica Neue"/>
              <a:sym typeface="Helvetica Neue"/>
            </a:endParaRPr>
          </a:p>
          <a:p>
            <a:pPr marL="457200" lvl="0" indent="-292100" algn="l" rtl="0">
              <a:lnSpc>
                <a:spcPct val="115000"/>
              </a:lnSpc>
              <a:spcBef>
                <a:spcPts val="0"/>
              </a:spcBef>
              <a:spcAft>
                <a:spcPts val="0"/>
              </a:spcAft>
              <a:buClr>
                <a:srgbClr val="000000"/>
              </a:buClr>
              <a:buSzPts val="1000"/>
              <a:buFont typeface="Helvetica Neue"/>
              <a:buChar char="●"/>
            </a:pPr>
            <a:r>
              <a:rPr lang="en" sz="1000">
                <a:solidFill>
                  <a:srgbClr val="000000"/>
                </a:solidFill>
                <a:latin typeface="Helvetica Neue"/>
                <a:ea typeface="Helvetica Neue"/>
                <a:cs typeface="Helvetica Neue"/>
                <a:sym typeface="Helvetica Neue"/>
              </a:rPr>
              <a:t>Data Loading</a:t>
            </a:r>
            <a:endParaRPr sz="1000">
              <a:latin typeface="Helvetica Neue"/>
              <a:ea typeface="Helvetica Neue"/>
              <a:cs typeface="Helvetica Neue"/>
              <a:sym typeface="Helvetica Neue"/>
            </a:endParaRPr>
          </a:p>
          <a:p>
            <a:pPr marL="457200" lvl="0" indent="-292100" algn="l" rtl="0">
              <a:lnSpc>
                <a:spcPct val="115000"/>
              </a:lnSpc>
              <a:spcBef>
                <a:spcPts val="0"/>
              </a:spcBef>
              <a:spcAft>
                <a:spcPts val="0"/>
              </a:spcAft>
              <a:buClr>
                <a:srgbClr val="000000"/>
              </a:buClr>
              <a:buSzPts val="1000"/>
              <a:buFont typeface="Helvetica Neue"/>
              <a:buChar char="●"/>
            </a:pPr>
            <a:r>
              <a:rPr lang="en" sz="1000">
                <a:solidFill>
                  <a:srgbClr val="000000"/>
                </a:solidFill>
                <a:latin typeface="Helvetica Neue"/>
                <a:ea typeface="Helvetica Neue"/>
                <a:cs typeface="Helvetica Neue"/>
                <a:sym typeface="Helvetica Neue"/>
              </a:rPr>
              <a:t>ETL Pipeline Creation</a:t>
            </a:r>
            <a:endParaRPr sz="1000">
              <a:latin typeface="Helvetica Neue"/>
              <a:ea typeface="Helvetica Neue"/>
              <a:cs typeface="Helvetica Neue"/>
              <a:sym typeface="Helvetica Neue"/>
            </a:endParaRPr>
          </a:p>
          <a:p>
            <a:pPr marL="457200" lvl="0" indent="-292100" algn="l" rtl="0">
              <a:lnSpc>
                <a:spcPct val="115000"/>
              </a:lnSpc>
              <a:spcBef>
                <a:spcPts val="0"/>
              </a:spcBef>
              <a:spcAft>
                <a:spcPts val="0"/>
              </a:spcAft>
              <a:buClr>
                <a:srgbClr val="000000"/>
              </a:buClr>
              <a:buSzPts val="1000"/>
              <a:buFont typeface="Helvetica Neue"/>
              <a:buChar char="●"/>
            </a:pPr>
            <a:r>
              <a:rPr lang="en" sz="1000">
                <a:solidFill>
                  <a:srgbClr val="000000"/>
                </a:solidFill>
                <a:latin typeface="Helvetica Neue"/>
                <a:ea typeface="Helvetica Neue"/>
                <a:cs typeface="Helvetica Neue"/>
                <a:sym typeface="Helvetica Neue"/>
              </a:rPr>
              <a:t>Data Cleaning</a:t>
            </a:r>
            <a:endParaRPr sz="1000">
              <a:latin typeface="Helvetica Neue"/>
              <a:ea typeface="Helvetica Neue"/>
              <a:cs typeface="Helvetica Neue"/>
              <a:sym typeface="Helvetica Neue"/>
            </a:endParaRPr>
          </a:p>
          <a:p>
            <a:pPr marL="457200" lvl="0" indent="-292100" algn="l" rtl="0">
              <a:lnSpc>
                <a:spcPct val="115000"/>
              </a:lnSpc>
              <a:spcBef>
                <a:spcPts val="0"/>
              </a:spcBef>
              <a:spcAft>
                <a:spcPts val="0"/>
              </a:spcAft>
              <a:buClr>
                <a:srgbClr val="000000"/>
              </a:buClr>
              <a:buSzPts val="1000"/>
              <a:buFont typeface="Helvetica Neue"/>
              <a:buChar char="●"/>
            </a:pPr>
            <a:r>
              <a:rPr lang="en" sz="1000">
                <a:solidFill>
                  <a:srgbClr val="000000"/>
                </a:solidFill>
                <a:latin typeface="Helvetica Neue"/>
                <a:ea typeface="Helvetica Neue"/>
                <a:cs typeface="Helvetica Neue"/>
                <a:sym typeface="Helvetica Neue"/>
              </a:rPr>
              <a:t>Data Analysis</a:t>
            </a:r>
            <a:endParaRPr sz="1000">
              <a:latin typeface="Helvetica Neue"/>
              <a:ea typeface="Helvetica Neue"/>
              <a:cs typeface="Helvetica Neue"/>
              <a:sym typeface="Helvetica Neue"/>
            </a:endParaRPr>
          </a:p>
          <a:p>
            <a:pPr marL="457200" lvl="0" indent="-292100" algn="l" rtl="0">
              <a:lnSpc>
                <a:spcPct val="115000"/>
              </a:lnSpc>
              <a:spcBef>
                <a:spcPts val="0"/>
              </a:spcBef>
              <a:spcAft>
                <a:spcPts val="0"/>
              </a:spcAft>
              <a:buClr>
                <a:srgbClr val="000000"/>
              </a:buClr>
              <a:buSzPts val="1000"/>
              <a:buFont typeface="Helvetica Neue"/>
              <a:buChar char="●"/>
            </a:pPr>
            <a:r>
              <a:rPr lang="en" sz="1000">
                <a:solidFill>
                  <a:srgbClr val="000000"/>
                </a:solidFill>
                <a:latin typeface="Helvetica Neue"/>
                <a:ea typeface="Helvetica Neue"/>
                <a:cs typeface="Helvetica Neue"/>
                <a:sym typeface="Helvetica Neue"/>
              </a:rPr>
              <a:t>Data Visualization</a:t>
            </a:r>
            <a:endParaRPr sz="1000">
              <a:latin typeface="Helvetica Neue"/>
              <a:ea typeface="Helvetica Neue"/>
              <a:cs typeface="Helvetica Neue"/>
              <a:sym typeface="Helvetica Neue"/>
            </a:endParaRPr>
          </a:p>
          <a:p>
            <a:pPr marL="457200" lvl="0" indent="-292100" algn="l" rtl="0">
              <a:lnSpc>
                <a:spcPct val="115000"/>
              </a:lnSpc>
              <a:spcBef>
                <a:spcPts val="0"/>
              </a:spcBef>
              <a:spcAft>
                <a:spcPts val="0"/>
              </a:spcAft>
              <a:buClr>
                <a:srgbClr val="000000"/>
              </a:buClr>
              <a:buSzPts val="1000"/>
              <a:buFont typeface="Helvetica Neue"/>
              <a:buChar char="●"/>
            </a:pPr>
            <a:r>
              <a:rPr lang="en" sz="1000">
                <a:solidFill>
                  <a:srgbClr val="000000"/>
                </a:solidFill>
                <a:latin typeface="Helvetica Neue"/>
                <a:ea typeface="Helvetica Neue"/>
                <a:cs typeface="Helvetica Neue"/>
                <a:sym typeface="Helvetica Neue"/>
              </a:rPr>
              <a:t>Interactive Dashboard Creation</a:t>
            </a:r>
            <a:endParaRPr sz="1000">
              <a:latin typeface="Helvetica Neue"/>
              <a:ea typeface="Helvetica Neue"/>
              <a:cs typeface="Helvetica Neue"/>
              <a:sym typeface="Helvetica Neue"/>
            </a:endParaRPr>
          </a:p>
          <a:p>
            <a:pPr marL="457200" lvl="0" indent="-292100" algn="l" rtl="0">
              <a:lnSpc>
                <a:spcPct val="115000"/>
              </a:lnSpc>
              <a:spcBef>
                <a:spcPts val="0"/>
              </a:spcBef>
              <a:spcAft>
                <a:spcPts val="0"/>
              </a:spcAft>
              <a:buClr>
                <a:srgbClr val="000000"/>
              </a:buClr>
              <a:buSzPts val="1000"/>
              <a:buFont typeface="Helvetica Neue"/>
              <a:buChar char="●"/>
            </a:pPr>
            <a:r>
              <a:rPr lang="en" sz="1000">
                <a:solidFill>
                  <a:srgbClr val="000000"/>
                </a:solidFill>
                <a:latin typeface="Helvetica Neue"/>
                <a:ea typeface="Helvetica Neue"/>
                <a:cs typeface="Helvetica Neue"/>
                <a:sym typeface="Helvetica Neue"/>
              </a:rPr>
              <a:t>M</a:t>
            </a:r>
            <a:r>
              <a:rPr lang="en" sz="1000">
                <a:latin typeface="Helvetica Neue"/>
                <a:ea typeface="Helvetica Neue"/>
                <a:cs typeface="Helvetica Neue"/>
                <a:sym typeface="Helvetica Neue"/>
              </a:rPr>
              <a:t>L</a:t>
            </a:r>
            <a:r>
              <a:rPr lang="en" sz="1000">
                <a:solidFill>
                  <a:srgbClr val="000000"/>
                </a:solidFill>
                <a:latin typeface="Helvetica Neue"/>
                <a:ea typeface="Helvetica Neue"/>
                <a:cs typeface="Helvetica Neue"/>
                <a:sym typeface="Helvetica Neue"/>
              </a:rPr>
              <a:t> Preprocessing</a:t>
            </a:r>
            <a:endParaRPr sz="1000">
              <a:latin typeface="Helvetica Neue"/>
              <a:ea typeface="Helvetica Neue"/>
              <a:cs typeface="Helvetica Neue"/>
              <a:sym typeface="Helvetica Neue"/>
            </a:endParaRPr>
          </a:p>
          <a:p>
            <a:pPr marL="457200" lvl="0" indent="-292100" algn="l" rtl="0">
              <a:lnSpc>
                <a:spcPct val="115000"/>
              </a:lnSpc>
              <a:spcBef>
                <a:spcPts val="0"/>
              </a:spcBef>
              <a:spcAft>
                <a:spcPts val="0"/>
              </a:spcAft>
              <a:buClr>
                <a:srgbClr val="000000"/>
              </a:buClr>
              <a:buSzPts val="1000"/>
              <a:buFont typeface="Helvetica Neue"/>
              <a:buChar char="●"/>
            </a:pPr>
            <a:r>
              <a:rPr lang="en" sz="1000">
                <a:solidFill>
                  <a:srgbClr val="000000"/>
                </a:solidFill>
                <a:latin typeface="Helvetica Neue"/>
                <a:ea typeface="Helvetica Neue"/>
                <a:cs typeface="Helvetica Neue"/>
                <a:sym typeface="Helvetica Neue"/>
              </a:rPr>
              <a:t>Data Aggregation &amp; Processing</a:t>
            </a:r>
            <a:endParaRPr sz="1000">
              <a:latin typeface="Helvetica Neue"/>
              <a:ea typeface="Helvetica Neue"/>
              <a:cs typeface="Helvetica Neue"/>
              <a:sym typeface="Helvetica Neue"/>
            </a:endParaRPr>
          </a:p>
          <a:p>
            <a:pPr marL="457200" lvl="0" indent="-292100" algn="l" rtl="0">
              <a:lnSpc>
                <a:spcPct val="115000"/>
              </a:lnSpc>
              <a:spcBef>
                <a:spcPts val="0"/>
              </a:spcBef>
              <a:spcAft>
                <a:spcPts val="0"/>
              </a:spcAft>
              <a:buClr>
                <a:srgbClr val="000000"/>
              </a:buClr>
              <a:buSzPts val="1000"/>
              <a:buFont typeface="Helvetica Neue"/>
              <a:buChar char="●"/>
            </a:pPr>
            <a:r>
              <a:rPr lang="en" sz="1000">
                <a:solidFill>
                  <a:srgbClr val="000000"/>
                </a:solidFill>
                <a:latin typeface="Helvetica Neue"/>
                <a:ea typeface="Helvetica Neue"/>
                <a:cs typeface="Helvetica Neue"/>
                <a:sym typeface="Helvetica Neue"/>
              </a:rPr>
              <a:t>Geospatial Data Visualization</a:t>
            </a:r>
            <a:endParaRPr sz="1000">
              <a:latin typeface="Helvetica Neue"/>
              <a:ea typeface="Helvetica Neue"/>
              <a:cs typeface="Helvetica Neue"/>
              <a:sym typeface="Helvetica Neue"/>
            </a:endParaRPr>
          </a:p>
          <a:p>
            <a:pPr marL="457200" lvl="0" indent="-292100" algn="l" rtl="0">
              <a:lnSpc>
                <a:spcPct val="115000"/>
              </a:lnSpc>
              <a:spcBef>
                <a:spcPts val="0"/>
              </a:spcBef>
              <a:spcAft>
                <a:spcPts val="0"/>
              </a:spcAft>
              <a:buClr>
                <a:srgbClr val="000000"/>
              </a:buClr>
              <a:buSzPts val="1000"/>
              <a:buFont typeface="Helvetica Neue"/>
              <a:buChar char="●"/>
            </a:pPr>
            <a:r>
              <a:rPr lang="en" sz="1000">
                <a:solidFill>
                  <a:srgbClr val="000000"/>
                </a:solidFill>
                <a:latin typeface="Helvetica Neue"/>
                <a:ea typeface="Helvetica Neue"/>
                <a:cs typeface="Helvetica Neue"/>
                <a:sym typeface="Helvetica Neue"/>
              </a:rPr>
              <a:t>Time Series Analysis</a:t>
            </a:r>
            <a:endParaRPr sz="1000">
              <a:latin typeface="Helvetica Neue"/>
              <a:ea typeface="Helvetica Neue"/>
              <a:cs typeface="Helvetica Neue"/>
              <a:sym typeface="Helvetica Neue"/>
            </a:endParaRPr>
          </a:p>
          <a:p>
            <a:pPr marL="457200" lvl="0" indent="-292100" algn="l" rtl="0">
              <a:lnSpc>
                <a:spcPct val="115000"/>
              </a:lnSpc>
              <a:spcBef>
                <a:spcPts val="0"/>
              </a:spcBef>
              <a:spcAft>
                <a:spcPts val="0"/>
              </a:spcAft>
              <a:buClr>
                <a:srgbClr val="000000"/>
              </a:buClr>
              <a:buSzPts val="1000"/>
              <a:buFont typeface="Helvetica Neue"/>
              <a:buChar char="●"/>
            </a:pPr>
            <a:r>
              <a:rPr lang="en" sz="1000">
                <a:solidFill>
                  <a:srgbClr val="000000"/>
                </a:solidFill>
                <a:latin typeface="Helvetica Neue"/>
                <a:ea typeface="Helvetica Neue"/>
                <a:cs typeface="Helvetica Neue"/>
                <a:sym typeface="Helvetica Neue"/>
              </a:rPr>
              <a:t>Data Anonymization</a:t>
            </a:r>
            <a:endParaRPr sz="1000">
              <a:latin typeface="Helvetica Neue"/>
              <a:ea typeface="Helvetica Neue"/>
              <a:cs typeface="Helvetica Neue"/>
              <a:sym typeface="Helvetica Neue"/>
            </a:endParaRPr>
          </a:p>
          <a:p>
            <a:pPr marL="457200" lvl="0" indent="-292100" algn="l" rtl="0">
              <a:lnSpc>
                <a:spcPct val="115000"/>
              </a:lnSpc>
              <a:spcBef>
                <a:spcPts val="0"/>
              </a:spcBef>
              <a:spcAft>
                <a:spcPts val="0"/>
              </a:spcAft>
              <a:buClr>
                <a:srgbClr val="000000"/>
              </a:buClr>
              <a:buSzPts val="1000"/>
              <a:buFont typeface="Helvetica Neue"/>
              <a:buChar char="●"/>
            </a:pPr>
            <a:r>
              <a:rPr lang="en" sz="1000">
                <a:solidFill>
                  <a:srgbClr val="000000"/>
                </a:solidFill>
                <a:latin typeface="Helvetica Neue"/>
                <a:ea typeface="Helvetica Neue"/>
                <a:cs typeface="Helvetica Neue"/>
                <a:sym typeface="Helvetica Neue"/>
              </a:rPr>
              <a:t>Data Integration</a:t>
            </a:r>
            <a:endParaRPr sz="1000">
              <a:latin typeface="Helvetica Neue"/>
              <a:ea typeface="Helvetica Neue"/>
              <a:cs typeface="Helvetica Neue"/>
              <a:sym typeface="Helvetica Neue"/>
            </a:endParaRPr>
          </a:p>
          <a:p>
            <a:pPr marL="457200" lvl="0" indent="-292100" algn="l" rtl="0">
              <a:lnSpc>
                <a:spcPct val="115000"/>
              </a:lnSpc>
              <a:spcBef>
                <a:spcPts val="0"/>
              </a:spcBef>
              <a:spcAft>
                <a:spcPts val="0"/>
              </a:spcAft>
              <a:buClr>
                <a:srgbClr val="000000"/>
              </a:buClr>
              <a:buSzPts val="1000"/>
              <a:buFont typeface="Helvetica Neue"/>
              <a:buChar char="●"/>
            </a:pPr>
            <a:r>
              <a:rPr lang="en" sz="1000">
                <a:solidFill>
                  <a:srgbClr val="000000"/>
                </a:solidFill>
                <a:latin typeface="Helvetica Neue"/>
                <a:ea typeface="Helvetica Neue"/>
                <a:cs typeface="Helvetica Neue"/>
                <a:sym typeface="Helvetica Neue"/>
              </a:rPr>
              <a:t>Data Mining</a:t>
            </a:r>
            <a:endParaRPr sz="1000">
              <a:latin typeface="Helvetica Neue"/>
              <a:ea typeface="Helvetica Neue"/>
              <a:cs typeface="Helvetica Neue"/>
              <a:sym typeface="Helvetica Neue"/>
            </a:endParaRPr>
          </a:p>
          <a:p>
            <a:pPr marL="457200" lvl="0" indent="-292100" algn="l" rtl="0">
              <a:lnSpc>
                <a:spcPct val="115000"/>
              </a:lnSpc>
              <a:spcBef>
                <a:spcPts val="0"/>
              </a:spcBef>
              <a:spcAft>
                <a:spcPts val="0"/>
              </a:spcAft>
              <a:buClr>
                <a:srgbClr val="000000"/>
              </a:buClr>
              <a:buSzPts val="1000"/>
              <a:buFont typeface="Helvetica Neue"/>
              <a:buChar char="●"/>
            </a:pPr>
            <a:r>
              <a:rPr lang="en" sz="1000">
                <a:solidFill>
                  <a:srgbClr val="000000"/>
                </a:solidFill>
                <a:latin typeface="Helvetica Neue"/>
                <a:ea typeface="Helvetica Neue"/>
                <a:cs typeface="Helvetica Neue"/>
                <a:sym typeface="Helvetica Neue"/>
              </a:rPr>
              <a:t>Data Quality Assessment</a:t>
            </a:r>
            <a:endParaRPr sz="1000">
              <a:solidFill>
                <a:srgbClr val="000000"/>
              </a:solidFill>
              <a:latin typeface="Helvetica Neue"/>
              <a:ea typeface="Helvetica Neue"/>
              <a:cs typeface="Helvetica Neue"/>
              <a:sym typeface="Helvetica Neue"/>
            </a:endParaRPr>
          </a:p>
          <a:p>
            <a:pPr marL="457200" lvl="0" indent="-292100" algn="l" rtl="0">
              <a:lnSpc>
                <a:spcPct val="115000"/>
              </a:lnSpc>
              <a:spcBef>
                <a:spcPts val="0"/>
              </a:spcBef>
              <a:spcAft>
                <a:spcPts val="0"/>
              </a:spcAft>
              <a:buClr>
                <a:srgbClr val="595959"/>
              </a:buClr>
              <a:buSzPts val="1000"/>
              <a:buFont typeface="Helvetica Neue"/>
              <a:buChar char="●"/>
            </a:pPr>
            <a:r>
              <a:rPr lang="en" sz="1000">
                <a:latin typeface="Helvetica Neue"/>
                <a:ea typeface="Helvetica Neue"/>
                <a:cs typeface="Helvetica Neue"/>
                <a:sym typeface="Helvetica Neue"/>
              </a:rPr>
              <a:t>Sample Data Generation</a:t>
            </a:r>
            <a:endParaRPr sz="1000">
              <a:latin typeface="Helvetica Neue"/>
              <a:ea typeface="Helvetica Neue"/>
              <a:cs typeface="Helvetica Neue"/>
              <a:sym typeface="Helvetica Neue"/>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48"/>
        <p:cNvGrpSpPr/>
        <p:nvPr/>
      </p:nvGrpSpPr>
      <p:grpSpPr>
        <a:xfrm>
          <a:off x="0" y="0"/>
          <a:ext cx="0" cy="0"/>
          <a:chOff x="0" y="0"/>
          <a:chExt cx="0" cy="0"/>
        </a:xfrm>
      </p:grpSpPr>
      <p:sp>
        <p:nvSpPr>
          <p:cNvPr id="349" name="Google Shape;349;p47"/>
          <p:cNvSpPr/>
          <p:nvPr/>
        </p:nvSpPr>
        <p:spPr>
          <a:xfrm>
            <a:off x="3220531" y="1676758"/>
            <a:ext cx="2752800" cy="2226300"/>
          </a:xfrm>
          <a:prstGeom prst="roundRect">
            <a:avLst>
              <a:gd name="adj" fmla="val 3742"/>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47"/>
          <p:cNvSpPr/>
          <p:nvPr/>
        </p:nvSpPr>
        <p:spPr>
          <a:xfrm>
            <a:off x="220757" y="1676758"/>
            <a:ext cx="2752800" cy="2226300"/>
          </a:xfrm>
          <a:prstGeom prst="roundRect">
            <a:avLst>
              <a:gd name="adj" fmla="val 3742"/>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47"/>
          <p:cNvSpPr txBox="1">
            <a:spLocks noGrp="1"/>
          </p:cNvSpPr>
          <p:nvPr>
            <p:ph type="title"/>
          </p:nvPr>
        </p:nvSpPr>
        <p:spPr>
          <a:xfrm rot="5400000">
            <a:off x="8442225" y="771200"/>
            <a:ext cx="990000" cy="1179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sz="900">
                <a:solidFill>
                  <a:schemeClr val="dk1"/>
                </a:solidFill>
              </a:rPr>
              <a:t>Confidential</a:t>
            </a:r>
            <a:endParaRPr sz="900">
              <a:solidFill>
                <a:schemeClr val="dk1"/>
              </a:solidFill>
            </a:endParaRPr>
          </a:p>
        </p:txBody>
      </p:sp>
      <p:sp>
        <p:nvSpPr>
          <p:cNvPr id="352" name="Google Shape;352;p47"/>
          <p:cNvSpPr txBox="1">
            <a:spLocks noGrp="1"/>
          </p:cNvSpPr>
          <p:nvPr>
            <p:ph type="title"/>
          </p:nvPr>
        </p:nvSpPr>
        <p:spPr>
          <a:xfrm rot="789">
            <a:off x="1305000" y="997900"/>
            <a:ext cx="6534000" cy="3477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3000"/>
              <a:t>Empowering everyone, everywhere </a:t>
            </a:r>
            <a:endParaRPr sz="3000"/>
          </a:p>
        </p:txBody>
      </p:sp>
      <p:sp>
        <p:nvSpPr>
          <p:cNvPr id="353" name="Google Shape;353;p47"/>
          <p:cNvSpPr/>
          <p:nvPr/>
        </p:nvSpPr>
        <p:spPr>
          <a:xfrm>
            <a:off x="6144340" y="1672459"/>
            <a:ext cx="2752800" cy="2226300"/>
          </a:xfrm>
          <a:prstGeom prst="roundRect">
            <a:avLst>
              <a:gd name="adj" fmla="val 3742"/>
            </a:avLst>
          </a:pr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54" name="Google Shape;354;p47"/>
          <p:cNvPicPr preferRelativeResize="0"/>
          <p:nvPr/>
        </p:nvPicPr>
        <p:blipFill>
          <a:blip r:embed="rId3">
            <a:alphaModFix/>
          </a:blip>
          <a:stretch>
            <a:fillRect/>
          </a:stretch>
        </p:blipFill>
        <p:spPr>
          <a:xfrm>
            <a:off x="6496556" y="2620388"/>
            <a:ext cx="2048385" cy="275611"/>
          </a:xfrm>
          <a:prstGeom prst="rect">
            <a:avLst/>
          </a:prstGeom>
          <a:noFill/>
          <a:ln>
            <a:noFill/>
          </a:ln>
        </p:spPr>
      </p:pic>
      <p:pic>
        <p:nvPicPr>
          <p:cNvPr id="355" name="Google Shape;355;p47"/>
          <p:cNvPicPr preferRelativeResize="0"/>
          <p:nvPr/>
        </p:nvPicPr>
        <p:blipFill>
          <a:blip r:embed="rId4">
            <a:alphaModFix/>
          </a:blip>
          <a:stretch>
            <a:fillRect/>
          </a:stretch>
        </p:blipFill>
        <p:spPr>
          <a:xfrm>
            <a:off x="3844933" y="2652103"/>
            <a:ext cx="1427994" cy="275610"/>
          </a:xfrm>
          <a:prstGeom prst="rect">
            <a:avLst/>
          </a:prstGeom>
          <a:noFill/>
          <a:ln>
            <a:noFill/>
          </a:ln>
        </p:spPr>
      </p:pic>
      <p:pic>
        <p:nvPicPr>
          <p:cNvPr id="356" name="Google Shape;356;p47"/>
          <p:cNvPicPr preferRelativeResize="0"/>
          <p:nvPr/>
        </p:nvPicPr>
        <p:blipFill>
          <a:blip r:embed="rId5">
            <a:alphaModFix/>
          </a:blip>
          <a:stretch>
            <a:fillRect/>
          </a:stretch>
        </p:blipFill>
        <p:spPr>
          <a:xfrm>
            <a:off x="3442137" y="221178"/>
            <a:ext cx="2259727" cy="614551"/>
          </a:xfrm>
          <a:prstGeom prst="rect">
            <a:avLst/>
          </a:prstGeom>
          <a:noFill/>
          <a:ln>
            <a:noFill/>
          </a:ln>
        </p:spPr>
      </p:pic>
      <p:sp>
        <p:nvSpPr>
          <p:cNvPr id="357" name="Google Shape;357;p47"/>
          <p:cNvSpPr txBox="1">
            <a:spLocks noGrp="1"/>
          </p:cNvSpPr>
          <p:nvPr>
            <p:ph type="title"/>
          </p:nvPr>
        </p:nvSpPr>
        <p:spPr>
          <a:xfrm rot="778">
            <a:off x="296950" y="4170350"/>
            <a:ext cx="2652300" cy="3477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1400"/>
              <a:t>Empowering consumers</a:t>
            </a:r>
            <a:endParaRPr sz="1400"/>
          </a:p>
        </p:txBody>
      </p:sp>
      <p:sp>
        <p:nvSpPr>
          <p:cNvPr id="358" name="Google Shape;358;p47"/>
          <p:cNvSpPr txBox="1">
            <a:spLocks noGrp="1"/>
          </p:cNvSpPr>
          <p:nvPr>
            <p:ph type="title"/>
          </p:nvPr>
        </p:nvSpPr>
        <p:spPr>
          <a:xfrm rot="778">
            <a:off x="3258725" y="4170350"/>
            <a:ext cx="2652300" cy="3477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1400"/>
              <a:t>Empowering developers </a:t>
            </a:r>
            <a:endParaRPr sz="1400"/>
          </a:p>
          <a:p>
            <a:pPr marL="0" lvl="0" indent="0" algn="ctr" rtl="0">
              <a:spcBef>
                <a:spcPts val="0"/>
              </a:spcBef>
              <a:spcAft>
                <a:spcPts val="0"/>
              </a:spcAft>
              <a:buNone/>
            </a:pPr>
            <a:r>
              <a:rPr lang="en" sz="1400"/>
              <a:t>&amp; their platforms</a:t>
            </a:r>
            <a:endParaRPr sz="1400"/>
          </a:p>
        </p:txBody>
      </p:sp>
      <p:sp>
        <p:nvSpPr>
          <p:cNvPr id="359" name="Google Shape;359;p47"/>
          <p:cNvSpPr txBox="1">
            <a:spLocks noGrp="1"/>
          </p:cNvSpPr>
          <p:nvPr>
            <p:ph type="title"/>
          </p:nvPr>
        </p:nvSpPr>
        <p:spPr>
          <a:xfrm rot="800">
            <a:off x="6319575" y="4170350"/>
            <a:ext cx="2577300" cy="3477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1400"/>
              <a:t>Empowering employees </a:t>
            </a:r>
            <a:endParaRPr sz="1400"/>
          </a:p>
          <a:p>
            <a:pPr marL="0" lvl="0" indent="0" algn="ctr" rtl="0">
              <a:spcBef>
                <a:spcPts val="0"/>
              </a:spcBef>
              <a:spcAft>
                <a:spcPts val="0"/>
              </a:spcAft>
              <a:buNone/>
            </a:pPr>
            <a:r>
              <a:rPr lang="en" sz="1400"/>
              <a:t>&amp; their enterprises</a:t>
            </a:r>
            <a:endParaRPr sz="1400"/>
          </a:p>
        </p:txBody>
      </p:sp>
      <p:sp>
        <p:nvSpPr>
          <p:cNvPr id="360" name="Google Shape;360;p47"/>
          <p:cNvSpPr txBox="1">
            <a:spLocks noGrp="1"/>
          </p:cNvSpPr>
          <p:nvPr>
            <p:ph type="title"/>
          </p:nvPr>
        </p:nvSpPr>
        <p:spPr>
          <a:xfrm rot="749">
            <a:off x="220700" y="2652397"/>
            <a:ext cx="2752800" cy="3477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sz="1800" b="1">
                <a:solidFill>
                  <a:schemeClr val="dk1"/>
                </a:solidFill>
              </a:rPr>
              <a:t>ChatGPT</a:t>
            </a:r>
            <a:endParaRPr sz="1800" b="1">
              <a:solidFill>
                <a:schemeClr val="dk1"/>
              </a:solidFill>
            </a:endParaRPr>
          </a:p>
        </p:txBody>
      </p:sp>
      <p:pic>
        <p:nvPicPr>
          <p:cNvPr id="361" name="Google Shape;361;p47"/>
          <p:cNvPicPr preferRelativeResize="0"/>
          <p:nvPr/>
        </p:nvPicPr>
        <p:blipFill>
          <a:blip r:embed="rId6">
            <a:alphaModFix/>
          </a:blip>
          <a:stretch>
            <a:fillRect/>
          </a:stretch>
        </p:blipFill>
        <p:spPr>
          <a:xfrm>
            <a:off x="793025" y="2688426"/>
            <a:ext cx="275656" cy="275625"/>
          </a:xfrm>
          <a:prstGeom prst="rect">
            <a:avLst/>
          </a:prstGeom>
          <a:noFill/>
          <a:ln>
            <a:noFill/>
          </a:ln>
        </p:spPr>
      </p:pic>
    </p:spTree>
  </p:cSld>
  <p:clrMapOvr>
    <a:masterClrMapping/>
  </p:clrMapOvr>
  <p:transition spd="med">
    <p:push/>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24"/>
        <p:cNvGrpSpPr/>
        <p:nvPr/>
      </p:nvGrpSpPr>
      <p:grpSpPr>
        <a:xfrm>
          <a:off x="0" y="0"/>
          <a:ext cx="0" cy="0"/>
          <a:chOff x="0" y="0"/>
          <a:chExt cx="0" cy="0"/>
        </a:xfrm>
      </p:grpSpPr>
      <p:pic>
        <p:nvPicPr>
          <p:cNvPr id="125" name="Google Shape;125;p30"/>
          <p:cNvPicPr preferRelativeResize="0"/>
          <p:nvPr/>
        </p:nvPicPr>
        <p:blipFill>
          <a:blip r:embed="rId3">
            <a:alphaModFix/>
          </a:blip>
          <a:stretch>
            <a:fillRect/>
          </a:stretch>
        </p:blipFill>
        <p:spPr>
          <a:xfrm>
            <a:off x="4024125" y="486550"/>
            <a:ext cx="4546950" cy="4170400"/>
          </a:xfrm>
          <a:prstGeom prst="rect">
            <a:avLst/>
          </a:prstGeom>
          <a:noFill/>
          <a:ln w="19050" cap="flat" cmpd="sng">
            <a:solidFill>
              <a:schemeClr val="lt1"/>
            </a:solidFill>
            <a:prstDash val="solid"/>
            <a:round/>
            <a:headEnd type="none" w="sm" len="sm"/>
            <a:tailEnd type="none" w="sm" len="sm"/>
          </a:ln>
        </p:spPr>
      </p:pic>
      <p:sp>
        <p:nvSpPr>
          <p:cNvPr id="126" name="Google Shape;126;p30"/>
          <p:cNvSpPr txBox="1">
            <a:spLocks noGrp="1"/>
          </p:cNvSpPr>
          <p:nvPr>
            <p:ph type="title"/>
          </p:nvPr>
        </p:nvSpPr>
        <p:spPr>
          <a:xfrm>
            <a:off x="734700" y="2316300"/>
            <a:ext cx="2525400" cy="4542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2600" b="1"/>
              <a:t>is my career arc</a:t>
            </a:r>
            <a:endParaRPr sz="3000"/>
          </a:p>
        </p:txBody>
      </p:sp>
      <p:pic>
        <p:nvPicPr>
          <p:cNvPr id="127" name="Google Shape;127;p30"/>
          <p:cNvPicPr preferRelativeResize="0"/>
          <p:nvPr/>
        </p:nvPicPr>
        <p:blipFill>
          <a:blip r:embed="rId4">
            <a:alphaModFix/>
          </a:blip>
          <a:stretch>
            <a:fillRect/>
          </a:stretch>
        </p:blipFill>
        <p:spPr>
          <a:xfrm>
            <a:off x="873668" y="1581375"/>
            <a:ext cx="2260133" cy="4311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pic>
        <p:nvPicPr>
          <p:cNvPr id="366" name="Google Shape;366;p48"/>
          <p:cNvPicPr preferRelativeResize="0"/>
          <p:nvPr/>
        </p:nvPicPr>
        <p:blipFill>
          <a:blip r:embed="rId3">
            <a:alphaModFix/>
          </a:blip>
          <a:stretch>
            <a:fillRect/>
          </a:stretch>
        </p:blipFill>
        <p:spPr>
          <a:xfrm>
            <a:off x="0" y="0"/>
            <a:ext cx="9224974" cy="5295900"/>
          </a:xfrm>
          <a:prstGeom prst="rect">
            <a:avLst/>
          </a:prstGeom>
          <a:noFill/>
          <a:ln>
            <a:noFill/>
          </a:ln>
        </p:spPr>
      </p:pic>
      <p:sp>
        <p:nvSpPr>
          <p:cNvPr id="367" name="Google Shape;367;p48"/>
          <p:cNvSpPr/>
          <p:nvPr/>
        </p:nvSpPr>
        <p:spPr>
          <a:xfrm>
            <a:off x="1672575" y="575825"/>
            <a:ext cx="3738300" cy="3555600"/>
          </a:xfrm>
          <a:prstGeom prst="ellipse">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68" name="Google Shape;368;p48"/>
          <p:cNvSpPr/>
          <p:nvPr/>
        </p:nvSpPr>
        <p:spPr>
          <a:xfrm>
            <a:off x="3996987" y="575825"/>
            <a:ext cx="3738300" cy="3555600"/>
          </a:xfrm>
          <a:prstGeom prst="ellipse">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69" name="Google Shape;369;p48"/>
          <p:cNvSpPr txBox="1">
            <a:spLocks noGrp="1"/>
          </p:cNvSpPr>
          <p:nvPr>
            <p:ph type="title"/>
          </p:nvPr>
        </p:nvSpPr>
        <p:spPr>
          <a:xfrm>
            <a:off x="1964476" y="2036050"/>
            <a:ext cx="2255100" cy="635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5000" b="1" dirty="0">
                <a:ln>
                  <a:solidFill>
                    <a:schemeClr val="bg1"/>
                  </a:solidFill>
                </a:ln>
              </a:rPr>
              <a:t>Build</a:t>
            </a:r>
            <a:endParaRPr sz="5000" b="1" dirty="0">
              <a:ln>
                <a:solidFill>
                  <a:schemeClr val="bg1"/>
                </a:solidFill>
              </a:ln>
            </a:endParaRPr>
          </a:p>
        </p:txBody>
      </p:sp>
      <p:sp>
        <p:nvSpPr>
          <p:cNvPr id="370" name="Google Shape;370;p48"/>
          <p:cNvSpPr txBox="1">
            <a:spLocks noGrp="1"/>
          </p:cNvSpPr>
          <p:nvPr>
            <p:ph type="title"/>
          </p:nvPr>
        </p:nvSpPr>
        <p:spPr>
          <a:xfrm>
            <a:off x="5747324" y="1959850"/>
            <a:ext cx="1650600" cy="635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5000" b="1" dirty="0">
                <a:ln>
                  <a:solidFill>
                    <a:schemeClr val="bg1"/>
                  </a:solidFill>
                </a:ln>
              </a:rPr>
              <a:t>Buy</a:t>
            </a:r>
            <a:endParaRPr sz="5000" b="1" dirty="0">
              <a:ln>
                <a:solidFill>
                  <a:schemeClr val="bg1"/>
                </a:solidFill>
              </a:ln>
            </a:endParaRPr>
          </a:p>
        </p:txBody>
      </p:sp>
      <p:pic>
        <p:nvPicPr>
          <p:cNvPr id="371" name="Google Shape;371;p48"/>
          <p:cNvPicPr preferRelativeResize="0"/>
          <p:nvPr/>
        </p:nvPicPr>
        <p:blipFill>
          <a:blip r:embed="rId4">
            <a:alphaModFix/>
          </a:blip>
          <a:stretch>
            <a:fillRect/>
          </a:stretch>
        </p:blipFill>
        <p:spPr>
          <a:xfrm>
            <a:off x="7393726" y="294198"/>
            <a:ext cx="1534623" cy="417324"/>
          </a:xfrm>
          <a:prstGeom prst="rect">
            <a:avLst/>
          </a:prstGeom>
          <a:noFill/>
          <a:ln>
            <a:noFill/>
          </a:ln>
        </p:spPr>
      </p:pic>
      <p:sp>
        <p:nvSpPr>
          <p:cNvPr id="372" name="Google Shape;372;p48"/>
          <p:cNvSpPr txBox="1">
            <a:spLocks noGrp="1"/>
          </p:cNvSpPr>
          <p:nvPr>
            <p:ph type="title"/>
          </p:nvPr>
        </p:nvSpPr>
        <p:spPr>
          <a:xfrm>
            <a:off x="3868123" y="1296400"/>
            <a:ext cx="1650600" cy="635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000" b="1"/>
              <a:t>AI</a:t>
            </a:r>
            <a:endParaRPr sz="2000" b="1"/>
          </a:p>
          <a:p>
            <a:pPr marL="0" lvl="0" indent="0" algn="ctr" rtl="0">
              <a:spcBef>
                <a:spcPts val="0"/>
              </a:spcBef>
              <a:spcAft>
                <a:spcPts val="0"/>
              </a:spcAft>
              <a:buNone/>
            </a:pPr>
            <a:r>
              <a:rPr lang="en" sz="2000" b="1"/>
              <a:t>enabled</a:t>
            </a:r>
            <a:endParaRPr sz="2000" b="1"/>
          </a:p>
        </p:txBody>
      </p:sp>
      <p:sp>
        <p:nvSpPr>
          <p:cNvPr id="373" name="Google Shape;373;p48"/>
          <p:cNvSpPr txBox="1">
            <a:spLocks noGrp="1"/>
          </p:cNvSpPr>
          <p:nvPr>
            <p:ph type="title"/>
          </p:nvPr>
        </p:nvSpPr>
        <p:spPr>
          <a:xfrm>
            <a:off x="4013825" y="2617300"/>
            <a:ext cx="1305000" cy="635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000" b="1"/>
              <a:t>AI </a:t>
            </a:r>
            <a:endParaRPr sz="2000" b="1"/>
          </a:p>
          <a:p>
            <a:pPr marL="0" lvl="0" indent="0" algn="ctr" rtl="0">
              <a:spcBef>
                <a:spcPts val="0"/>
              </a:spcBef>
              <a:spcAft>
                <a:spcPts val="0"/>
              </a:spcAft>
              <a:buNone/>
            </a:pPr>
            <a:r>
              <a:rPr lang="en" sz="2000" b="1"/>
              <a:t>nativ</a:t>
            </a:r>
            <a:r>
              <a:rPr lang="en" sz="1800" b="1"/>
              <a:t>e</a:t>
            </a:r>
            <a:endParaRPr sz="1800" b="1"/>
          </a:p>
        </p:txBody>
      </p:sp>
      <p:sp>
        <p:nvSpPr>
          <p:cNvPr id="374" name="Google Shape;374;p48"/>
          <p:cNvSpPr txBox="1">
            <a:spLocks noGrp="1"/>
          </p:cNvSpPr>
          <p:nvPr>
            <p:ph type="title"/>
          </p:nvPr>
        </p:nvSpPr>
        <p:spPr>
          <a:xfrm>
            <a:off x="48975" y="4039750"/>
            <a:ext cx="9144000" cy="635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5400" b="1" dirty="0">
                <a:ln>
                  <a:solidFill>
                    <a:schemeClr val="tx1"/>
                  </a:solidFill>
                </a:ln>
                <a:solidFill>
                  <a:schemeClr val="lt1"/>
                </a:solidFill>
              </a:rPr>
              <a:t>It is an “AND”, not an “OR”</a:t>
            </a:r>
            <a:endParaRPr sz="5400" b="1" dirty="0">
              <a:ln>
                <a:solidFill>
                  <a:schemeClr val="tx1"/>
                </a:solidFill>
              </a:ln>
              <a:solidFill>
                <a:schemeClr val="lt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67"/>
                                        </p:tgtEl>
                                        <p:attrNameLst>
                                          <p:attrName>style.visibility</p:attrName>
                                        </p:attrNameLst>
                                      </p:cBhvr>
                                      <p:to>
                                        <p:strVal val="visible"/>
                                      </p:to>
                                    </p:set>
                                    <p:anim calcmode="lin" valueType="num">
                                      <p:cBhvr additive="base">
                                        <p:cTn id="7" dur="1000"/>
                                        <p:tgtEl>
                                          <p:spTgt spid="367"/>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369"/>
                                        </p:tgtEl>
                                        <p:attrNameLst>
                                          <p:attrName>style.visibility</p:attrName>
                                        </p:attrNameLst>
                                      </p:cBhvr>
                                      <p:to>
                                        <p:strVal val="visible"/>
                                      </p:to>
                                    </p:set>
                                    <p:anim calcmode="lin" valueType="num">
                                      <p:cBhvr additive="base">
                                        <p:cTn id="10" dur="1000"/>
                                        <p:tgtEl>
                                          <p:spTgt spid="369"/>
                                        </p:tgtEl>
                                        <p:attrNameLst>
                                          <p:attrName>ppt_x</p:attrName>
                                        </p:attrNameLst>
                                      </p:cBhvr>
                                      <p:tavLst>
                                        <p:tav tm="0">
                                          <p:val>
                                            <p:strVal val="#ppt_x-1"/>
                                          </p:val>
                                        </p:tav>
                                        <p:tav tm="100000">
                                          <p:val>
                                            <p:strVal val="#ppt_x"/>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nodeType="clickEffect">
                                  <p:stCondLst>
                                    <p:cond delay="0"/>
                                  </p:stCondLst>
                                  <p:childTnLst>
                                    <p:set>
                                      <p:cBhvr>
                                        <p:cTn id="14" dur="1" fill="hold">
                                          <p:stCondLst>
                                            <p:cond delay="0"/>
                                          </p:stCondLst>
                                        </p:cTn>
                                        <p:tgtEl>
                                          <p:spTgt spid="368"/>
                                        </p:tgtEl>
                                        <p:attrNameLst>
                                          <p:attrName>style.visibility</p:attrName>
                                        </p:attrNameLst>
                                      </p:cBhvr>
                                      <p:to>
                                        <p:strVal val="visible"/>
                                      </p:to>
                                    </p:set>
                                    <p:anim calcmode="lin" valueType="num">
                                      <p:cBhvr additive="base">
                                        <p:cTn id="15" dur="1000"/>
                                        <p:tgtEl>
                                          <p:spTgt spid="368"/>
                                        </p:tgtEl>
                                        <p:attrNameLst>
                                          <p:attrName>ppt_x</p:attrName>
                                        </p:attrNameLst>
                                      </p:cBhvr>
                                      <p:tavLst>
                                        <p:tav tm="0">
                                          <p:val>
                                            <p:strVal val="#ppt_x+1"/>
                                          </p:val>
                                        </p:tav>
                                        <p:tav tm="100000">
                                          <p:val>
                                            <p:strVal val="#ppt_x"/>
                                          </p:val>
                                        </p:tav>
                                      </p:tavLst>
                                    </p:anim>
                                  </p:childTnLst>
                                </p:cTn>
                              </p:par>
                              <p:par>
                                <p:cTn id="16" presetID="2" presetClass="entr" presetSubtype="2" fill="hold" nodeType="withEffect">
                                  <p:stCondLst>
                                    <p:cond delay="0"/>
                                  </p:stCondLst>
                                  <p:childTnLst>
                                    <p:set>
                                      <p:cBhvr>
                                        <p:cTn id="17" dur="1" fill="hold">
                                          <p:stCondLst>
                                            <p:cond delay="0"/>
                                          </p:stCondLst>
                                        </p:cTn>
                                        <p:tgtEl>
                                          <p:spTgt spid="370"/>
                                        </p:tgtEl>
                                        <p:attrNameLst>
                                          <p:attrName>style.visibility</p:attrName>
                                        </p:attrNameLst>
                                      </p:cBhvr>
                                      <p:to>
                                        <p:strVal val="visible"/>
                                      </p:to>
                                    </p:set>
                                    <p:anim calcmode="lin" valueType="num">
                                      <p:cBhvr additive="base">
                                        <p:cTn id="18" dur="1000"/>
                                        <p:tgtEl>
                                          <p:spTgt spid="370"/>
                                        </p:tgtEl>
                                        <p:attrNameLst>
                                          <p:attrName>ppt_x</p:attrName>
                                        </p:attrNameLst>
                                      </p:cBhvr>
                                      <p:tavLst>
                                        <p:tav tm="0">
                                          <p:val>
                                            <p:strVal val="#ppt_x+1"/>
                                          </p:val>
                                        </p:tav>
                                        <p:tav tm="100000">
                                          <p:val>
                                            <p:strVal val="#ppt_x"/>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73"/>
                                        </p:tgtEl>
                                        <p:attrNameLst>
                                          <p:attrName>style.visibility</p:attrName>
                                        </p:attrNameLst>
                                      </p:cBhvr>
                                      <p:to>
                                        <p:strVal val="visible"/>
                                      </p:to>
                                    </p:set>
                                    <p:anim calcmode="lin" valueType="num">
                                      <p:cBhvr additive="base">
                                        <p:cTn id="23" dur="1000"/>
                                        <p:tgtEl>
                                          <p:spTgt spid="373"/>
                                        </p:tgtEl>
                                        <p:attrNameLst>
                                          <p:attrName>ppt_y</p:attrName>
                                        </p:attrNameLst>
                                      </p:cBhvr>
                                      <p:tavLst>
                                        <p:tav tm="0">
                                          <p:val>
                                            <p:strVal val="#ppt_y+1"/>
                                          </p:val>
                                        </p:tav>
                                        <p:tav tm="100000">
                                          <p:val>
                                            <p:strVal val="#ppt_y"/>
                                          </p:val>
                                        </p:tav>
                                      </p:tavLst>
                                    </p:anim>
                                  </p:childTnLst>
                                </p:cTn>
                              </p:par>
                              <p:par>
                                <p:cTn id="24" presetID="2" presetClass="entr" presetSubtype="1" fill="hold" nodeType="withEffect">
                                  <p:stCondLst>
                                    <p:cond delay="0"/>
                                  </p:stCondLst>
                                  <p:childTnLst>
                                    <p:set>
                                      <p:cBhvr>
                                        <p:cTn id="25" dur="1" fill="hold">
                                          <p:stCondLst>
                                            <p:cond delay="0"/>
                                          </p:stCondLst>
                                        </p:cTn>
                                        <p:tgtEl>
                                          <p:spTgt spid="372"/>
                                        </p:tgtEl>
                                        <p:attrNameLst>
                                          <p:attrName>style.visibility</p:attrName>
                                        </p:attrNameLst>
                                      </p:cBhvr>
                                      <p:to>
                                        <p:strVal val="visible"/>
                                      </p:to>
                                    </p:set>
                                    <p:anim calcmode="lin" valueType="num">
                                      <p:cBhvr additive="base">
                                        <p:cTn id="26" dur="1000"/>
                                        <p:tgtEl>
                                          <p:spTgt spid="37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74"/>
                                        </p:tgtEl>
                                        <p:attrNameLst>
                                          <p:attrName>style.visibility</p:attrName>
                                        </p:attrNameLst>
                                      </p:cBhvr>
                                      <p:to>
                                        <p:strVal val="visible"/>
                                      </p:to>
                                    </p:set>
                                    <p:anim calcmode="lin" valueType="num">
                                      <p:cBhvr additive="base">
                                        <p:cTn id="31" dur="1000"/>
                                        <p:tgtEl>
                                          <p:spTgt spid="3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78"/>
        <p:cNvGrpSpPr/>
        <p:nvPr/>
      </p:nvGrpSpPr>
      <p:grpSpPr>
        <a:xfrm>
          <a:off x="0" y="0"/>
          <a:ext cx="0" cy="0"/>
          <a:chOff x="0" y="0"/>
          <a:chExt cx="0" cy="0"/>
        </a:xfrm>
      </p:grpSpPr>
      <p:pic>
        <p:nvPicPr>
          <p:cNvPr id="379" name="Google Shape;379;p49"/>
          <p:cNvPicPr preferRelativeResize="0"/>
          <p:nvPr/>
        </p:nvPicPr>
        <p:blipFill>
          <a:blip r:embed="rId3">
            <a:alphaModFix/>
          </a:blip>
          <a:stretch>
            <a:fillRect/>
          </a:stretch>
        </p:blipFill>
        <p:spPr>
          <a:xfrm>
            <a:off x="3378574" y="4077748"/>
            <a:ext cx="1759227" cy="478450"/>
          </a:xfrm>
          <a:prstGeom prst="rect">
            <a:avLst/>
          </a:prstGeom>
          <a:noFill/>
          <a:ln>
            <a:noFill/>
          </a:ln>
        </p:spPr>
      </p:pic>
      <p:sp>
        <p:nvSpPr>
          <p:cNvPr id="380" name="Google Shape;380;p49"/>
          <p:cNvSpPr txBox="1">
            <a:spLocks noGrp="1"/>
          </p:cNvSpPr>
          <p:nvPr>
            <p:ph type="title"/>
          </p:nvPr>
        </p:nvSpPr>
        <p:spPr>
          <a:xfrm rot="624">
            <a:off x="2087100" y="1349875"/>
            <a:ext cx="1653300" cy="347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2400" b="1"/>
              <a:t>Thank you!</a:t>
            </a:r>
            <a:endParaRPr sz="2400" b="1"/>
          </a:p>
        </p:txBody>
      </p:sp>
      <p:pic>
        <p:nvPicPr>
          <p:cNvPr id="381" name="Google Shape;381;p49"/>
          <p:cNvPicPr preferRelativeResize="0"/>
          <p:nvPr/>
        </p:nvPicPr>
        <p:blipFill>
          <a:blip r:embed="rId4">
            <a:alphaModFix/>
          </a:blip>
          <a:stretch>
            <a:fillRect/>
          </a:stretch>
        </p:blipFill>
        <p:spPr>
          <a:xfrm>
            <a:off x="2510400" y="1839300"/>
            <a:ext cx="3839829" cy="7324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31"/>
        <p:cNvGrpSpPr/>
        <p:nvPr/>
      </p:nvGrpSpPr>
      <p:grpSpPr>
        <a:xfrm>
          <a:off x="0" y="0"/>
          <a:ext cx="0" cy="0"/>
          <a:chOff x="0" y="0"/>
          <a:chExt cx="0" cy="0"/>
        </a:xfrm>
      </p:grpSpPr>
      <p:pic>
        <p:nvPicPr>
          <p:cNvPr id="132" name="Google Shape;132;p31"/>
          <p:cNvPicPr preferRelativeResize="0"/>
          <p:nvPr/>
        </p:nvPicPr>
        <p:blipFill>
          <a:blip r:embed="rId3">
            <a:alphaModFix/>
          </a:blip>
          <a:stretch>
            <a:fillRect/>
          </a:stretch>
        </p:blipFill>
        <p:spPr>
          <a:xfrm rot="577221">
            <a:off x="943588" y="2983986"/>
            <a:ext cx="3057220" cy="1866528"/>
          </a:xfrm>
          <a:prstGeom prst="rect">
            <a:avLst/>
          </a:prstGeom>
          <a:noFill/>
          <a:ln>
            <a:noFill/>
          </a:ln>
        </p:spPr>
      </p:pic>
      <p:pic>
        <p:nvPicPr>
          <p:cNvPr id="133" name="Google Shape;133;p31"/>
          <p:cNvPicPr preferRelativeResize="0"/>
          <p:nvPr/>
        </p:nvPicPr>
        <p:blipFill>
          <a:blip r:embed="rId3">
            <a:alphaModFix/>
          </a:blip>
          <a:stretch>
            <a:fillRect/>
          </a:stretch>
        </p:blipFill>
        <p:spPr>
          <a:xfrm rot="291924">
            <a:off x="4751725" y="3102485"/>
            <a:ext cx="3261426" cy="1497980"/>
          </a:xfrm>
          <a:prstGeom prst="rect">
            <a:avLst/>
          </a:prstGeom>
          <a:noFill/>
          <a:ln>
            <a:noFill/>
          </a:ln>
        </p:spPr>
      </p:pic>
      <p:pic>
        <p:nvPicPr>
          <p:cNvPr id="134" name="Google Shape;134;p31"/>
          <p:cNvPicPr preferRelativeResize="0"/>
          <p:nvPr/>
        </p:nvPicPr>
        <p:blipFill>
          <a:blip r:embed="rId3">
            <a:alphaModFix/>
          </a:blip>
          <a:stretch>
            <a:fillRect/>
          </a:stretch>
        </p:blipFill>
        <p:spPr>
          <a:xfrm rot="-366510">
            <a:off x="5911013" y="876981"/>
            <a:ext cx="3126374" cy="1906038"/>
          </a:xfrm>
          <a:prstGeom prst="rect">
            <a:avLst/>
          </a:prstGeom>
          <a:noFill/>
          <a:ln>
            <a:noFill/>
          </a:ln>
        </p:spPr>
      </p:pic>
      <p:pic>
        <p:nvPicPr>
          <p:cNvPr id="135" name="Google Shape;135;p31"/>
          <p:cNvPicPr preferRelativeResize="0"/>
          <p:nvPr/>
        </p:nvPicPr>
        <p:blipFill>
          <a:blip r:embed="rId3">
            <a:alphaModFix/>
          </a:blip>
          <a:stretch>
            <a:fillRect/>
          </a:stretch>
        </p:blipFill>
        <p:spPr>
          <a:xfrm>
            <a:off x="152400" y="914400"/>
            <a:ext cx="3190451" cy="1916201"/>
          </a:xfrm>
          <a:prstGeom prst="rect">
            <a:avLst/>
          </a:prstGeom>
          <a:noFill/>
          <a:ln>
            <a:noFill/>
          </a:ln>
        </p:spPr>
      </p:pic>
      <p:pic>
        <p:nvPicPr>
          <p:cNvPr id="136" name="Google Shape;136;p31"/>
          <p:cNvPicPr preferRelativeResize="0"/>
          <p:nvPr/>
        </p:nvPicPr>
        <p:blipFill>
          <a:blip r:embed="rId3">
            <a:alphaModFix/>
          </a:blip>
          <a:stretch>
            <a:fillRect/>
          </a:stretch>
        </p:blipFill>
        <p:spPr>
          <a:xfrm>
            <a:off x="2900575" y="30800"/>
            <a:ext cx="3659126" cy="1718451"/>
          </a:xfrm>
          <a:prstGeom prst="rect">
            <a:avLst/>
          </a:prstGeom>
          <a:noFill/>
          <a:ln>
            <a:noFill/>
          </a:ln>
        </p:spPr>
      </p:pic>
      <p:sp>
        <p:nvSpPr>
          <p:cNvPr id="137" name="Google Shape;137;p31"/>
          <p:cNvSpPr txBox="1">
            <a:spLocks noGrp="1"/>
          </p:cNvSpPr>
          <p:nvPr>
            <p:ph type="title"/>
          </p:nvPr>
        </p:nvSpPr>
        <p:spPr>
          <a:xfrm rot="480">
            <a:off x="3543050" y="656263"/>
            <a:ext cx="2147700" cy="530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700" b="1">
                <a:latin typeface="Roboto"/>
                <a:ea typeface="Roboto"/>
                <a:cs typeface="Roboto"/>
                <a:sym typeface="Roboto"/>
              </a:rPr>
              <a:t>Business Systems</a:t>
            </a:r>
            <a:endParaRPr sz="1700" b="1">
              <a:latin typeface="Roboto"/>
              <a:ea typeface="Roboto"/>
              <a:cs typeface="Roboto"/>
              <a:sym typeface="Roboto"/>
            </a:endParaRPr>
          </a:p>
        </p:txBody>
      </p:sp>
      <p:sp>
        <p:nvSpPr>
          <p:cNvPr id="138" name="Google Shape;138;p31"/>
          <p:cNvSpPr txBox="1">
            <a:spLocks noGrp="1"/>
          </p:cNvSpPr>
          <p:nvPr>
            <p:ph type="title"/>
          </p:nvPr>
        </p:nvSpPr>
        <p:spPr>
          <a:xfrm rot="578">
            <a:off x="5492937" y="3599463"/>
            <a:ext cx="1783500" cy="530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700" b="1">
                <a:latin typeface="Roboto"/>
                <a:ea typeface="Roboto"/>
                <a:cs typeface="Roboto"/>
                <a:sym typeface="Roboto"/>
              </a:rPr>
              <a:t>App Dev Tools  </a:t>
            </a:r>
            <a:endParaRPr sz="1700" b="1">
              <a:latin typeface="Roboto"/>
              <a:ea typeface="Roboto"/>
              <a:cs typeface="Roboto"/>
              <a:sym typeface="Roboto"/>
            </a:endParaRPr>
          </a:p>
        </p:txBody>
      </p:sp>
      <p:sp>
        <p:nvSpPr>
          <p:cNvPr id="139" name="Google Shape;139;p31"/>
          <p:cNvSpPr txBox="1">
            <a:spLocks noGrp="1"/>
          </p:cNvSpPr>
          <p:nvPr>
            <p:ph type="title"/>
          </p:nvPr>
        </p:nvSpPr>
        <p:spPr>
          <a:xfrm rot="441">
            <a:off x="6344629" y="1341976"/>
            <a:ext cx="2337000" cy="530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700" b="1">
                <a:latin typeface="Roboto"/>
                <a:ea typeface="Roboto"/>
                <a:cs typeface="Roboto"/>
                <a:sym typeface="Roboto"/>
              </a:rPr>
              <a:t>IT &amp; </a:t>
            </a:r>
            <a:endParaRPr sz="1700" b="1">
              <a:latin typeface="Roboto"/>
              <a:ea typeface="Roboto"/>
              <a:cs typeface="Roboto"/>
              <a:sym typeface="Roboto"/>
            </a:endParaRPr>
          </a:p>
          <a:p>
            <a:pPr marL="0" lvl="0" indent="0" algn="ctr" rtl="0">
              <a:spcBef>
                <a:spcPts val="0"/>
              </a:spcBef>
              <a:spcAft>
                <a:spcPts val="0"/>
              </a:spcAft>
              <a:buNone/>
            </a:pPr>
            <a:r>
              <a:rPr lang="en" sz="1700" b="1">
                <a:latin typeface="Roboto"/>
                <a:ea typeface="Roboto"/>
                <a:cs typeface="Roboto"/>
                <a:sym typeface="Roboto"/>
              </a:rPr>
              <a:t>FLOps Systems</a:t>
            </a:r>
            <a:endParaRPr sz="1700" b="1">
              <a:latin typeface="Roboto"/>
              <a:ea typeface="Roboto"/>
              <a:cs typeface="Roboto"/>
              <a:sym typeface="Roboto"/>
            </a:endParaRPr>
          </a:p>
        </p:txBody>
      </p:sp>
      <p:sp>
        <p:nvSpPr>
          <p:cNvPr id="140" name="Google Shape;140;p31"/>
          <p:cNvSpPr txBox="1">
            <a:spLocks noGrp="1"/>
          </p:cNvSpPr>
          <p:nvPr>
            <p:ph type="title"/>
          </p:nvPr>
        </p:nvSpPr>
        <p:spPr>
          <a:xfrm rot="578">
            <a:off x="1552912" y="3675688"/>
            <a:ext cx="1783500" cy="530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700" b="1">
                <a:latin typeface="Roboto"/>
                <a:ea typeface="Roboto"/>
                <a:cs typeface="Roboto"/>
                <a:sym typeface="Roboto"/>
              </a:rPr>
              <a:t>Consumer Apps</a:t>
            </a:r>
            <a:endParaRPr sz="1700" b="1">
              <a:latin typeface="Roboto"/>
              <a:ea typeface="Roboto"/>
              <a:cs typeface="Roboto"/>
              <a:sym typeface="Roboto"/>
            </a:endParaRPr>
          </a:p>
        </p:txBody>
      </p:sp>
      <p:sp>
        <p:nvSpPr>
          <p:cNvPr id="141" name="Google Shape;141;p31"/>
          <p:cNvSpPr txBox="1">
            <a:spLocks noGrp="1"/>
          </p:cNvSpPr>
          <p:nvPr>
            <p:ph type="title"/>
          </p:nvPr>
        </p:nvSpPr>
        <p:spPr>
          <a:xfrm rot="406">
            <a:off x="1971500" y="2105650"/>
            <a:ext cx="5084100" cy="1055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900" b="1">
                <a:solidFill>
                  <a:schemeClr val="lt1"/>
                </a:solidFill>
                <a:latin typeface="Roboto"/>
                <a:ea typeface="Roboto"/>
                <a:cs typeface="Roboto"/>
                <a:sym typeface="Roboto"/>
              </a:rPr>
              <a:t>AI is emerging</a:t>
            </a:r>
            <a:endParaRPr sz="2900" b="1">
              <a:solidFill>
                <a:schemeClr val="lt1"/>
              </a:solidFill>
              <a:latin typeface="Roboto"/>
              <a:ea typeface="Roboto"/>
              <a:cs typeface="Roboto"/>
              <a:sym typeface="Roboto"/>
            </a:endParaRPr>
          </a:p>
          <a:p>
            <a:pPr marL="0" lvl="0" indent="0" algn="ctr" rtl="0">
              <a:spcBef>
                <a:spcPts val="0"/>
              </a:spcBef>
              <a:spcAft>
                <a:spcPts val="0"/>
              </a:spcAft>
              <a:buNone/>
            </a:pPr>
            <a:r>
              <a:rPr lang="en" sz="2900" b="1">
                <a:solidFill>
                  <a:schemeClr val="lt1"/>
                </a:solidFill>
                <a:latin typeface="Roboto"/>
                <a:ea typeface="Roboto"/>
                <a:cs typeface="Roboto"/>
                <a:sym typeface="Roboto"/>
              </a:rPr>
              <a:t>everywhere</a:t>
            </a:r>
            <a:endParaRPr sz="2900" b="1">
              <a:solidFill>
                <a:schemeClr val="lt1"/>
              </a:solidFill>
              <a:latin typeface="Roboto"/>
              <a:ea typeface="Roboto"/>
              <a:cs typeface="Roboto"/>
              <a:sym typeface="Roboto"/>
            </a:endParaRPr>
          </a:p>
        </p:txBody>
      </p:sp>
      <p:sp>
        <p:nvSpPr>
          <p:cNvPr id="142" name="Google Shape;142;p31"/>
          <p:cNvSpPr txBox="1">
            <a:spLocks noGrp="1"/>
          </p:cNvSpPr>
          <p:nvPr>
            <p:ph type="title"/>
          </p:nvPr>
        </p:nvSpPr>
        <p:spPr>
          <a:xfrm rot="513">
            <a:off x="716900" y="1503200"/>
            <a:ext cx="2010000" cy="530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700" b="1">
                <a:latin typeface="Roboto"/>
                <a:ea typeface="Roboto"/>
                <a:cs typeface="Roboto"/>
                <a:sym typeface="Roboto"/>
              </a:rPr>
              <a:t>Collaboration &amp; Workplace Tools</a:t>
            </a:r>
            <a:endParaRPr sz="1700" b="1">
              <a:latin typeface="Roboto"/>
              <a:ea typeface="Roboto"/>
              <a:cs typeface="Roboto"/>
              <a:sym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5"/>
                                        </p:tgtEl>
                                        <p:attrNameLst>
                                          <p:attrName>style.visibility</p:attrName>
                                        </p:attrNameLst>
                                      </p:cBhvr>
                                      <p:to>
                                        <p:strVal val="visible"/>
                                      </p:to>
                                    </p:set>
                                    <p:animEffect transition="in" filter="fade">
                                      <p:cBhvr>
                                        <p:cTn id="7" dur="1000"/>
                                        <p:tgtEl>
                                          <p:spTgt spid="135"/>
                                        </p:tgtEl>
                                      </p:cBhvr>
                                    </p:animEffect>
                                  </p:childTnLst>
                                </p:cTn>
                              </p:par>
                              <p:par>
                                <p:cTn id="8" presetID="10" presetClass="entr" presetSubtype="0" fill="hold" nodeType="withEffect">
                                  <p:stCondLst>
                                    <p:cond delay="0"/>
                                  </p:stCondLst>
                                  <p:childTnLst>
                                    <p:set>
                                      <p:cBhvr>
                                        <p:cTn id="9" dur="1" fill="hold">
                                          <p:stCondLst>
                                            <p:cond delay="0"/>
                                          </p:stCondLst>
                                        </p:cTn>
                                        <p:tgtEl>
                                          <p:spTgt spid="142"/>
                                        </p:tgtEl>
                                        <p:attrNameLst>
                                          <p:attrName>style.visibility</p:attrName>
                                        </p:attrNameLst>
                                      </p:cBhvr>
                                      <p:to>
                                        <p:strVal val="visible"/>
                                      </p:to>
                                    </p:set>
                                    <p:animEffect transition="in" filter="fade">
                                      <p:cBhvr>
                                        <p:cTn id="10" dur="1000"/>
                                        <p:tgtEl>
                                          <p:spTgt spid="14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6"/>
                                        </p:tgtEl>
                                        <p:attrNameLst>
                                          <p:attrName>style.visibility</p:attrName>
                                        </p:attrNameLst>
                                      </p:cBhvr>
                                      <p:to>
                                        <p:strVal val="visible"/>
                                      </p:to>
                                    </p:set>
                                    <p:animEffect transition="in" filter="fade">
                                      <p:cBhvr>
                                        <p:cTn id="15" dur="1000"/>
                                        <p:tgtEl>
                                          <p:spTgt spid="136"/>
                                        </p:tgtEl>
                                      </p:cBhvr>
                                    </p:animEffect>
                                  </p:childTnLst>
                                </p:cTn>
                              </p:par>
                              <p:par>
                                <p:cTn id="16" presetID="10" presetClass="entr" presetSubtype="0" fill="hold" nodeType="withEffect">
                                  <p:stCondLst>
                                    <p:cond delay="0"/>
                                  </p:stCondLst>
                                  <p:childTnLst>
                                    <p:set>
                                      <p:cBhvr>
                                        <p:cTn id="17" dur="1" fill="hold">
                                          <p:stCondLst>
                                            <p:cond delay="0"/>
                                          </p:stCondLst>
                                        </p:cTn>
                                        <p:tgtEl>
                                          <p:spTgt spid="137"/>
                                        </p:tgtEl>
                                        <p:attrNameLst>
                                          <p:attrName>style.visibility</p:attrName>
                                        </p:attrNameLst>
                                      </p:cBhvr>
                                      <p:to>
                                        <p:strVal val="visible"/>
                                      </p:to>
                                    </p:set>
                                    <p:animEffect transition="in" filter="fade">
                                      <p:cBhvr>
                                        <p:cTn id="18" dur="1000"/>
                                        <p:tgtEl>
                                          <p:spTgt spid="13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34"/>
                                        </p:tgtEl>
                                        <p:attrNameLst>
                                          <p:attrName>style.visibility</p:attrName>
                                        </p:attrNameLst>
                                      </p:cBhvr>
                                      <p:to>
                                        <p:strVal val="visible"/>
                                      </p:to>
                                    </p:set>
                                    <p:animEffect transition="in" filter="fade">
                                      <p:cBhvr>
                                        <p:cTn id="23" dur="1000"/>
                                        <p:tgtEl>
                                          <p:spTgt spid="134"/>
                                        </p:tgtEl>
                                      </p:cBhvr>
                                    </p:animEffect>
                                  </p:childTnLst>
                                </p:cTn>
                              </p:par>
                              <p:par>
                                <p:cTn id="24" presetID="10" presetClass="entr" presetSubtype="0" fill="hold" nodeType="withEffect">
                                  <p:stCondLst>
                                    <p:cond delay="0"/>
                                  </p:stCondLst>
                                  <p:childTnLst>
                                    <p:set>
                                      <p:cBhvr>
                                        <p:cTn id="25" dur="1" fill="hold">
                                          <p:stCondLst>
                                            <p:cond delay="0"/>
                                          </p:stCondLst>
                                        </p:cTn>
                                        <p:tgtEl>
                                          <p:spTgt spid="139"/>
                                        </p:tgtEl>
                                        <p:attrNameLst>
                                          <p:attrName>style.visibility</p:attrName>
                                        </p:attrNameLst>
                                      </p:cBhvr>
                                      <p:to>
                                        <p:strVal val="visible"/>
                                      </p:to>
                                    </p:set>
                                    <p:animEffect transition="in" filter="fade">
                                      <p:cBhvr>
                                        <p:cTn id="26" dur="1000"/>
                                        <p:tgtEl>
                                          <p:spTgt spid="13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33"/>
                                        </p:tgtEl>
                                        <p:attrNameLst>
                                          <p:attrName>style.visibility</p:attrName>
                                        </p:attrNameLst>
                                      </p:cBhvr>
                                      <p:to>
                                        <p:strVal val="visible"/>
                                      </p:to>
                                    </p:set>
                                    <p:animEffect transition="in" filter="fade">
                                      <p:cBhvr>
                                        <p:cTn id="31" dur="1000"/>
                                        <p:tgtEl>
                                          <p:spTgt spid="133"/>
                                        </p:tgtEl>
                                      </p:cBhvr>
                                    </p:animEffect>
                                  </p:childTnLst>
                                </p:cTn>
                              </p:par>
                              <p:par>
                                <p:cTn id="32" presetID="10" presetClass="entr" presetSubtype="0" fill="hold" nodeType="withEffect">
                                  <p:stCondLst>
                                    <p:cond delay="0"/>
                                  </p:stCondLst>
                                  <p:childTnLst>
                                    <p:set>
                                      <p:cBhvr>
                                        <p:cTn id="33" dur="1" fill="hold">
                                          <p:stCondLst>
                                            <p:cond delay="0"/>
                                          </p:stCondLst>
                                        </p:cTn>
                                        <p:tgtEl>
                                          <p:spTgt spid="138"/>
                                        </p:tgtEl>
                                        <p:attrNameLst>
                                          <p:attrName>style.visibility</p:attrName>
                                        </p:attrNameLst>
                                      </p:cBhvr>
                                      <p:to>
                                        <p:strVal val="visible"/>
                                      </p:to>
                                    </p:set>
                                    <p:animEffect transition="in" filter="fade">
                                      <p:cBhvr>
                                        <p:cTn id="34" dur="1000"/>
                                        <p:tgtEl>
                                          <p:spTgt spid="13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32"/>
                                        </p:tgtEl>
                                        <p:attrNameLst>
                                          <p:attrName>style.visibility</p:attrName>
                                        </p:attrNameLst>
                                      </p:cBhvr>
                                      <p:to>
                                        <p:strVal val="visible"/>
                                      </p:to>
                                    </p:set>
                                    <p:animEffect transition="in" filter="fade">
                                      <p:cBhvr>
                                        <p:cTn id="39" dur="1000"/>
                                        <p:tgtEl>
                                          <p:spTgt spid="132"/>
                                        </p:tgtEl>
                                      </p:cBhvr>
                                    </p:animEffect>
                                  </p:childTnLst>
                                </p:cTn>
                              </p:par>
                              <p:par>
                                <p:cTn id="40" presetID="10" presetClass="entr" presetSubtype="0" fill="hold" nodeType="withEffect">
                                  <p:stCondLst>
                                    <p:cond delay="0"/>
                                  </p:stCondLst>
                                  <p:childTnLst>
                                    <p:set>
                                      <p:cBhvr>
                                        <p:cTn id="41" dur="1" fill="hold">
                                          <p:stCondLst>
                                            <p:cond delay="0"/>
                                          </p:stCondLst>
                                        </p:cTn>
                                        <p:tgtEl>
                                          <p:spTgt spid="140"/>
                                        </p:tgtEl>
                                        <p:attrNameLst>
                                          <p:attrName>style.visibility</p:attrName>
                                        </p:attrNameLst>
                                      </p:cBhvr>
                                      <p:to>
                                        <p:strVal val="visible"/>
                                      </p:to>
                                    </p:set>
                                    <p:animEffect transition="in" filter="fade">
                                      <p:cBhvr>
                                        <p:cTn id="42" dur="1000"/>
                                        <p:tgtEl>
                                          <p:spTgt spid="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46"/>
        <p:cNvGrpSpPr/>
        <p:nvPr/>
      </p:nvGrpSpPr>
      <p:grpSpPr>
        <a:xfrm>
          <a:off x="0" y="0"/>
          <a:ext cx="0" cy="0"/>
          <a:chOff x="0" y="0"/>
          <a:chExt cx="0" cy="0"/>
        </a:xfrm>
      </p:grpSpPr>
      <p:sp>
        <p:nvSpPr>
          <p:cNvPr id="147" name="Google Shape;147;p32"/>
          <p:cNvSpPr/>
          <p:nvPr/>
        </p:nvSpPr>
        <p:spPr>
          <a:xfrm>
            <a:off x="4668331" y="1371958"/>
            <a:ext cx="2752800" cy="2226300"/>
          </a:xfrm>
          <a:prstGeom prst="roundRect">
            <a:avLst>
              <a:gd name="adj" fmla="val 3742"/>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2"/>
          <p:cNvSpPr/>
          <p:nvPr/>
        </p:nvSpPr>
        <p:spPr>
          <a:xfrm>
            <a:off x="1668557" y="1371958"/>
            <a:ext cx="2752800" cy="2226300"/>
          </a:xfrm>
          <a:prstGeom prst="roundRect">
            <a:avLst>
              <a:gd name="adj" fmla="val 3742"/>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2"/>
          <p:cNvSpPr txBox="1">
            <a:spLocks noGrp="1"/>
          </p:cNvSpPr>
          <p:nvPr>
            <p:ph type="title"/>
          </p:nvPr>
        </p:nvSpPr>
        <p:spPr>
          <a:xfrm rot="5400000">
            <a:off x="8442225" y="771200"/>
            <a:ext cx="990000" cy="1179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sz="900">
                <a:solidFill>
                  <a:schemeClr val="dk1"/>
                </a:solidFill>
              </a:rPr>
              <a:t>Confidential</a:t>
            </a:r>
            <a:endParaRPr sz="900">
              <a:solidFill>
                <a:schemeClr val="dk1"/>
              </a:solidFill>
            </a:endParaRPr>
          </a:p>
        </p:txBody>
      </p:sp>
      <p:sp>
        <p:nvSpPr>
          <p:cNvPr id="150" name="Google Shape;150;p32"/>
          <p:cNvSpPr txBox="1">
            <a:spLocks noGrp="1"/>
          </p:cNvSpPr>
          <p:nvPr>
            <p:ph type="title"/>
          </p:nvPr>
        </p:nvSpPr>
        <p:spPr>
          <a:xfrm rot="714">
            <a:off x="319750" y="900800"/>
            <a:ext cx="4331700" cy="347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1800"/>
              <a:t>How it started…</a:t>
            </a:r>
            <a:endParaRPr sz="1800"/>
          </a:p>
        </p:txBody>
      </p:sp>
      <p:pic>
        <p:nvPicPr>
          <p:cNvPr id="151" name="Google Shape;151;p32"/>
          <p:cNvPicPr preferRelativeResize="0"/>
          <p:nvPr/>
        </p:nvPicPr>
        <p:blipFill>
          <a:blip r:embed="rId3">
            <a:alphaModFix/>
          </a:blip>
          <a:stretch>
            <a:fillRect/>
          </a:stretch>
        </p:blipFill>
        <p:spPr>
          <a:xfrm>
            <a:off x="5292733" y="2347303"/>
            <a:ext cx="1427994" cy="275610"/>
          </a:xfrm>
          <a:prstGeom prst="rect">
            <a:avLst/>
          </a:prstGeom>
          <a:noFill/>
          <a:ln>
            <a:noFill/>
          </a:ln>
        </p:spPr>
      </p:pic>
      <p:pic>
        <p:nvPicPr>
          <p:cNvPr id="152" name="Google Shape;152;p32"/>
          <p:cNvPicPr preferRelativeResize="0"/>
          <p:nvPr/>
        </p:nvPicPr>
        <p:blipFill>
          <a:blip r:embed="rId4">
            <a:alphaModFix/>
          </a:blip>
          <a:stretch>
            <a:fillRect/>
          </a:stretch>
        </p:blipFill>
        <p:spPr>
          <a:xfrm>
            <a:off x="319752" y="335143"/>
            <a:ext cx="1585249" cy="431125"/>
          </a:xfrm>
          <a:prstGeom prst="rect">
            <a:avLst/>
          </a:prstGeom>
          <a:noFill/>
          <a:ln>
            <a:noFill/>
          </a:ln>
        </p:spPr>
      </p:pic>
      <p:sp>
        <p:nvSpPr>
          <p:cNvPr id="153" name="Google Shape;153;p32"/>
          <p:cNvSpPr txBox="1">
            <a:spLocks noGrp="1"/>
          </p:cNvSpPr>
          <p:nvPr>
            <p:ph type="title"/>
          </p:nvPr>
        </p:nvSpPr>
        <p:spPr>
          <a:xfrm rot="749">
            <a:off x="1668550" y="3865547"/>
            <a:ext cx="2752800" cy="3477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1400"/>
              <a:t>Consumer centric:</a:t>
            </a:r>
            <a:endParaRPr sz="1400"/>
          </a:p>
          <a:p>
            <a:pPr marL="0" lvl="0" indent="0" algn="ctr" rtl="0">
              <a:spcBef>
                <a:spcPts val="0"/>
              </a:spcBef>
              <a:spcAft>
                <a:spcPts val="0"/>
              </a:spcAft>
              <a:buNone/>
            </a:pPr>
            <a:r>
              <a:rPr lang="en" sz="1400"/>
              <a:t> </a:t>
            </a:r>
            <a:endParaRPr sz="1400"/>
          </a:p>
          <a:p>
            <a:pPr marL="0" lvl="0" indent="0" algn="ctr" rtl="0">
              <a:spcBef>
                <a:spcPts val="0"/>
              </a:spcBef>
              <a:spcAft>
                <a:spcPts val="0"/>
              </a:spcAft>
              <a:buNone/>
            </a:pPr>
            <a:r>
              <a:rPr lang="en" sz="1400"/>
              <a:t>An AI-native app for </a:t>
            </a:r>
            <a:endParaRPr sz="1400"/>
          </a:p>
          <a:p>
            <a:pPr marL="0" lvl="0" indent="0" algn="ctr" rtl="0">
              <a:spcBef>
                <a:spcPts val="0"/>
              </a:spcBef>
              <a:spcAft>
                <a:spcPts val="0"/>
              </a:spcAft>
              <a:buNone/>
            </a:pPr>
            <a:r>
              <a:rPr lang="en" sz="1400"/>
              <a:t>everyday users, </a:t>
            </a:r>
            <a:endParaRPr sz="1400"/>
          </a:p>
          <a:p>
            <a:pPr marL="0" lvl="0" indent="0" algn="ctr" rtl="0">
              <a:spcBef>
                <a:spcPts val="0"/>
              </a:spcBef>
              <a:spcAft>
                <a:spcPts val="0"/>
              </a:spcAft>
              <a:buNone/>
            </a:pPr>
            <a:r>
              <a:rPr lang="en" sz="1400"/>
              <a:t>free and Plus versions available</a:t>
            </a:r>
            <a:endParaRPr sz="1400"/>
          </a:p>
        </p:txBody>
      </p:sp>
      <p:sp>
        <p:nvSpPr>
          <p:cNvPr id="154" name="Google Shape;154;p32"/>
          <p:cNvSpPr txBox="1">
            <a:spLocks noGrp="1"/>
          </p:cNvSpPr>
          <p:nvPr>
            <p:ph type="title"/>
          </p:nvPr>
        </p:nvSpPr>
        <p:spPr>
          <a:xfrm rot="749">
            <a:off x="4706525" y="3865547"/>
            <a:ext cx="2752800" cy="3477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1400"/>
              <a:t>Developer centric: </a:t>
            </a:r>
            <a:endParaRPr sz="1400"/>
          </a:p>
          <a:p>
            <a:pPr marL="0" lvl="0" indent="0" algn="ctr" rtl="0">
              <a:spcBef>
                <a:spcPts val="0"/>
              </a:spcBef>
              <a:spcAft>
                <a:spcPts val="0"/>
              </a:spcAft>
              <a:buNone/>
            </a:pPr>
            <a:endParaRPr sz="1400"/>
          </a:p>
          <a:p>
            <a:pPr marL="0" lvl="0" indent="0" algn="ctr" rtl="0">
              <a:spcBef>
                <a:spcPts val="0"/>
              </a:spcBef>
              <a:spcAft>
                <a:spcPts val="0"/>
              </a:spcAft>
              <a:buNone/>
            </a:pPr>
            <a:r>
              <a:rPr lang="en" sz="1400"/>
              <a:t>Used to AI-enable </a:t>
            </a:r>
            <a:endParaRPr sz="1400"/>
          </a:p>
          <a:p>
            <a:pPr marL="0" lvl="0" indent="0" algn="ctr" rtl="0">
              <a:spcBef>
                <a:spcPts val="0"/>
              </a:spcBef>
              <a:spcAft>
                <a:spcPts val="0"/>
              </a:spcAft>
              <a:buNone/>
            </a:pPr>
            <a:r>
              <a:rPr lang="en" sz="1400"/>
              <a:t>existing products and build new </a:t>
            </a:r>
            <a:endParaRPr sz="1400"/>
          </a:p>
          <a:p>
            <a:pPr marL="0" lvl="0" indent="0" algn="ctr" rtl="0">
              <a:spcBef>
                <a:spcPts val="0"/>
              </a:spcBef>
              <a:spcAft>
                <a:spcPts val="0"/>
              </a:spcAft>
              <a:buNone/>
            </a:pPr>
            <a:r>
              <a:rPr lang="en" sz="1400"/>
              <a:t>AI-native products</a:t>
            </a:r>
            <a:endParaRPr sz="1400"/>
          </a:p>
        </p:txBody>
      </p:sp>
      <p:sp>
        <p:nvSpPr>
          <p:cNvPr id="155" name="Google Shape;155;p32"/>
          <p:cNvSpPr txBox="1">
            <a:spLocks noGrp="1"/>
          </p:cNvSpPr>
          <p:nvPr>
            <p:ph type="title"/>
          </p:nvPr>
        </p:nvSpPr>
        <p:spPr>
          <a:xfrm rot="749">
            <a:off x="1820900" y="2347597"/>
            <a:ext cx="2752800" cy="3477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sz="1800" b="1">
                <a:solidFill>
                  <a:schemeClr val="dk1"/>
                </a:solidFill>
              </a:rPr>
              <a:t>ChatGPT</a:t>
            </a:r>
            <a:endParaRPr sz="1800" b="1">
              <a:solidFill>
                <a:schemeClr val="dk1"/>
              </a:solidFill>
            </a:endParaRPr>
          </a:p>
        </p:txBody>
      </p:sp>
      <p:pic>
        <p:nvPicPr>
          <p:cNvPr id="156" name="Google Shape;156;p32"/>
          <p:cNvPicPr preferRelativeResize="0"/>
          <p:nvPr/>
        </p:nvPicPr>
        <p:blipFill>
          <a:blip r:embed="rId5">
            <a:alphaModFix/>
          </a:blip>
          <a:stretch>
            <a:fillRect/>
          </a:stretch>
        </p:blipFill>
        <p:spPr>
          <a:xfrm>
            <a:off x="2411275" y="2347301"/>
            <a:ext cx="275656" cy="2756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47"/>
                                        </p:tgtEl>
                                        <p:attrNameLst>
                                          <p:attrName>style.visibility</p:attrName>
                                        </p:attrNameLst>
                                      </p:cBhvr>
                                      <p:to>
                                        <p:strVal val="visible"/>
                                      </p:to>
                                    </p:set>
                                    <p:anim calcmode="lin" valueType="num">
                                      <p:cBhvr additive="base">
                                        <p:cTn id="7" dur="1000"/>
                                        <p:tgtEl>
                                          <p:spTgt spid="147"/>
                                        </p:tgtEl>
                                        <p:attrNameLst>
                                          <p:attrName>ppt_x</p:attrName>
                                        </p:attrNameLst>
                                      </p:cBhvr>
                                      <p:tavLst>
                                        <p:tav tm="0">
                                          <p:val>
                                            <p:strVal val="#ppt_x+1"/>
                                          </p:val>
                                        </p:tav>
                                        <p:tav tm="100000">
                                          <p:val>
                                            <p:strVal val="#ppt_x"/>
                                          </p:val>
                                        </p:tav>
                                      </p:tavLst>
                                    </p:anim>
                                  </p:childTnLst>
                                </p:cTn>
                              </p:par>
                              <p:par>
                                <p:cTn id="8" presetID="2" presetClass="entr" presetSubtype="2" fill="hold" nodeType="withEffect">
                                  <p:stCondLst>
                                    <p:cond delay="0"/>
                                  </p:stCondLst>
                                  <p:childTnLst>
                                    <p:set>
                                      <p:cBhvr>
                                        <p:cTn id="9" dur="1" fill="hold">
                                          <p:stCondLst>
                                            <p:cond delay="0"/>
                                          </p:stCondLst>
                                        </p:cTn>
                                        <p:tgtEl>
                                          <p:spTgt spid="151"/>
                                        </p:tgtEl>
                                        <p:attrNameLst>
                                          <p:attrName>style.visibility</p:attrName>
                                        </p:attrNameLst>
                                      </p:cBhvr>
                                      <p:to>
                                        <p:strVal val="visible"/>
                                      </p:to>
                                    </p:set>
                                    <p:anim calcmode="lin" valueType="num">
                                      <p:cBhvr additive="base">
                                        <p:cTn id="10" dur="1000"/>
                                        <p:tgtEl>
                                          <p:spTgt spid="151"/>
                                        </p:tgtEl>
                                        <p:attrNameLst>
                                          <p:attrName>ppt_x</p:attrName>
                                        </p:attrNameLst>
                                      </p:cBhvr>
                                      <p:tavLst>
                                        <p:tav tm="0">
                                          <p:val>
                                            <p:strVal val="#ppt_x+1"/>
                                          </p:val>
                                        </p:tav>
                                        <p:tav tm="100000">
                                          <p:val>
                                            <p:strVal val="#ppt_x"/>
                                          </p:val>
                                        </p:tav>
                                      </p:tavLst>
                                    </p:anim>
                                  </p:childTnLst>
                                </p:cTn>
                              </p:par>
                              <p:par>
                                <p:cTn id="11" presetID="2" presetClass="entr" presetSubtype="2" fill="hold" nodeType="withEffect">
                                  <p:stCondLst>
                                    <p:cond delay="0"/>
                                  </p:stCondLst>
                                  <p:childTnLst>
                                    <p:set>
                                      <p:cBhvr>
                                        <p:cTn id="12" dur="1" fill="hold">
                                          <p:stCondLst>
                                            <p:cond delay="0"/>
                                          </p:stCondLst>
                                        </p:cTn>
                                        <p:tgtEl>
                                          <p:spTgt spid="154"/>
                                        </p:tgtEl>
                                        <p:attrNameLst>
                                          <p:attrName>style.visibility</p:attrName>
                                        </p:attrNameLst>
                                      </p:cBhvr>
                                      <p:to>
                                        <p:strVal val="visible"/>
                                      </p:to>
                                    </p:set>
                                    <p:anim calcmode="lin" valueType="num">
                                      <p:cBhvr additive="base">
                                        <p:cTn id="13" dur="1000"/>
                                        <p:tgtEl>
                                          <p:spTgt spid="154"/>
                                        </p:tgtEl>
                                        <p:attrNameLst>
                                          <p:attrName>ppt_x</p:attrName>
                                        </p:attrNameLst>
                                      </p:cBhvr>
                                      <p:tavLst>
                                        <p:tav tm="0">
                                          <p:val>
                                            <p:strVal val="#ppt_x+1"/>
                                          </p:val>
                                        </p:tav>
                                        <p:tav tm="100000">
                                          <p:val>
                                            <p:strVal val="#ppt_x"/>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148"/>
                                        </p:tgtEl>
                                        <p:attrNameLst>
                                          <p:attrName>style.visibility</p:attrName>
                                        </p:attrNameLst>
                                      </p:cBhvr>
                                      <p:to>
                                        <p:strVal val="visible"/>
                                      </p:to>
                                    </p:set>
                                    <p:anim calcmode="lin" valueType="num">
                                      <p:cBhvr additive="base">
                                        <p:cTn id="18" dur="1000"/>
                                        <p:tgtEl>
                                          <p:spTgt spid="148"/>
                                        </p:tgtEl>
                                        <p:attrNameLst>
                                          <p:attrName>ppt_x</p:attrName>
                                        </p:attrNameLst>
                                      </p:cBhvr>
                                      <p:tavLst>
                                        <p:tav tm="0">
                                          <p:val>
                                            <p:strVal val="#ppt_x-1"/>
                                          </p:val>
                                        </p:tav>
                                        <p:tav tm="100000">
                                          <p:val>
                                            <p:strVal val="#ppt_x"/>
                                          </p:val>
                                        </p:tav>
                                      </p:tavLst>
                                    </p:anim>
                                  </p:childTnLst>
                                </p:cTn>
                              </p:par>
                              <p:par>
                                <p:cTn id="19" presetID="2" presetClass="entr" presetSubtype="8" fill="hold" nodeType="withEffect">
                                  <p:stCondLst>
                                    <p:cond delay="0"/>
                                  </p:stCondLst>
                                  <p:childTnLst>
                                    <p:set>
                                      <p:cBhvr>
                                        <p:cTn id="20" dur="1" fill="hold">
                                          <p:stCondLst>
                                            <p:cond delay="0"/>
                                          </p:stCondLst>
                                        </p:cTn>
                                        <p:tgtEl>
                                          <p:spTgt spid="153"/>
                                        </p:tgtEl>
                                        <p:attrNameLst>
                                          <p:attrName>style.visibility</p:attrName>
                                        </p:attrNameLst>
                                      </p:cBhvr>
                                      <p:to>
                                        <p:strVal val="visible"/>
                                      </p:to>
                                    </p:set>
                                    <p:anim calcmode="lin" valueType="num">
                                      <p:cBhvr additive="base">
                                        <p:cTn id="21" dur="1000"/>
                                        <p:tgtEl>
                                          <p:spTgt spid="153"/>
                                        </p:tgtEl>
                                        <p:attrNameLst>
                                          <p:attrName>ppt_x</p:attrName>
                                        </p:attrNameLst>
                                      </p:cBhvr>
                                      <p:tavLst>
                                        <p:tav tm="0">
                                          <p:val>
                                            <p:strVal val="#ppt_x-1"/>
                                          </p:val>
                                        </p:tav>
                                        <p:tav tm="100000">
                                          <p:val>
                                            <p:strVal val="#ppt_x"/>
                                          </p:val>
                                        </p:tav>
                                      </p:tavLst>
                                    </p:anim>
                                  </p:childTnLst>
                                </p:cTn>
                              </p:par>
                              <p:par>
                                <p:cTn id="22" presetID="2" presetClass="entr" presetSubtype="8" fill="hold" nodeType="withEffect">
                                  <p:stCondLst>
                                    <p:cond delay="0"/>
                                  </p:stCondLst>
                                  <p:childTnLst>
                                    <p:set>
                                      <p:cBhvr>
                                        <p:cTn id="23" dur="1" fill="hold">
                                          <p:stCondLst>
                                            <p:cond delay="0"/>
                                          </p:stCondLst>
                                        </p:cTn>
                                        <p:tgtEl>
                                          <p:spTgt spid="155"/>
                                        </p:tgtEl>
                                        <p:attrNameLst>
                                          <p:attrName>style.visibility</p:attrName>
                                        </p:attrNameLst>
                                      </p:cBhvr>
                                      <p:to>
                                        <p:strVal val="visible"/>
                                      </p:to>
                                    </p:set>
                                    <p:anim calcmode="lin" valueType="num">
                                      <p:cBhvr additive="base">
                                        <p:cTn id="24" dur="1000"/>
                                        <p:tgtEl>
                                          <p:spTgt spid="155"/>
                                        </p:tgtEl>
                                        <p:attrNameLst>
                                          <p:attrName>ppt_x</p:attrName>
                                        </p:attrNameLst>
                                      </p:cBhvr>
                                      <p:tavLst>
                                        <p:tav tm="0">
                                          <p:val>
                                            <p:strVal val="#ppt_x-1"/>
                                          </p:val>
                                        </p:tav>
                                        <p:tav tm="100000">
                                          <p:val>
                                            <p:strVal val="#ppt_x"/>
                                          </p:val>
                                        </p:tav>
                                      </p:tavLst>
                                    </p:anim>
                                  </p:childTnLst>
                                </p:cTn>
                              </p:par>
                              <p:par>
                                <p:cTn id="25" presetID="2" presetClass="entr" presetSubtype="8" fill="hold" nodeType="withEffect">
                                  <p:stCondLst>
                                    <p:cond delay="0"/>
                                  </p:stCondLst>
                                  <p:childTnLst>
                                    <p:set>
                                      <p:cBhvr>
                                        <p:cTn id="26" dur="1" fill="hold">
                                          <p:stCondLst>
                                            <p:cond delay="0"/>
                                          </p:stCondLst>
                                        </p:cTn>
                                        <p:tgtEl>
                                          <p:spTgt spid="156"/>
                                        </p:tgtEl>
                                        <p:attrNameLst>
                                          <p:attrName>style.visibility</p:attrName>
                                        </p:attrNameLst>
                                      </p:cBhvr>
                                      <p:to>
                                        <p:strVal val="visible"/>
                                      </p:to>
                                    </p:set>
                                    <p:anim calcmode="lin" valueType="num">
                                      <p:cBhvr additive="base">
                                        <p:cTn id="27" dur="1000"/>
                                        <p:tgtEl>
                                          <p:spTgt spid="156"/>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60"/>
        <p:cNvGrpSpPr/>
        <p:nvPr/>
      </p:nvGrpSpPr>
      <p:grpSpPr>
        <a:xfrm>
          <a:off x="0" y="0"/>
          <a:ext cx="0" cy="0"/>
          <a:chOff x="0" y="0"/>
          <a:chExt cx="0" cy="0"/>
        </a:xfrm>
      </p:grpSpPr>
      <p:sp>
        <p:nvSpPr>
          <p:cNvPr id="161" name="Google Shape;161;p33"/>
          <p:cNvSpPr txBox="1">
            <a:spLocks noGrp="1"/>
          </p:cNvSpPr>
          <p:nvPr>
            <p:ph type="title"/>
          </p:nvPr>
        </p:nvSpPr>
        <p:spPr>
          <a:xfrm>
            <a:off x="1960300" y="2040050"/>
            <a:ext cx="5941800" cy="1923900"/>
          </a:xfrm>
          <a:prstGeom prst="rect">
            <a:avLst/>
          </a:prstGeom>
        </p:spPr>
        <p:txBody>
          <a:bodyPr spcFirstLastPara="1" wrap="square" lIns="0" tIns="0" rIns="0" bIns="0" anchor="t" anchorCtr="0">
            <a:spAutoFit/>
          </a:bodyPr>
          <a:lstStyle/>
          <a:p>
            <a:pPr marL="0" lvl="0" indent="0" algn="l" rtl="0">
              <a:lnSpc>
                <a:spcPct val="100000"/>
              </a:lnSpc>
              <a:spcBef>
                <a:spcPts val="0"/>
              </a:spcBef>
              <a:spcAft>
                <a:spcPts val="0"/>
              </a:spcAft>
              <a:buClr>
                <a:schemeClr val="dk1"/>
              </a:buClr>
              <a:buSzPts val="600"/>
              <a:buFont typeface="Arial"/>
              <a:buNone/>
            </a:pPr>
            <a:r>
              <a:rPr lang="en" sz="2500"/>
              <a:t>We’re building an AI assistant for work</a:t>
            </a:r>
            <a:endParaRPr sz="2500"/>
          </a:p>
          <a:p>
            <a:pPr marL="0" lvl="0" indent="0" algn="l" rtl="0">
              <a:lnSpc>
                <a:spcPct val="100000"/>
              </a:lnSpc>
              <a:spcBef>
                <a:spcPts val="0"/>
              </a:spcBef>
              <a:spcAft>
                <a:spcPts val="0"/>
              </a:spcAft>
              <a:buClr>
                <a:schemeClr val="dk1"/>
              </a:buClr>
              <a:buSzPts val="600"/>
              <a:buFont typeface="Arial"/>
              <a:buNone/>
            </a:pPr>
            <a:endParaRPr sz="2000"/>
          </a:p>
          <a:p>
            <a:pPr marL="0" lvl="0" indent="0" algn="l" rtl="0">
              <a:lnSpc>
                <a:spcPct val="100000"/>
              </a:lnSpc>
              <a:spcBef>
                <a:spcPts val="0"/>
              </a:spcBef>
              <a:spcAft>
                <a:spcPts val="0"/>
              </a:spcAft>
              <a:buClr>
                <a:schemeClr val="dk1"/>
              </a:buClr>
              <a:buSzPts val="600"/>
              <a:buFont typeface="Arial"/>
              <a:buNone/>
            </a:pPr>
            <a:r>
              <a:rPr lang="en" sz="1600">
                <a:solidFill>
                  <a:srgbClr val="CCCCCC"/>
                </a:solidFill>
              </a:rPr>
              <a:t>It helps you with any task, is customized for your organization, and protects your company data.</a:t>
            </a:r>
            <a:endParaRPr sz="1600">
              <a:solidFill>
                <a:srgbClr val="CCCCCC"/>
              </a:solidFill>
            </a:endParaRPr>
          </a:p>
          <a:p>
            <a:pPr marL="0" lvl="0" indent="0" algn="l" rtl="0">
              <a:lnSpc>
                <a:spcPct val="100000"/>
              </a:lnSpc>
              <a:spcBef>
                <a:spcPts val="0"/>
              </a:spcBef>
              <a:spcAft>
                <a:spcPts val="0"/>
              </a:spcAft>
              <a:buClr>
                <a:schemeClr val="dk1"/>
              </a:buClr>
              <a:buSzPts val="600"/>
              <a:buFont typeface="Arial"/>
              <a:buNone/>
            </a:pPr>
            <a:endParaRPr sz="1600">
              <a:solidFill>
                <a:srgbClr val="CCCCCC"/>
              </a:solidFill>
            </a:endParaRPr>
          </a:p>
          <a:p>
            <a:pPr marL="0" lvl="0" indent="0" algn="l" rtl="0">
              <a:lnSpc>
                <a:spcPct val="100000"/>
              </a:lnSpc>
              <a:spcBef>
                <a:spcPts val="0"/>
              </a:spcBef>
              <a:spcAft>
                <a:spcPts val="0"/>
              </a:spcAft>
              <a:buClr>
                <a:schemeClr val="dk1"/>
              </a:buClr>
              <a:buSzPts val="600"/>
              <a:buFont typeface="Arial"/>
              <a:buNone/>
            </a:pPr>
            <a:r>
              <a:rPr lang="en" sz="1600">
                <a:solidFill>
                  <a:srgbClr val="CCCCCC"/>
                </a:solidFill>
              </a:rPr>
              <a:t>Capabilities will approach AGI over time — a system that outperforms humans at most economically valuable work</a:t>
            </a:r>
            <a:endParaRPr sz="1600">
              <a:solidFill>
                <a:srgbClr val="CCCCCC"/>
              </a:solidFill>
            </a:endParaRPr>
          </a:p>
        </p:txBody>
      </p:sp>
      <p:sp>
        <p:nvSpPr>
          <p:cNvPr id="162" name="Google Shape;162;p33"/>
          <p:cNvSpPr txBox="1">
            <a:spLocks noGrp="1"/>
          </p:cNvSpPr>
          <p:nvPr>
            <p:ph type="title"/>
          </p:nvPr>
        </p:nvSpPr>
        <p:spPr>
          <a:xfrm rot="714">
            <a:off x="319750" y="900800"/>
            <a:ext cx="4331700" cy="347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1800"/>
              <a:t>...how’s it going</a:t>
            </a:r>
            <a:endParaRPr sz="1800"/>
          </a:p>
        </p:txBody>
      </p:sp>
      <p:pic>
        <p:nvPicPr>
          <p:cNvPr id="163" name="Google Shape;163;p33"/>
          <p:cNvPicPr preferRelativeResize="0"/>
          <p:nvPr/>
        </p:nvPicPr>
        <p:blipFill>
          <a:blip r:embed="rId3">
            <a:alphaModFix/>
          </a:blip>
          <a:stretch>
            <a:fillRect/>
          </a:stretch>
        </p:blipFill>
        <p:spPr>
          <a:xfrm>
            <a:off x="319752" y="335143"/>
            <a:ext cx="1585249" cy="4311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67"/>
        <p:cNvGrpSpPr/>
        <p:nvPr/>
      </p:nvGrpSpPr>
      <p:grpSpPr>
        <a:xfrm>
          <a:off x="0" y="0"/>
          <a:ext cx="0" cy="0"/>
          <a:chOff x="0" y="0"/>
          <a:chExt cx="0" cy="0"/>
        </a:xfrm>
      </p:grpSpPr>
      <p:pic>
        <p:nvPicPr>
          <p:cNvPr id="168" name="Google Shape;168;p34"/>
          <p:cNvPicPr preferRelativeResize="0"/>
          <p:nvPr/>
        </p:nvPicPr>
        <p:blipFill>
          <a:blip r:embed="rId3">
            <a:alphaModFix/>
          </a:blip>
          <a:stretch>
            <a:fillRect/>
          </a:stretch>
        </p:blipFill>
        <p:spPr>
          <a:xfrm>
            <a:off x="1215037" y="1979900"/>
            <a:ext cx="6713924" cy="903375"/>
          </a:xfrm>
          <a:prstGeom prst="rect">
            <a:avLst/>
          </a:prstGeom>
          <a:noFill/>
          <a:ln>
            <a:noFill/>
          </a:ln>
        </p:spPr>
      </p:pic>
    </p:spTree>
  </p:cSld>
  <p:clrMapOvr>
    <a:masterClrMapping/>
  </p:clrMapOvr>
  <p:transition spd="med">
    <p:push/>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72"/>
        <p:cNvGrpSpPr/>
        <p:nvPr/>
      </p:nvGrpSpPr>
      <p:grpSpPr>
        <a:xfrm>
          <a:off x="0" y="0"/>
          <a:ext cx="0" cy="0"/>
          <a:chOff x="0" y="0"/>
          <a:chExt cx="0" cy="0"/>
        </a:xfrm>
      </p:grpSpPr>
      <p:pic>
        <p:nvPicPr>
          <p:cNvPr id="173" name="Google Shape;173;p35"/>
          <p:cNvPicPr preferRelativeResize="0"/>
          <p:nvPr/>
        </p:nvPicPr>
        <p:blipFill>
          <a:blip r:embed="rId3">
            <a:alphaModFix/>
          </a:blip>
          <a:stretch>
            <a:fillRect/>
          </a:stretch>
        </p:blipFill>
        <p:spPr>
          <a:xfrm>
            <a:off x="6337575" y="576499"/>
            <a:ext cx="1099197" cy="1099197"/>
          </a:xfrm>
          <a:prstGeom prst="rect">
            <a:avLst/>
          </a:prstGeom>
          <a:noFill/>
          <a:ln>
            <a:noFill/>
          </a:ln>
        </p:spPr>
      </p:pic>
      <p:pic>
        <p:nvPicPr>
          <p:cNvPr id="174" name="Google Shape;174;p35"/>
          <p:cNvPicPr preferRelativeResize="0"/>
          <p:nvPr/>
        </p:nvPicPr>
        <p:blipFill>
          <a:blip r:embed="rId4">
            <a:alphaModFix/>
          </a:blip>
          <a:stretch>
            <a:fillRect/>
          </a:stretch>
        </p:blipFill>
        <p:spPr>
          <a:xfrm>
            <a:off x="307125" y="3669225"/>
            <a:ext cx="580500" cy="580500"/>
          </a:xfrm>
          <a:prstGeom prst="rect">
            <a:avLst/>
          </a:prstGeom>
          <a:noFill/>
          <a:ln>
            <a:noFill/>
          </a:ln>
        </p:spPr>
      </p:pic>
      <p:pic>
        <p:nvPicPr>
          <p:cNvPr id="175" name="Google Shape;175;p35"/>
          <p:cNvPicPr preferRelativeResize="0"/>
          <p:nvPr/>
        </p:nvPicPr>
        <p:blipFill>
          <a:blip r:embed="rId5">
            <a:alphaModFix/>
          </a:blip>
          <a:stretch>
            <a:fillRect/>
          </a:stretch>
        </p:blipFill>
        <p:spPr>
          <a:xfrm>
            <a:off x="2077725" y="3669227"/>
            <a:ext cx="635405" cy="580500"/>
          </a:xfrm>
          <a:prstGeom prst="rect">
            <a:avLst/>
          </a:prstGeom>
          <a:noFill/>
          <a:ln>
            <a:noFill/>
          </a:ln>
        </p:spPr>
      </p:pic>
      <p:pic>
        <p:nvPicPr>
          <p:cNvPr id="176" name="Google Shape;176;p35"/>
          <p:cNvPicPr preferRelativeResize="0"/>
          <p:nvPr/>
        </p:nvPicPr>
        <p:blipFill>
          <a:blip r:embed="rId6">
            <a:alphaModFix/>
          </a:blip>
          <a:stretch>
            <a:fillRect/>
          </a:stretch>
        </p:blipFill>
        <p:spPr>
          <a:xfrm>
            <a:off x="1497229" y="2737825"/>
            <a:ext cx="580500" cy="580500"/>
          </a:xfrm>
          <a:prstGeom prst="rect">
            <a:avLst/>
          </a:prstGeom>
          <a:noFill/>
          <a:ln>
            <a:noFill/>
          </a:ln>
        </p:spPr>
      </p:pic>
      <p:pic>
        <p:nvPicPr>
          <p:cNvPr id="177" name="Google Shape;177;p35"/>
          <p:cNvPicPr preferRelativeResize="0"/>
          <p:nvPr/>
        </p:nvPicPr>
        <p:blipFill>
          <a:blip r:embed="rId7">
            <a:alphaModFix/>
          </a:blip>
          <a:stretch>
            <a:fillRect/>
          </a:stretch>
        </p:blipFill>
        <p:spPr>
          <a:xfrm>
            <a:off x="2716427" y="2737825"/>
            <a:ext cx="580500" cy="580500"/>
          </a:xfrm>
          <a:prstGeom prst="rect">
            <a:avLst/>
          </a:prstGeom>
          <a:noFill/>
          <a:ln>
            <a:noFill/>
          </a:ln>
        </p:spPr>
      </p:pic>
      <p:pic>
        <p:nvPicPr>
          <p:cNvPr id="178" name="Google Shape;178;p35"/>
          <p:cNvPicPr preferRelativeResize="0"/>
          <p:nvPr/>
        </p:nvPicPr>
        <p:blipFill>
          <a:blip r:embed="rId8">
            <a:alphaModFix/>
          </a:blip>
          <a:stretch>
            <a:fillRect/>
          </a:stretch>
        </p:blipFill>
        <p:spPr>
          <a:xfrm>
            <a:off x="3293626" y="3669225"/>
            <a:ext cx="580500" cy="580500"/>
          </a:xfrm>
          <a:prstGeom prst="rect">
            <a:avLst/>
          </a:prstGeom>
          <a:noFill/>
          <a:ln>
            <a:noFill/>
          </a:ln>
        </p:spPr>
      </p:pic>
      <p:pic>
        <p:nvPicPr>
          <p:cNvPr id="179" name="Google Shape;179;p35"/>
          <p:cNvPicPr preferRelativeResize="0"/>
          <p:nvPr/>
        </p:nvPicPr>
        <p:blipFill>
          <a:blip r:embed="rId9">
            <a:alphaModFix/>
          </a:blip>
          <a:stretch>
            <a:fillRect/>
          </a:stretch>
        </p:blipFill>
        <p:spPr>
          <a:xfrm>
            <a:off x="3859429" y="2737825"/>
            <a:ext cx="580500" cy="580500"/>
          </a:xfrm>
          <a:prstGeom prst="rect">
            <a:avLst/>
          </a:prstGeom>
          <a:noFill/>
          <a:ln>
            <a:noFill/>
          </a:ln>
        </p:spPr>
      </p:pic>
      <p:pic>
        <p:nvPicPr>
          <p:cNvPr id="180" name="Google Shape;180;p35"/>
          <p:cNvPicPr preferRelativeResize="0"/>
          <p:nvPr/>
        </p:nvPicPr>
        <p:blipFill>
          <a:blip r:embed="rId10">
            <a:alphaModFix/>
          </a:blip>
          <a:stretch>
            <a:fillRect/>
          </a:stretch>
        </p:blipFill>
        <p:spPr>
          <a:xfrm>
            <a:off x="4454627" y="3669225"/>
            <a:ext cx="580500" cy="580500"/>
          </a:xfrm>
          <a:prstGeom prst="rect">
            <a:avLst/>
          </a:prstGeom>
          <a:noFill/>
          <a:ln>
            <a:noFill/>
          </a:ln>
        </p:spPr>
      </p:pic>
      <p:pic>
        <p:nvPicPr>
          <p:cNvPr id="181" name="Google Shape;181;p35"/>
          <p:cNvPicPr preferRelativeResize="0"/>
          <p:nvPr/>
        </p:nvPicPr>
        <p:blipFill>
          <a:blip r:embed="rId11">
            <a:alphaModFix/>
          </a:blip>
          <a:stretch>
            <a:fillRect/>
          </a:stretch>
        </p:blipFill>
        <p:spPr>
          <a:xfrm>
            <a:off x="5615629" y="3669225"/>
            <a:ext cx="580500" cy="580500"/>
          </a:xfrm>
          <a:prstGeom prst="rect">
            <a:avLst/>
          </a:prstGeom>
          <a:noFill/>
          <a:ln>
            <a:noFill/>
          </a:ln>
        </p:spPr>
      </p:pic>
      <p:pic>
        <p:nvPicPr>
          <p:cNvPr id="182" name="Google Shape;182;p35"/>
          <p:cNvPicPr preferRelativeResize="0"/>
          <p:nvPr/>
        </p:nvPicPr>
        <p:blipFill>
          <a:blip r:embed="rId12">
            <a:alphaModFix/>
          </a:blip>
          <a:stretch>
            <a:fillRect/>
          </a:stretch>
        </p:blipFill>
        <p:spPr>
          <a:xfrm>
            <a:off x="5035126" y="2738700"/>
            <a:ext cx="580500" cy="580500"/>
          </a:xfrm>
          <a:prstGeom prst="rect">
            <a:avLst/>
          </a:prstGeom>
          <a:noFill/>
          <a:ln>
            <a:noFill/>
          </a:ln>
        </p:spPr>
      </p:pic>
      <p:pic>
        <p:nvPicPr>
          <p:cNvPr id="183" name="Google Shape;183;p35"/>
          <p:cNvPicPr preferRelativeResize="0"/>
          <p:nvPr/>
        </p:nvPicPr>
        <p:blipFill>
          <a:blip r:embed="rId13">
            <a:alphaModFix/>
          </a:blip>
          <a:stretch>
            <a:fillRect/>
          </a:stretch>
        </p:blipFill>
        <p:spPr>
          <a:xfrm>
            <a:off x="6221625" y="2737825"/>
            <a:ext cx="580500" cy="580500"/>
          </a:xfrm>
          <a:prstGeom prst="rect">
            <a:avLst/>
          </a:prstGeom>
          <a:noFill/>
          <a:ln>
            <a:noFill/>
          </a:ln>
        </p:spPr>
      </p:pic>
      <p:pic>
        <p:nvPicPr>
          <p:cNvPr id="184" name="Google Shape;184;p35"/>
          <p:cNvPicPr preferRelativeResize="0"/>
          <p:nvPr/>
        </p:nvPicPr>
        <p:blipFill>
          <a:blip r:embed="rId14">
            <a:alphaModFix/>
          </a:blip>
          <a:stretch>
            <a:fillRect/>
          </a:stretch>
        </p:blipFill>
        <p:spPr>
          <a:xfrm>
            <a:off x="6802126" y="3669225"/>
            <a:ext cx="580500" cy="580500"/>
          </a:xfrm>
          <a:prstGeom prst="rect">
            <a:avLst/>
          </a:prstGeom>
          <a:noFill/>
          <a:ln>
            <a:noFill/>
          </a:ln>
        </p:spPr>
      </p:pic>
      <p:pic>
        <p:nvPicPr>
          <p:cNvPr id="185" name="Google Shape;185;p35"/>
          <p:cNvPicPr preferRelativeResize="0"/>
          <p:nvPr/>
        </p:nvPicPr>
        <p:blipFill>
          <a:blip r:embed="rId15">
            <a:alphaModFix/>
          </a:blip>
          <a:stretch>
            <a:fillRect/>
          </a:stretch>
        </p:blipFill>
        <p:spPr>
          <a:xfrm>
            <a:off x="7353826" y="2738700"/>
            <a:ext cx="580500" cy="580500"/>
          </a:xfrm>
          <a:prstGeom prst="rect">
            <a:avLst/>
          </a:prstGeom>
          <a:noFill/>
          <a:ln>
            <a:noFill/>
          </a:ln>
        </p:spPr>
      </p:pic>
      <p:pic>
        <p:nvPicPr>
          <p:cNvPr id="186" name="Google Shape;186;p35"/>
          <p:cNvPicPr preferRelativeResize="0"/>
          <p:nvPr/>
        </p:nvPicPr>
        <p:blipFill>
          <a:blip r:embed="rId16">
            <a:alphaModFix/>
          </a:blip>
          <a:stretch>
            <a:fillRect/>
          </a:stretch>
        </p:blipFill>
        <p:spPr>
          <a:xfrm>
            <a:off x="7937629" y="3669225"/>
            <a:ext cx="580500" cy="580500"/>
          </a:xfrm>
          <a:prstGeom prst="rect">
            <a:avLst/>
          </a:prstGeom>
          <a:noFill/>
          <a:ln>
            <a:noFill/>
          </a:ln>
        </p:spPr>
      </p:pic>
      <p:cxnSp>
        <p:nvCxnSpPr>
          <p:cNvPr id="187" name="Google Shape;187;p35"/>
          <p:cNvCxnSpPr/>
          <p:nvPr/>
        </p:nvCxnSpPr>
        <p:spPr>
          <a:xfrm rot="10800000" flipH="1">
            <a:off x="334525" y="3492000"/>
            <a:ext cx="8490600" cy="4200"/>
          </a:xfrm>
          <a:prstGeom prst="straightConnector1">
            <a:avLst/>
          </a:prstGeom>
          <a:noFill/>
          <a:ln w="9525" cap="flat" cmpd="sng">
            <a:solidFill>
              <a:schemeClr val="dk2"/>
            </a:solidFill>
            <a:prstDash val="solid"/>
            <a:round/>
            <a:headEnd type="none" w="med" len="med"/>
            <a:tailEnd type="none" w="med" len="med"/>
          </a:ln>
        </p:spPr>
      </p:cxnSp>
      <p:sp>
        <p:nvSpPr>
          <p:cNvPr id="188" name="Google Shape;188;p35"/>
          <p:cNvSpPr txBox="1"/>
          <p:nvPr/>
        </p:nvSpPr>
        <p:spPr>
          <a:xfrm>
            <a:off x="7497000" y="710450"/>
            <a:ext cx="15354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Helvetica Neue"/>
                <a:ea typeface="Helvetica Neue"/>
                <a:cs typeface="Helvetica Neue"/>
                <a:sym typeface="Helvetica Neue"/>
              </a:rPr>
              <a:t>with the </a:t>
            </a:r>
            <a:endParaRPr>
              <a:solidFill>
                <a:schemeClr val="lt1"/>
              </a:solidFill>
              <a:latin typeface="Helvetica Neue"/>
              <a:ea typeface="Helvetica Neue"/>
              <a:cs typeface="Helvetica Neue"/>
              <a:sym typeface="Helvetica Neue"/>
            </a:endParaRPr>
          </a:p>
          <a:p>
            <a:pPr marL="0" lvl="0" indent="0" algn="l" rtl="0">
              <a:spcBef>
                <a:spcPts val="0"/>
              </a:spcBef>
              <a:spcAft>
                <a:spcPts val="0"/>
              </a:spcAft>
              <a:buNone/>
            </a:pPr>
            <a:r>
              <a:rPr lang="en">
                <a:solidFill>
                  <a:schemeClr val="lt1"/>
                </a:solidFill>
                <a:latin typeface="Helvetica Neue"/>
                <a:ea typeface="Helvetica Neue"/>
                <a:cs typeface="Helvetica Neue"/>
                <a:sym typeface="Helvetica Neue"/>
              </a:rPr>
              <a:t>brand new GPT-3</a:t>
            </a:r>
            <a:endParaRPr>
              <a:solidFill>
                <a:schemeClr val="lt1"/>
              </a:solidFill>
              <a:latin typeface="Helvetica Neue"/>
              <a:ea typeface="Helvetica Neue"/>
              <a:cs typeface="Helvetica Neue"/>
              <a:sym typeface="Helvetica Neue"/>
            </a:endParaRPr>
          </a:p>
        </p:txBody>
      </p:sp>
      <p:sp>
        <p:nvSpPr>
          <p:cNvPr id="189" name="Google Shape;189;p35"/>
          <p:cNvSpPr txBox="1"/>
          <p:nvPr/>
        </p:nvSpPr>
        <p:spPr>
          <a:xfrm>
            <a:off x="29500" y="4249725"/>
            <a:ext cx="10992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solidFill>
                  <a:schemeClr val="lt1"/>
                </a:solidFill>
                <a:latin typeface="Helvetica Neue"/>
                <a:ea typeface="Helvetica Neue"/>
                <a:cs typeface="Helvetica Neue"/>
                <a:sym typeface="Helvetica Neue"/>
              </a:rPr>
              <a:t>Codex </a:t>
            </a:r>
            <a:endParaRPr sz="1000">
              <a:solidFill>
                <a:schemeClr val="lt1"/>
              </a:solidFill>
              <a:latin typeface="Helvetica Neue"/>
              <a:ea typeface="Helvetica Neue"/>
              <a:cs typeface="Helvetica Neue"/>
              <a:sym typeface="Helvetica Neue"/>
            </a:endParaRPr>
          </a:p>
        </p:txBody>
      </p:sp>
      <p:sp>
        <p:nvSpPr>
          <p:cNvPr id="190" name="Google Shape;190;p35"/>
          <p:cNvSpPr/>
          <p:nvPr/>
        </p:nvSpPr>
        <p:spPr>
          <a:xfrm>
            <a:off x="565050" y="3427800"/>
            <a:ext cx="121500" cy="129300"/>
          </a:xfrm>
          <a:prstGeom prst="ellipse">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35"/>
          <p:cNvSpPr txBox="1"/>
          <p:nvPr/>
        </p:nvSpPr>
        <p:spPr>
          <a:xfrm>
            <a:off x="1237875" y="2388800"/>
            <a:ext cx="10992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solidFill>
                  <a:schemeClr val="lt1"/>
                </a:solidFill>
                <a:latin typeface="Roboto"/>
                <a:ea typeface="Roboto"/>
                <a:cs typeface="Roboto"/>
                <a:sym typeface="Roboto"/>
              </a:rPr>
              <a:t>Embeddings v1</a:t>
            </a:r>
            <a:endParaRPr sz="1000">
              <a:solidFill>
                <a:schemeClr val="lt1"/>
              </a:solidFill>
              <a:latin typeface="Roboto"/>
              <a:ea typeface="Roboto"/>
              <a:cs typeface="Roboto"/>
              <a:sym typeface="Roboto"/>
            </a:endParaRPr>
          </a:p>
        </p:txBody>
      </p:sp>
      <p:sp>
        <p:nvSpPr>
          <p:cNvPr id="192" name="Google Shape;192;p35"/>
          <p:cNvSpPr/>
          <p:nvPr/>
        </p:nvSpPr>
        <p:spPr>
          <a:xfrm>
            <a:off x="1708050" y="3427800"/>
            <a:ext cx="121500" cy="129300"/>
          </a:xfrm>
          <a:prstGeom prst="ellipse">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35"/>
          <p:cNvSpPr txBox="1"/>
          <p:nvPr/>
        </p:nvSpPr>
        <p:spPr>
          <a:xfrm>
            <a:off x="1708050" y="4248975"/>
            <a:ext cx="14304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solidFill>
                  <a:schemeClr val="lt1"/>
                </a:solidFill>
                <a:latin typeface="Helvetica Neue"/>
                <a:ea typeface="Helvetica Neue"/>
                <a:cs typeface="Helvetica Neue"/>
                <a:sym typeface="Helvetica Neue"/>
              </a:rPr>
              <a:t>Instruction Following </a:t>
            </a:r>
            <a:endParaRPr sz="1000">
              <a:solidFill>
                <a:schemeClr val="lt1"/>
              </a:solidFill>
              <a:latin typeface="Helvetica Neue"/>
              <a:ea typeface="Helvetica Neue"/>
              <a:cs typeface="Helvetica Neue"/>
              <a:sym typeface="Helvetica Neue"/>
            </a:endParaRPr>
          </a:p>
          <a:p>
            <a:pPr marL="0" lvl="0" indent="0" algn="ctr" rtl="0">
              <a:spcBef>
                <a:spcPts val="0"/>
              </a:spcBef>
              <a:spcAft>
                <a:spcPts val="0"/>
              </a:spcAft>
              <a:buNone/>
            </a:pPr>
            <a:endParaRPr sz="1000">
              <a:solidFill>
                <a:schemeClr val="lt1"/>
              </a:solidFill>
              <a:latin typeface="Helvetica Neue"/>
              <a:ea typeface="Helvetica Neue"/>
              <a:cs typeface="Helvetica Neue"/>
              <a:sym typeface="Helvetica Neue"/>
            </a:endParaRPr>
          </a:p>
        </p:txBody>
      </p:sp>
      <p:sp>
        <p:nvSpPr>
          <p:cNvPr id="194" name="Google Shape;194;p35"/>
          <p:cNvSpPr/>
          <p:nvPr/>
        </p:nvSpPr>
        <p:spPr>
          <a:xfrm>
            <a:off x="2927250" y="3427800"/>
            <a:ext cx="121500" cy="129300"/>
          </a:xfrm>
          <a:prstGeom prst="ellipse">
            <a:avLst/>
          </a:pr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35"/>
          <p:cNvSpPr txBox="1"/>
          <p:nvPr/>
        </p:nvSpPr>
        <p:spPr>
          <a:xfrm>
            <a:off x="2457075" y="2388800"/>
            <a:ext cx="10992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solidFill>
                  <a:schemeClr val="lt1"/>
                </a:solidFill>
                <a:latin typeface="Helvetica Neue"/>
                <a:ea typeface="Helvetica Neue"/>
                <a:cs typeface="Helvetica Neue"/>
                <a:sym typeface="Helvetica Neue"/>
              </a:rPr>
              <a:t>DALLE-2 </a:t>
            </a:r>
            <a:endParaRPr sz="1000">
              <a:solidFill>
                <a:schemeClr val="lt1"/>
              </a:solidFill>
              <a:latin typeface="Helvetica Neue"/>
              <a:ea typeface="Helvetica Neue"/>
              <a:cs typeface="Helvetica Neue"/>
              <a:sym typeface="Helvetica Neue"/>
            </a:endParaRPr>
          </a:p>
        </p:txBody>
      </p:sp>
      <p:sp>
        <p:nvSpPr>
          <p:cNvPr id="196" name="Google Shape;196;p35"/>
          <p:cNvSpPr txBox="1"/>
          <p:nvPr/>
        </p:nvSpPr>
        <p:spPr>
          <a:xfrm>
            <a:off x="2851050" y="4248975"/>
            <a:ext cx="1430400" cy="800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solidFill>
                  <a:schemeClr val="lt1"/>
                </a:solidFill>
                <a:latin typeface="Helvetica Neue"/>
                <a:ea typeface="Helvetica Neue"/>
                <a:cs typeface="Helvetica Neue"/>
                <a:sym typeface="Helvetica Neue"/>
              </a:rPr>
              <a:t>ChatGPT, </a:t>
            </a:r>
            <a:endParaRPr sz="1000">
              <a:solidFill>
                <a:schemeClr val="lt1"/>
              </a:solidFill>
              <a:latin typeface="Helvetica Neue"/>
              <a:ea typeface="Helvetica Neue"/>
              <a:cs typeface="Helvetica Neue"/>
              <a:sym typeface="Helvetica Neue"/>
            </a:endParaRPr>
          </a:p>
          <a:p>
            <a:pPr marL="0" lvl="0" indent="0" algn="ctr" rtl="0">
              <a:spcBef>
                <a:spcPts val="0"/>
              </a:spcBef>
              <a:spcAft>
                <a:spcPts val="0"/>
              </a:spcAft>
              <a:buNone/>
            </a:pPr>
            <a:r>
              <a:rPr lang="en" sz="1000">
                <a:solidFill>
                  <a:schemeClr val="lt1"/>
                </a:solidFill>
                <a:latin typeface="Helvetica Neue"/>
                <a:ea typeface="Helvetica Neue"/>
                <a:cs typeface="Helvetica Neue"/>
                <a:sym typeface="Helvetica Neue"/>
              </a:rPr>
              <a:t>GPT-3.5 </a:t>
            </a:r>
            <a:endParaRPr sz="1000">
              <a:solidFill>
                <a:schemeClr val="lt1"/>
              </a:solidFill>
              <a:latin typeface="Helvetica Neue"/>
              <a:ea typeface="Helvetica Neue"/>
              <a:cs typeface="Helvetica Neue"/>
              <a:sym typeface="Helvetica Neue"/>
            </a:endParaRPr>
          </a:p>
          <a:p>
            <a:pPr marL="0" lvl="0" indent="0" algn="ctr" rtl="0">
              <a:spcBef>
                <a:spcPts val="0"/>
              </a:spcBef>
              <a:spcAft>
                <a:spcPts val="0"/>
              </a:spcAft>
              <a:buNone/>
            </a:pPr>
            <a:r>
              <a:rPr lang="en" sz="1000">
                <a:solidFill>
                  <a:schemeClr val="lt1"/>
                </a:solidFill>
                <a:latin typeface="Helvetica Neue"/>
                <a:ea typeface="Helvetica Neue"/>
                <a:cs typeface="Helvetica Neue"/>
                <a:sym typeface="Helvetica Neue"/>
              </a:rPr>
              <a:t>and</a:t>
            </a:r>
            <a:endParaRPr sz="1000">
              <a:solidFill>
                <a:schemeClr val="lt1"/>
              </a:solidFill>
              <a:latin typeface="Helvetica Neue"/>
              <a:ea typeface="Helvetica Neue"/>
              <a:cs typeface="Helvetica Neue"/>
              <a:sym typeface="Helvetica Neue"/>
            </a:endParaRPr>
          </a:p>
          <a:p>
            <a:pPr marL="0" lvl="0" indent="0" algn="ctr" rtl="0">
              <a:spcBef>
                <a:spcPts val="0"/>
              </a:spcBef>
              <a:spcAft>
                <a:spcPts val="0"/>
              </a:spcAft>
              <a:buNone/>
            </a:pPr>
            <a:r>
              <a:rPr lang="en" sz="1000">
                <a:solidFill>
                  <a:schemeClr val="lt1"/>
                </a:solidFill>
                <a:latin typeface="Helvetica Neue"/>
                <a:ea typeface="Helvetica Neue"/>
                <a:cs typeface="Helvetica Neue"/>
                <a:sym typeface="Helvetica Neue"/>
              </a:rPr>
              <a:t>Embeddings v2</a:t>
            </a:r>
            <a:endParaRPr sz="1000">
              <a:solidFill>
                <a:schemeClr val="lt1"/>
              </a:solidFill>
              <a:latin typeface="Helvetica Neue"/>
              <a:ea typeface="Helvetica Neue"/>
              <a:cs typeface="Helvetica Neue"/>
              <a:sym typeface="Helvetica Neue"/>
            </a:endParaRPr>
          </a:p>
        </p:txBody>
      </p:sp>
      <p:sp>
        <p:nvSpPr>
          <p:cNvPr id="197" name="Google Shape;197;p35"/>
          <p:cNvSpPr txBox="1"/>
          <p:nvPr/>
        </p:nvSpPr>
        <p:spPr>
          <a:xfrm>
            <a:off x="3600075" y="2388800"/>
            <a:ext cx="10992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solidFill>
                  <a:schemeClr val="lt1"/>
                </a:solidFill>
                <a:latin typeface="Helvetica Neue"/>
                <a:ea typeface="Helvetica Neue"/>
                <a:cs typeface="Helvetica Neue"/>
                <a:sym typeface="Helvetica Neue"/>
              </a:rPr>
              <a:t>ChatGPT Plus</a:t>
            </a:r>
            <a:endParaRPr sz="1000">
              <a:solidFill>
                <a:schemeClr val="lt1"/>
              </a:solidFill>
              <a:latin typeface="Helvetica Neue"/>
              <a:ea typeface="Helvetica Neue"/>
              <a:cs typeface="Helvetica Neue"/>
              <a:sym typeface="Helvetica Neue"/>
            </a:endParaRPr>
          </a:p>
        </p:txBody>
      </p:sp>
      <p:sp>
        <p:nvSpPr>
          <p:cNvPr id="198" name="Google Shape;198;p35"/>
          <p:cNvSpPr/>
          <p:nvPr/>
        </p:nvSpPr>
        <p:spPr>
          <a:xfrm>
            <a:off x="4146450" y="3427800"/>
            <a:ext cx="121500" cy="129300"/>
          </a:xfrm>
          <a:prstGeom prst="ellipse">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35"/>
          <p:cNvSpPr txBox="1"/>
          <p:nvPr/>
        </p:nvSpPr>
        <p:spPr>
          <a:xfrm>
            <a:off x="5972175" y="1675700"/>
            <a:ext cx="9156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solidFill>
                  <a:schemeClr val="dk1"/>
                </a:solidFill>
                <a:latin typeface="Roboto"/>
                <a:ea typeface="Roboto"/>
                <a:cs typeface="Roboto"/>
                <a:sym typeface="Roboto"/>
              </a:rPr>
              <a:t>June 2020</a:t>
            </a:r>
            <a:endParaRPr sz="1000">
              <a:solidFill>
                <a:schemeClr val="dk1"/>
              </a:solidFill>
              <a:latin typeface="Roboto"/>
              <a:ea typeface="Roboto"/>
              <a:cs typeface="Roboto"/>
              <a:sym typeface="Roboto"/>
            </a:endParaRPr>
          </a:p>
        </p:txBody>
      </p:sp>
      <p:sp>
        <p:nvSpPr>
          <p:cNvPr id="200" name="Google Shape;200;p35"/>
          <p:cNvSpPr txBox="1"/>
          <p:nvPr/>
        </p:nvSpPr>
        <p:spPr>
          <a:xfrm>
            <a:off x="365050" y="3129375"/>
            <a:ext cx="580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solidFill>
                  <a:schemeClr val="lt1"/>
                </a:solidFill>
                <a:latin typeface="Helvetica Neue"/>
                <a:ea typeface="Helvetica Neue"/>
                <a:cs typeface="Helvetica Neue"/>
                <a:sym typeface="Helvetica Neue"/>
              </a:rPr>
              <a:t>2021</a:t>
            </a:r>
            <a:endParaRPr sz="1000">
              <a:solidFill>
                <a:schemeClr val="lt1"/>
              </a:solidFill>
              <a:latin typeface="Helvetica Neue"/>
              <a:ea typeface="Helvetica Neue"/>
              <a:cs typeface="Helvetica Neue"/>
              <a:sym typeface="Helvetica Neue"/>
            </a:endParaRPr>
          </a:p>
        </p:txBody>
      </p:sp>
      <p:sp>
        <p:nvSpPr>
          <p:cNvPr id="201" name="Google Shape;201;p35"/>
          <p:cNvSpPr txBox="1"/>
          <p:nvPr/>
        </p:nvSpPr>
        <p:spPr>
          <a:xfrm>
            <a:off x="1497225" y="3557100"/>
            <a:ext cx="4848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solidFill>
                  <a:schemeClr val="lt1"/>
                </a:solidFill>
                <a:latin typeface="Helvetica Neue"/>
                <a:ea typeface="Helvetica Neue"/>
                <a:cs typeface="Helvetica Neue"/>
                <a:sym typeface="Helvetica Neue"/>
              </a:rPr>
              <a:t>2022</a:t>
            </a:r>
            <a:endParaRPr sz="1000">
              <a:solidFill>
                <a:schemeClr val="lt1"/>
              </a:solidFill>
              <a:latin typeface="Helvetica Neue"/>
              <a:ea typeface="Helvetica Neue"/>
              <a:cs typeface="Helvetica Neue"/>
              <a:sym typeface="Helvetica Neue"/>
            </a:endParaRPr>
          </a:p>
        </p:txBody>
      </p:sp>
      <p:sp>
        <p:nvSpPr>
          <p:cNvPr id="202" name="Google Shape;202;p35"/>
          <p:cNvSpPr txBox="1"/>
          <p:nvPr/>
        </p:nvSpPr>
        <p:spPr>
          <a:xfrm>
            <a:off x="3917850" y="3557100"/>
            <a:ext cx="5805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solidFill>
                  <a:schemeClr val="lt1"/>
                </a:solidFill>
                <a:latin typeface="Roboto"/>
                <a:ea typeface="Roboto"/>
                <a:cs typeface="Roboto"/>
                <a:sym typeface="Roboto"/>
              </a:rPr>
              <a:t>2023</a:t>
            </a:r>
            <a:endParaRPr sz="1000">
              <a:solidFill>
                <a:schemeClr val="lt1"/>
              </a:solidFill>
              <a:latin typeface="Roboto"/>
              <a:ea typeface="Roboto"/>
              <a:cs typeface="Roboto"/>
              <a:sym typeface="Roboto"/>
            </a:endParaRPr>
          </a:p>
        </p:txBody>
      </p:sp>
      <p:sp>
        <p:nvSpPr>
          <p:cNvPr id="203" name="Google Shape;203;p35"/>
          <p:cNvSpPr txBox="1">
            <a:spLocks noGrp="1"/>
          </p:cNvSpPr>
          <p:nvPr>
            <p:ph type="title"/>
          </p:nvPr>
        </p:nvSpPr>
        <p:spPr>
          <a:xfrm rot="356">
            <a:off x="500450" y="303975"/>
            <a:ext cx="2896800" cy="6462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3000"/>
              <a:t>The journey to </a:t>
            </a:r>
            <a:endParaRPr sz="2400"/>
          </a:p>
          <a:p>
            <a:pPr marL="0" lvl="0" indent="0" algn="l" rtl="0">
              <a:spcBef>
                <a:spcPts val="0"/>
              </a:spcBef>
              <a:spcAft>
                <a:spcPts val="0"/>
              </a:spcAft>
              <a:buNone/>
            </a:pPr>
            <a:endParaRPr sz="3000"/>
          </a:p>
          <a:p>
            <a:pPr marL="0" lvl="0" indent="0" algn="l" rtl="0">
              <a:spcBef>
                <a:spcPts val="0"/>
              </a:spcBef>
              <a:spcAft>
                <a:spcPts val="0"/>
              </a:spcAft>
              <a:buNone/>
            </a:pPr>
            <a:endParaRPr sz="3000"/>
          </a:p>
          <a:p>
            <a:pPr marL="0" lvl="0" indent="0" algn="l" rtl="0">
              <a:spcBef>
                <a:spcPts val="0"/>
              </a:spcBef>
              <a:spcAft>
                <a:spcPts val="0"/>
              </a:spcAft>
              <a:buNone/>
            </a:pPr>
            <a:endParaRPr sz="3000"/>
          </a:p>
        </p:txBody>
      </p:sp>
      <p:sp>
        <p:nvSpPr>
          <p:cNvPr id="204" name="Google Shape;204;p35"/>
          <p:cNvSpPr txBox="1"/>
          <p:nvPr/>
        </p:nvSpPr>
        <p:spPr>
          <a:xfrm>
            <a:off x="4029675" y="4270350"/>
            <a:ext cx="14304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solidFill>
                  <a:schemeClr val="lt1"/>
                </a:solidFill>
                <a:latin typeface="Helvetica Neue"/>
                <a:ea typeface="Helvetica Neue"/>
                <a:cs typeface="Helvetica Neue"/>
                <a:sym typeface="Helvetica Neue"/>
              </a:rPr>
              <a:t>Whisper &amp; </a:t>
            </a:r>
            <a:endParaRPr sz="1000">
              <a:solidFill>
                <a:schemeClr val="lt1"/>
              </a:solidFill>
              <a:latin typeface="Helvetica Neue"/>
              <a:ea typeface="Helvetica Neue"/>
              <a:cs typeface="Helvetica Neue"/>
              <a:sym typeface="Helvetica Neue"/>
            </a:endParaRPr>
          </a:p>
          <a:p>
            <a:pPr marL="0" lvl="0" indent="0" algn="ctr" rtl="0">
              <a:spcBef>
                <a:spcPts val="0"/>
              </a:spcBef>
              <a:spcAft>
                <a:spcPts val="0"/>
              </a:spcAft>
              <a:buNone/>
            </a:pPr>
            <a:r>
              <a:rPr lang="en" sz="1000">
                <a:solidFill>
                  <a:schemeClr val="lt1"/>
                </a:solidFill>
                <a:latin typeface="Helvetica Neue"/>
                <a:ea typeface="Helvetica Neue"/>
                <a:cs typeface="Helvetica Neue"/>
                <a:sym typeface="Helvetica Neue"/>
              </a:rPr>
              <a:t>ChatGPT API </a:t>
            </a:r>
            <a:endParaRPr sz="1000">
              <a:solidFill>
                <a:schemeClr val="lt1"/>
              </a:solidFill>
              <a:latin typeface="Helvetica Neue"/>
              <a:ea typeface="Helvetica Neue"/>
              <a:cs typeface="Helvetica Neue"/>
              <a:sym typeface="Helvetica Neue"/>
            </a:endParaRPr>
          </a:p>
        </p:txBody>
      </p:sp>
      <p:sp>
        <p:nvSpPr>
          <p:cNvPr id="205" name="Google Shape;205;p35"/>
          <p:cNvSpPr txBox="1"/>
          <p:nvPr/>
        </p:nvSpPr>
        <p:spPr>
          <a:xfrm>
            <a:off x="4743075" y="2388800"/>
            <a:ext cx="10992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solidFill>
                  <a:schemeClr val="lt1"/>
                </a:solidFill>
                <a:latin typeface="Helvetica Neue"/>
                <a:ea typeface="Helvetica Neue"/>
                <a:cs typeface="Helvetica Neue"/>
                <a:sym typeface="Helvetica Neue"/>
              </a:rPr>
              <a:t>GPT-4 </a:t>
            </a:r>
            <a:endParaRPr sz="1000">
              <a:solidFill>
                <a:schemeClr val="lt1"/>
              </a:solidFill>
              <a:latin typeface="Helvetica Neue"/>
              <a:ea typeface="Helvetica Neue"/>
              <a:cs typeface="Helvetica Neue"/>
              <a:sym typeface="Helvetica Neue"/>
            </a:endParaRPr>
          </a:p>
        </p:txBody>
      </p:sp>
      <p:sp>
        <p:nvSpPr>
          <p:cNvPr id="206" name="Google Shape;206;p35"/>
          <p:cNvSpPr txBox="1"/>
          <p:nvPr/>
        </p:nvSpPr>
        <p:spPr>
          <a:xfrm>
            <a:off x="5190675" y="4270350"/>
            <a:ext cx="1430400" cy="954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solidFill>
                  <a:schemeClr val="lt1"/>
                </a:solidFill>
                <a:latin typeface="Helvetica Neue"/>
                <a:ea typeface="Helvetica Neue"/>
                <a:cs typeface="Helvetica Neue"/>
                <a:sym typeface="Helvetica Neue"/>
              </a:rPr>
              <a:t>ChatGPT </a:t>
            </a:r>
            <a:endParaRPr sz="1000">
              <a:solidFill>
                <a:schemeClr val="lt1"/>
              </a:solidFill>
              <a:latin typeface="Helvetica Neue"/>
              <a:ea typeface="Helvetica Neue"/>
              <a:cs typeface="Helvetica Neue"/>
              <a:sym typeface="Helvetica Neue"/>
            </a:endParaRPr>
          </a:p>
          <a:p>
            <a:pPr marL="0" lvl="0" indent="0" algn="ctr" rtl="0">
              <a:spcBef>
                <a:spcPts val="0"/>
              </a:spcBef>
              <a:spcAft>
                <a:spcPts val="0"/>
              </a:spcAft>
              <a:buNone/>
            </a:pPr>
            <a:r>
              <a:rPr lang="en" sz="1000">
                <a:solidFill>
                  <a:schemeClr val="lt1"/>
                </a:solidFill>
                <a:latin typeface="Helvetica Neue"/>
                <a:ea typeface="Helvetica Neue"/>
                <a:cs typeface="Helvetica Neue"/>
                <a:sym typeface="Helvetica Neue"/>
              </a:rPr>
              <a:t>Browsing, Code Interpreter and </a:t>
            </a:r>
            <a:endParaRPr sz="1000">
              <a:solidFill>
                <a:schemeClr val="lt1"/>
              </a:solidFill>
              <a:latin typeface="Helvetica Neue"/>
              <a:ea typeface="Helvetica Neue"/>
              <a:cs typeface="Helvetica Neue"/>
              <a:sym typeface="Helvetica Neue"/>
            </a:endParaRPr>
          </a:p>
          <a:p>
            <a:pPr marL="0" lvl="0" indent="0" algn="ctr" rtl="0">
              <a:spcBef>
                <a:spcPts val="0"/>
              </a:spcBef>
              <a:spcAft>
                <a:spcPts val="0"/>
              </a:spcAft>
              <a:buNone/>
            </a:pPr>
            <a:r>
              <a:rPr lang="en" sz="1000">
                <a:solidFill>
                  <a:schemeClr val="lt1"/>
                </a:solidFill>
                <a:latin typeface="Helvetica Neue"/>
                <a:ea typeface="Helvetica Neue"/>
                <a:cs typeface="Helvetica Neue"/>
                <a:sym typeface="Helvetica Neue"/>
              </a:rPr>
              <a:t>3rd Party Plugins </a:t>
            </a:r>
            <a:endParaRPr sz="1000">
              <a:solidFill>
                <a:schemeClr val="lt1"/>
              </a:solidFill>
              <a:latin typeface="Helvetica Neue"/>
              <a:ea typeface="Helvetica Neue"/>
              <a:cs typeface="Helvetica Neue"/>
              <a:sym typeface="Helvetica Neue"/>
            </a:endParaRPr>
          </a:p>
          <a:p>
            <a:pPr marL="0" lvl="0" indent="0" algn="ctr" rtl="0">
              <a:spcBef>
                <a:spcPts val="0"/>
              </a:spcBef>
              <a:spcAft>
                <a:spcPts val="0"/>
              </a:spcAft>
              <a:buNone/>
            </a:pPr>
            <a:endParaRPr sz="1000">
              <a:solidFill>
                <a:schemeClr val="lt1"/>
              </a:solidFill>
              <a:latin typeface="Helvetica Neue"/>
              <a:ea typeface="Helvetica Neue"/>
              <a:cs typeface="Helvetica Neue"/>
              <a:sym typeface="Helvetica Neue"/>
            </a:endParaRPr>
          </a:p>
        </p:txBody>
      </p:sp>
      <p:sp>
        <p:nvSpPr>
          <p:cNvPr id="207" name="Google Shape;207;p35"/>
          <p:cNvSpPr/>
          <p:nvPr/>
        </p:nvSpPr>
        <p:spPr>
          <a:xfrm>
            <a:off x="4679850" y="3427800"/>
            <a:ext cx="121500" cy="129300"/>
          </a:xfrm>
          <a:prstGeom prst="ellipse">
            <a:avLst/>
          </a:pr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35"/>
          <p:cNvSpPr/>
          <p:nvPr/>
        </p:nvSpPr>
        <p:spPr>
          <a:xfrm>
            <a:off x="5822850" y="3427800"/>
            <a:ext cx="121500" cy="129300"/>
          </a:xfrm>
          <a:prstGeom prst="ellipse">
            <a:avLst/>
          </a:pr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35"/>
          <p:cNvSpPr txBox="1"/>
          <p:nvPr/>
        </p:nvSpPr>
        <p:spPr>
          <a:xfrm>
            <a:off x="5842275" y="2091325"/>
            <a:ext cx="13101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solidFill>
                  <a:schemeClr val="lt1"/>
                </a:solidFill>
                <a:latin typeface="Helvetica Neue"/>
                <a:ea typeface="Helvetica Neue"/>
                <a:cs typeface="Helvetica Neue"/>
                <a:sym typeface="Helvetica Neue"/>
              </a:rPr>
              <a:t>ChatGPT </a:t>
            </a:r>
            <a:endParaRPr sz="1000">
              <a:solidFill>
                <a:schemeClr val="lt1"/>
              </a:solidFill>
              <a:latin typeface="Helvetica Neue"/>
              <a:ea typeface="Helvetica Neue"/>
              <a:cs typeface="Helvetica Neue"/>
              <a:sym typeface="Helvetica Neue"/>
            </a:endParaRPr>
          </a:p>
          <a:p>
            <a:pPr marL="0" lvl="0" indent="0" algn="ctr" rtl="0">
              <a:spcBef>
                <a:spcPts val="0"/>
              </a:spcBef>
              <a:spcAft>
                <a:spcPts val="0"/>
              </a:spcAft>
              <a:buNone/>
            </a:pPr>
            <a:r>
              <a:rPr lang="en" sz="1000">
                <a:solidFill>
                  <a:schemeClr val="lt1"/>
                </a:solidFill>
                <a:latin typeface="Helvetica Neue"/>
                <a:ea typeface="Helvetica Neue"/>
                <a:cs typeface="Helvetica Neue"/>
                <a:sym typeface="Helvetica Neue"/>
              </a:rPr>
              <a:t>Custom Data Handling</a:t>
            </a:r>
            <a:endParaRPr sz="1000">
              <a:solidFill>
                <a:schemeClr val="lt1"/>
              </a:solidFill>
              <a:latin typeface="Helvetica Neue"/>
              <a:ea typeface="Helvetica Neue"/>
              <a:cs typeface="Helvetica Neue"/>
              <a:sym typeface="Helvetica Neue"/>
            </a:endParaRPr>
          </a:p>
        </p:txBody>
      </p:sp>
      <p:sp>
        <p:nvSpPr>
          <p:cNvPr id="210" name="Google Shape;210;p35"/>
          <p:cNvSpPr/>
          <p:nvPr/>
        </p:nvSpPr>
        <p:spPr>
          <a:xfrm>
            <a:off x="6432450" y="3427800"/>
            <a:ext cx="121500" cy="129300"/>
          </a:xfrm>
          <a:prstGeom prst="ellipse">
            <a:avLst/>
          </a:pr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35"/>
          <p:cNvSpPr txBox="1"/>
          <p:nvPr/>
        </p:nvSpPr>
        <p:spPr>
          <a:xfrm>
            <a:off x="6409875" y="4270350"/>
            <a:ext cx="14304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solidFill>
                  <a:schemeClr val="lt1"/>
                </a:solidFill>
                <a:latin typeface="Helvetica Neue"/>
                <a:ea typeface="Helvetica Neue"/>
                <a:cs typeface="Helvetica Neue"/>
                <a:sym typeface="Helvetica Neue"/>
              </a:rPr>
              <a:t>ChatGPT </a:t>
            </a:r>
            <a:endParaRPr sz="1000">
              <a:solidFill>
                <a:schemeClr val="lt1"/>
              </a:solidFill>
              <a:latin typeface="Helvetica Neue"/>
              <a:ea typeface="Helvetica Neue"/>
              <a:cs typeface="Helvetica Neue"/>
              <a:sym typeface="Helvetica Neue"/>
            </a:endParaRPr>
          </a:p>
          <a:p>
            <a:pPr marL="0" lvl="0" indent="0" algn="ctr" rtl="0">
              <a:spcBef>
                <a:spcPts val="0"/>
              </a:spcBef>
              <a:spcAft>
                <a:spcPts val="0"/>
              </a:spcAft>
              <a:buNone/>
            </a:pPr>
            <a:r>
              <a:rPr lang="en" sz="1000">
                <a:solidFill>
                  <a:schemeClr val="lt1"/>
                </a:solidFill>
                <a:latin typeface="Helvetica Neue"/>
                <a:ea typeface="Helvetica Neue"/>
                <a:cs typeface="Helvetica Neue"/>
                <a:sym typeface="Helvetica Neue"/>
              </a:rPr>
              <a:t>IOS App</a:t>
            </a:r>
            <a:endParaRPr sz="1000">
              <a:solidFill>
                <a:schemeClr val="lt1"/>
              </a:solidFill>
              <a:latin typeface="Helvetica Neue"/>
              <a:ea typeface="Helvetica Neue"/>
              <a:cs typeface="Helvetica Neue"/>
              <a:sym typeface="Helvetica Neue"/>
            </a:endParaRPr>
          </a:p>
          <a:p>
            <a:pPr marL="0" lvl="0" indent="0" algn="ctr" rtl="0">
              <a:spcBef>
                <a:spcPts val="0"/>
              </a:spcBef>
              <a:spcAft>
                <a:spcPts val="0"/>
              </a:spcAft>
              <a:buNone/>
            </a:pPr>
            <a:endParaRPr sz="1000">
              <a:solidFill>
                <a:schemeClr val="lt1"/>
              </a:solidFill>
              <a:latin typeface="Helvetica Neue"/>
              <a:ea typeface="Helvetica Neue"/>
              <a:cs typeface="Helvetica Neue"/>
              <a:sym typeface="Helvetica Neue"/>
            </a:endParaRPr>
          </a:p>
        </p:txBody>
      </p:sp>
      <p:sp>
        <p:nvSpPr>
          <p:cNvPr id="212" name="Google Shape;212;p35"/>
          <p:cNvSpPr txBox="1"/>
          <p:nvPr/>
        </p:nvSpPr>
        <p:spPr>
          <a:xfrm>
            <a:off x="7029075" y="2388800"/>
            <a:ext cx="11901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solidFill>
                  <a:schemeClr val="lt1"/>
                </a:solidFill>
                <a:latin typeface="Helvetica Neue"/>
                <a:ea typeface="Helvetica Neue"/>
                <a:cs typeface="Helvetica Neue"/>
                <a:sym typeface="Helvetica Neue"/>
              </a:rPr>
              <a:t>Function Calling </a:t>
            </a:r>
            <a:endParaRPr sz="1000">
              <a:solidFill>
                <a:schemeClr val="lt1"/>
              </a:solidFill>
              <a:latin typeface="Helvetica Neue"/>
              <a:ea typeface="Helvetica Neue"/>
              <a:cs typeface="Helvetica Neue"/>
              <a:sym typeface="Helvetica Neue"/>
            </a:endParaRPr>
          </a:p>
        </p:txBody>
      </p:sp>
      <p:sp>
        <p:nvSpPr>
          <p:cNvPr id="213" name="Google Shape;213;p35"/>
          <p:cNvSpPr/>
          <p:nvPr/>
        </p:nvSpPr>
        <p:spPr>
          <a:xfrm>
            <a:off x="7042050" y="3427800"/>
            <a:ext cx="121500" cy="129300"/>
          </a:xfrm>
          <a:prstGeom prst="ellipse">
            <a:avLst/>
          </a:pr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35"/>
          <p:cNvSpPr/>
          <p:nvPr/>
        </p:nvSpPr>
        <p:spPr>
          <a:xfrm>
            <a:off x="7651650" y="3427800"/>
            <a:ext cx="121500" cy="129300"/>
          </a:xfrm>
          <a:prstGeom prst="ellipse">
            <a:avLst/>
          </a:pr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35"/>
          <p:cNvSpPr txBox="1"/>
          <p:nvPr/>
        </p:nvSpPr>
        <p:spPr>
          <a:xfrm>
            <a:off x="7552875" y="4270350"/>
            <a:ext cx="1430400" cy="800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solidFill>
                  <a:schemeClr val="lt1"/>
                </a:solidFill>
                <a:latin typeface="Helvetica Neue"/>
                <a:ea typeface="Helvetica Neue"/>
                <a:cs typeface="Helvetica Neue"/>
                <a:sym typeface="Helvetica Neue"/>
              </a:rPr>
              <a:t>Custom Instructions</a:t>
            </a:r>
            <a:endParaRPr sz="1000">
              <a:solidFill>
                <a:schemeClr val="lt1"/>
              </a:solidFill>
              <a:latin typeface="Helvetica Neue"/>
              <a:ea typeface="Helvetica Neue"/>
              <a:cs typeface="Helvetica Neue"/>
              <a:sym typeface="Helvetica Neue"/>
            </a:endParaRPr>
          </a:p>
          <a:p>
            <a:pPr marL="0" lvl="0" indent="0" algn="ctr" rtl="0">
              <a:spcBef>
                <a:spcPts val="0"/>
              </a:spcBef>
              <a:spcAft>
                <a:spcPts val="0"/>
              </a:spcAft>
              <a:buNone/>
            </a:pPr>
            <a:r>
              <a:rPr lang="en" sz="1000">
                <a:solidFill>
                  <a:schemeClr val="lt1"/>
                </a:solidFill>
                <a:latin typeface="Helvetica Neue"/>
                <a:ea typeface="Helvetica Neue"/>
                <a:cs typeface="Helvetica Neue"/>
                <a:sym typeface="Helvetica Neue"/>
              </a:rPr>
              <a:t>and </a:t>
            </a:r>
            <a:endParaRPr sz="1000">
              <a:solidFill>
                <a:schemeClr val="lt1"/>
              </a:solidFill>
              <a:latin typeface="Helvetica Neue"/>
              <a:ea typeface="Helvetica Neue"/>
              <a:cs typeface="Helvetica Neue"/>
              <a:sym typeface="Helvetica Neue"/>
            </a:endParaRPr>
          </a:p>
          <a:p>
            <a:pPr marL="0" lvl="0" indent="0" algn="ctr" rtl="0">
              <a:spcBef>
                <a:spcPts val="0"/>
              </a:spcBef>
              <a:spcAft>
                <a:spcPts val="0"/>
              </a:spcAft>
              <a:buNone/>
            </a:pPr>
            <a:r>
              <a:rPr lang="en" sz="1000">
                <a:solidFill>
                  <a:schemeClr val="lt1"/>
                </a:solidFill>
                <a:latin typeface="Helvetica Neue"/>
                <a:ea typeface="Helvetica Neue"/>
                <a:cs typeface="Helvetica Neue"/>
                <a:sym typeface="Helvetica Neue"/>
              </a:rPr>
              <a:t>ChatGPT Android App</a:t>
            </a:r>
            <a:endParaRPr sz="1000">
              <a:solidFill>
                <a:schemeClr val="lt1"/>
              </a:solidFill>
              <a:latin typeface="Helvetica Neue"/>
              <a:ea typeface="Helvetica Neue"/>
              <a:cs typeface="Helvetica Neue"/>
              <a:sym typeface="Helvetica Neue"/>
            </a:endParaRPr>
          </a:p>
        </p:txBody>
      </p:sp>
      <p:sp>
        <p:nvSpPr>
          <p:cNvPr id="216" name="Google Shape;216;p35"/>
          <p:cNvSpPr/>
          <p:nvPr/>
        </p:nvSpPr>
        <p:spPr>
          <a:xfrm>
            <a:off x="8185050" y="3427800"/>
            <a:ext cx="121500" cy="129300"/>
          </a:xfrm>
          <a:prstGeom prst="ellipse">
            <a:avLst/>
          </a:pr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35"/>
          <p:cNvSpPr/>
          <p:nvPr/>
        </p:nvSpPr>
        <p:spPr>
          <a:xfrm>
            <a:off x="5289450" y="3427800"/>
            <a:ext cx="121500" cy="129300"/>
          </a:xfrm>
          <a:prstGeom prst="ellipse">
            <a:avLst/>
          </a:pr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35"/>
          <p:cNvSpPr/>
          <p:nvPr/>
        </p:nvSpPr>
        <p:spPr>
          <a:xfrm>
            <a:off x="3536850" y="3427800"/>
            <a:ext cx="121500" cy="129300"/>
          </a:xfrm>
          <a:prstGeom prst="ellipse">
            <a:avLst/>
          </a:pr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35"/>
          <p:cNvSpPr/>
          <p:nvPr/>
        </p:nvSpPr>
        <p:spPr>
          <a:xfrm>
            <a:off x="2393850" y="3427800"/>
            <a:ext cx="121500" cy="129300"/>
          </a:xfrm>
          <a:prstGeom prst="ellipse">
            <a:avLst/>
          </a:pr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35"/>
          <p:cNvSpPr txBox="1"/>
          <p:nvPr/>
        </p:nvSpPr>
        <p:spPr>
          <a:xfrm>
            <a:off x="4963650" y="805600"/>
            <a:ext cx="1313700" cy="831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Clr>
                <a:schemeClr val="dk1"/>
              </a:buClr>
              <a:buSzPts val="1100"/>
              <a:buFont typeface="Arial"/>
              <a:buNone/>
            </a:pPr>
            <a:r>
              <a:rPr lang="en">
                <a:solidFill>
                  <a:schemeClr val="lt1"/>
                </a:solidFill>
                <a:latin typeface="Helvetica Neue"/>
                <a:ea typeface="Helvetica Neue"/>
                <a:cs typeface="Helvetica Neue"/>
                <a:sym typeface="Helvetica Neue"/>
              </a:rPr>
              <a:t>API </a:t>
            </a:r>
            <a:endParaRPr>
              <a:solidFill>
                <a:schemeClr val="lt1"/>
              </a:solidFill>
              <a:latin typeface="Helvetica Neue"/>
              <a:ea typeface="Helvetica Neue"/>
              <a:cs typeface="Helvetica Neue"/>
              <a:sym typeface="Helvetica Neue"/>
            </a:endParaRPr>
          </a:p>
          <a:p>
            <a:pPr marL="0" lvl="0" indent="0" algn="r" rtl="0">
              <a:spcBef>
                <a:spcPts val="0"/>
              </a:spcBef>
              <a:spcAft>
                <a:spcPts val="0"/>
              </a:spcAft>
              <a:buClr>
                <a:schemeClr val="dk1"/>
              </a:buClr>
              <a:buSzPts val="1100"/>
              <a:buFont typeface="Arial"/>
              <a:buNone/>
            </a:pPr>
            <a:r>
              <a:rPr lang="en">
                <a:solidFill>
                  <a:schemeClr val="lt1"/>
                </a:solidFill>
                <a:latin typeface="Helvetica Neue"/>
                <a:ea typeface="Helvetica Neue"/>
                <a:cs typeface="Helvetica Neue"/>
                <a:sym typeface="Helvetica Neue"/>
              </a:rPr>
              <a:t>launches </a:t>
            </a:r>
            <a:endParaRPr>
              <a:solidFill>
                <a:schemeClr val="lt1"/>
              </a:solidFill>
              <a:latin typeface="Helvetica Neue"/>
              <a:ea typeface="Helvetica Neue"/>
              <a:cs typeface="Helvetica Neue"/>
              <a:sym typeface="Helvetica Neue"/>
            </a:endParaRPr>
          </a:p>
          <a:p>
            <a:pPr marL="0" lvl="0" indent="0" algn="l" rtl="0">
              <a:spcBef>
                <a:spcPts val="0"/>
              </a:spcBef>
              <a:spcAft>
                <a:spcPts val="0"/>
              </a:spcAft>
              <a:buNone/>
            </a:pPr>
            <a:endParaRPr>
              <a:solidFill>
                <a:schemeClr val="lt1"/>
              </a:solidFill>
              <a:latin typeface="Helvetica Neue"/>
              <a:ea typeface="Helvetica Neue"/>
              <a:cs typeface="Helvetica Neue"/>
              <a:sym typeface="Helvetica Neue"/>
            </a:endParaRPr>
          </a:p>
        </p:txBody>
      </p:sp>
      <p:sp>
        <p:nvSpPr>
          <p:cNvPr id="221" name="Google Shape;221;p35"/>
          <p:cNvSpPr/>
          <p:nvPr/>
        </p:nvSpPr>
        <p:spPr>
          <a:xfrm>
            <a:off x="8694825" y="3347250"/>
            <a:ext cx="298200" cy="290400"/>
          </a:xfrm>
          <a:prstGeom prst="ellipse">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35"/>
          <p:cNvSpPr txBox="1"/>
          <p:nvPr/>
        </p:nvSpPr>
        <p:spPr>
          <a:xfrm>
            <a:off x="8486025" y="2826375"/>
            <a:ext cx="7158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solidFill>
                  <a:schemeClr val="lt1"/>
                </a:solidFill>
                <a:latin typeface="Helvetica Neue"/>
                <a:ea typeface="Helvetica Neue"/>
                <a:cs typeface="Helvetica Neue"/>
                <a:sym typeface="Helvetica Neue"/>
              </a:rPr>
              <a:t>August</a:t>
            </a:r>
            <a:endParaRPr sz="1000">
              <a:solidFill>
                <a:schemeClr val="lt1"/>
              </a:solidFill>
              <a:latin typeface="Helvetica Neue"/>
              <a:ea typeface="Helvetica Neue"/>
              <a:cs typeface="Helvetica Neue"/>
              <a:sym typeface="Helvetica Neue"/>
            </a:endParaRPr>
          </a:p>
          <a:p>
            <a:pPr marL="0" lvl="0" indent="0" algn="ctr" rtl="0">
              <a:spcBef>
                <a:spcPts val="0"/>
              </a:spcBef>
              <a:spcAft>
                <a:spcPts val="0"/>
              </a:spcAft>
              <a:buNone/>
            </a:pPr>
            <a:r>
              <a:rPr lang="en" sz="1000">
                <a:solidFill>
                  <a:schemeClr val="lt1"/>
                </a:solidFill>
                <a:latin typeface="Helvetica Neue"/>
                <a:ea typeface="Helvetica Neue"/>
                <a:cs typeface="Helvetica Neue"/>
                <a:sym typeface="Helvetica Neue"/>
              </a:rPr>
              <a:t>2023</a:t>
            </a:r>
            <a:endParaRPr sz="1000">
              <a:solidFill>
                <a:schemeClr val="lt1"/>
              </a:solidFill>
              <a:latin typeface="Helvetica Neue"/>
              <a:ea typeface="Helvetica Neue"/>
              <a:cs typeface="Helvetica Neue"/>
              <a:sym typeface="Helvetica Neue"/>
            </a:endParaRPr>
          </a:p>
        </p:txBody>
      </p:sp>
      <p:sp>
        <p:nvSpPr>
          <p:cNvPr id="223" name="Google Shape;223;p35"/>
          <p:cNvSpPr txBox="1">
            <a:spLocks noGrp="1"/>
          </p:cNvSpPr>
          <p:nvPr>
            <p:ph type="title"/>
          </p:nvPr>
        </p:nvSpPr>
        <p:spPr>
          <a:xfrm rot="5400000">
            <a:off x="8442225" y="771200"/>
            <a:ext cx="990000" cy="1179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sz="900">
                <a:solidFill>
                  <a:schemeClr val="dk1"/>
                </a:solidFill>
              </a:rPr>
              <a:t>Confidential</a:t>
            </a:r>
            <a:endParaRPr sz="900">
              <a:solidFill>
                <a:schemeClr val="dk1"/>
              </a:solidFill>
            </a:endParaRPr>
          </a:p>
        </p:txBody>
      </p:sp>
      <p:pic>
        <p:nvPicPr>
          <p:cNvPr id="224" name="Google Shape;224;p35"/>
          <p:cNvPicPr preferRelativeResize="0"/>
          <p:nvPr/>
        </p:nvPicPr>
        <p:blipFill>
          <a:blip r:embed="rId17">
            <a:alphaModFix/>
          </a:blip>
          <a:stretch>
            <a:fillRect/>
          </a:stretch>
        </p:blipFill>
        <p:spPr>
          <a:xfrm>
            <a:off x="5078488" y="911394"/>
            <a:ext cx="764826" cy="208002"/>
          </a:xfrm>
          <a:prstGeom prst="rect">
            <a:avLst/>
          </a:prstGeom>
          <a:noFill/>
          <a:ln>
            <a:noFill/>
          </a:ln>
        </p:spPr>
      </p:pic>
      <p:pic>
        <p:nvPicPr>
          <p:cNvPr id="225" name="Google Shape;225;p35"/>
          <p:cNvPicPr preferRelativeResize="0"/>
          <p:nvPr/>
        </p:nvPicPr>
        <p:blipFill>
          <a:blip r:embed="rId18">
            <a:alphaModFix/>
          </a:blip>
          <a:stretch>
            <a:fillRect/>
          </a:stretch>
        </p:blipFill>
        <p:spPr>
          <a:xfrm>
            <a:off x="466025" y="710450"/>
            <a:ext cx="3661020" cy="492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7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7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7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7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9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9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9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9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9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9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1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18"/>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0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79"/>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97"/>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80"/>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81"/>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82"/>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83"/>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84"/>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85"/>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86"/>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96"/>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97"/>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98"/>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202"/>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204"/>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205"/>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206"/>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207"/>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208"/>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209"/>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210"/>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211"/>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212"/>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213"/>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214"/>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215"/>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216"/>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217"/>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221"/>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2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36"/>
          <p:cNvSpPr txBox="1">
            <a:spLocks noGrp="1"/>
          </p:cNvSpPr>
          <p:nvPr>
            <p:ph type="title"/>
          </p:nvPr>
        </p:nvSpPr>
        <p:spPr>
          <a:xfrm>
            <a:off x="283475" y="859536"/>
            <a:ext cx="6602100" cy="876600"/>
          </a:xfrm>
          <a:prstGeom prst="rect">
            <a:avLst/>
          </a:prstGeom>
        </p:spPr>
        <p:txBody>
          <a:bodyPr spcFirstLastPara="1" wrap="square" lIns="0" tIns="0" rIns="0" bIns="0" anchor="t" anchorCtr="0">
            <a:spAutoFit/>
          </a:bodyPr>
          <a:lstStyle/>
          <a:p>
            <a:pPr marL="0" lvl="0" indent="0" algn="l" rtl="0">
              <a:spcBef>
                <a:spcPts val="0"/>
              </a:spcBef>
              <a:spcAft>
                <a:spcPts val="0"/>
              </a:spcAft>
              <a:buNone/>
            </a:pPr>
            <a:endParaRPr/>
          </a:p>
        </p:txBody>
      </p:sp>
      <p:sp>
        <p:nvSpPr>
          <p:cNvPr id="231" name="Google Shape;231;p36"/>
          <p:cNvSpPr txBox="1">
            <a:spLocks noGrp="1"/>
          </p:cNvSpPr>
          <p:nvPr>
            <p:ph type="subTitle" idx="1"/>
          </p:nvPr>
        </p:nvSpPr>
        <p:spPr>
          <a:xfrm>
            <a:off x="283464" y="283464"/>
            <a:ext cx="3657600" cy="274200"/>
          </a:xfrm>
          <a:prstGeom prst="rect">
            <a:avLst/>
          </a:prstGeom>
        </p:spPr>
        <p:txBody>
          <a:bodyPr spcFirstLastPara="1" wrap="square" lIns="0" tIns="0" rIns="0" bIns="0" anchor="t" anchorCtr="0">
            <a:noAutofit/>
          </a:bodyPr>
          <a:lstStyle/>
          <a:p>
            <a:pPr marL="0" lvl="0" indent="0" algn="l" rtl="0">
              <a:spcBef>
                <a:spcPts val="0"/>
              </a:spcBef>
              <a:spcAft>
                <a:spcPts val="1200"/>
              </a:spcAft>
              <a:buNone/>
            </a:pPr>
            <a:endParaRPr/>
          </a:p>
        </p:txBody>
      </p:sp>
      <p:sp>
        <p:nvSpPr>
          <p:cNvPr id="232" name="Google Shape;232;p36"/>
          <p:cNvSpPr txBox="1"/>
          <p:nvPr/>
        </p:nvSpPr>
        <p:spPr>
          <a:xfrm>
            <a:off x="376150" y="2364700"/>
            <a:ext cx="3657600" cy="184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t>“ChatGPT Enterprise has cut down research time by an average of an hour per day, increasing productivity for people on our team. It’s been a powerful tool that has accelerated testing hypotheses and improving our internal systems”</a:t>
            </a:r>
            <a:endParaRPr sz="1300" b="1"/>
          </a:p>
          <a:p>
            <a:pPr marL="0" lvl="0" indent="457200" algn="l" rtl="0">
              <a:spcBef>
                <a:spcPts val="0"/>
              </a:spcBef>
              <a:spcAft>
                <a:spcPts val="0"/>
              </a:spcAft>
              <a:buNone/>
            </a:pPr>
            <a:endParaRPr sz="1000"/>
          </a:p>
          <a:p>
            <a:pPr marL="0" lvl="0" indent="457200" algn="l" rtl="0">
              <a:spcBef>
                <a:spcPts val="0"/>
              </a:spcBef>
              <a:spcAft>
                <a:spcPts val="0"/>
              </a:spcAft>
              <a:buNone/>
            </a:pPr>
            <a:r>
              <a:rPr lang="en" sz="1000"/>
              <a:t>-Jorge Zuniga</a:t>
            </a:r>
            <a:endParaRPr sz="1000"/>
          </a:p>
          <a:p>
            <a:pPr marL="0" lvl="0" indent="457200" algn="l" rtl="0">
              <a:spcBef>
                <a:spcPts val="0"/>
              </a:spcBef>
              <a:spcAft>
                <a:spcPts val="0"/>
              </a:spcAft>
              <a:buNone/>
            </a:pPr>
            <a:r>
              <a:rPr lang="en" sz="1000"/>
              <a:t>Head of Data Systems and Integrations at Asana</a:t>
            </a:r>
            <a:endParaRPr sz="1000"/>
          </a:p>
        </p:txBody>
      </p:sp>
      <p:sp>
        <p:nvSpPr>
          <p:cNvPr id="233" name="Google Shape;233;p36"/>
          <p:cNvSpPr txBox="1"/>
          <p:nvPr/>
        </p:nvSpPr>
        <p:spPr>
          <a:xfrm>
            <a:off x="4740375" y="2288500"/>
            <a:ext cx="4034700" cy="204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t>“From engineers troubleshooting bugs, to data analysts clustering free-form data, to finance analysts writing tricky spreadsheet formulas—the use cases for ChatGPT Enterprise are plenty. It’s become a true enabler of productivity, with the dependable security and data privacy controls we need.”</a:t>
            </a:r>
            <a:endParaRPr sz="1300" b="1"/>
          </a:p>
          <a:p>
            <a:pPr marL="0" lvl="0" indent="457200" algn="l" rtl="0">
              <a:spcBef>
                <a:spcPts val="0"/>
              </a:spcBef>
              <a:spcAft>
                <a:spcPts val="0"/>
              </a:spcAft>
              <a:buNone/>
            </a:pPr>
            <a:endParaRPr sz="1000"/>
          </a:p>
          <a:p>
            <a:pPr marL="0" lvl="0" indent="457200" algn="l" rtl="0">
              <a:spcBef>
                <a:spcPts val="0"/>
              </a:spcBef>
              <a:spcAft>
                <a:spcPts val="0"/>
              </a:spcAft>
              <a:buNone/>
            </a:pPr>
            <a:r>
              <a:rPr lang="en" sz="1000"/>
              <a:t>-Danny Wu</a:t>
            </a:r>
            <a:endParaRPr sz="1000"/>
          </a:p>
          <a:p>
            <a:pPr marL="0" lvl="0" indent="457200" algn="l" rtl="0">
              <a:spcBef>
                <a:spcPts val="0"/>
              </a:spcBef>
              <a:spcAft>
                <a:spcPts val="0"/>
              </a:spcAft>
              <a:buNone/>
            </a:pPr>
            <a:r>
              <a:rPr lang="en" sz="1000"/>
              <a:t>Head of AI Products at Canva</a:t>
            </a:r>
            <a:endParaRPr sz="1000"/>
          </a:p>
        </p:txBody>
      </p:sp>
      <p:pic>
        <p:nvPicPr>
          <p:cNvPr id="234" name="Google Shape;234;p36"/>
          <p:cNvPicPr preferRelativeResize="0"/>
          <p:nvPr/>
        </p:nvPicPr>
        <p:blipFill>
          <a:blip r:embed="rId3">
            <a:alphaModFix/>
          </a:blip>
          <a:stretch>
            <a:fillRect/>
          </a:stretch>
        </p:blipFill>
        <p:spPr>
          <a:xfrm>
            <a:off x="304800" y="1137000"/>
            <a:ext cx="8276920" cy="670875"/>
          </a:xfrm>
          <a:prstGeom prst="rect">
            <a:avLst/>
          </a:prstGeom>
          <a:noFill/>
          <a:ln>
            <a:noFill/>
          </a:ln>
        </p:spPr>
      </p:pic>
      <p:pic>
        <p:nvPicPr>
          <p:cNvPr id="235" name="Google Shape;235;p36"/>
          <p:cNvPicPr preferRelativeResize="0"/>
          <p:nvPr/>
        </p:nvPicPr>
        <p:blipFill>
          <a:blip r:embed="rId4">
            <a:alphaModFix/>
          </a:blip>
          <a:stretch>
            <a:fillRect/>
          </a:stretch>
        </p:blipFill>
        <p:spPr>
          <a:xfrm>
            <a:off x="304800" y="420550"/>
            <a:ext cx="5324629" cy="716450"/>
          </a:xfrm>
          <a:prstGeom prst="rect">
            <a:avLst/>
          </a:prstGeom>
          <a:noFill/>
          <a:ln>
            <a:noFill/>
          </a:ln>
        </p:spPr>
      </p:pic>
      <p:pic>
        <p:nvPicPr>
          <p:cNvPr id="236" name="Google Shape;236;p36"/>
          <p:cNvPicPr preferRelativeResize="0"/>
          <p:nvPr/>
        </p:nvPicPr>
        <p:blipFill>
          <a:blip r:embed="rId5">
            <a:alphaModFix/>
          </a:blip>
          <a:stretch>
            <a:fillRect/>
          </a:stretch>
        </p:blipFill>
        <p:spPr>
          <a:xfrm>
            <a:off x="1540564" y="4335701"/>
            <a:ext cx="721009" cy="405547"/>
          </a:xfrm>
          <a:prstGeom prst="rect">
            <a:avLst/>
          </a:prstGeom>
          <a:noFill/>
          <a:ln>
            <a:noFill/>
          </a:ln>
        </p:spPr>
      </p:pic>
      <p:pic>
        <p:nvPicPr>
          <p:cNvPr id="237" name="Google Shape;237;p36"/>
          <p:cNvPicPr preferRelativeResize="0"/>
          <p:nvPr/>
        </p:nvPicPr>
        <p:blipFill>
          <a:blip r:embed="rId6">
            <a:alphaModFix/>
          </a:blip>
          <a:stretch>
            <a:fillRect/>
          </a:stretch>
        </p:blipFill>
        <p:spPr>
          <a:xfrm>
            <a:off x="6188313" y="4321909"/>
            <a:ext cx="773469" cy="433131"/>
          </a:xfrm>
          <a:prstGeom prst="rect">
            <a:avLst/>
          </a:prstGeom>
          <a:noFill/>
          <a:ln>
            <a:noFill/>
          </a:ln>
        </p:spPr>
      </p:pic>
    </p:spTree>
  </p:cSld>
  <p:clrMapOvr>
    <a:masterClrMapping/>
  </p:clrMapOvr>
  <p:transition spd="med">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242" name="Google Shape;242;p37"/>
          <p:cNvPicPr preferRelativeResize="0"/>
          <p:nvPr/>
        </p:nvPicPr>
        <p:blipFill>
          <a:blip r:embed="rId3">
            <a:alphaModFix/>
          </a:blip>
          <a:stretch>
            <a:fillRect/>
          </a:stretch>
        </p:blipFill>
        <p:spPr>
          <a:xfrm>
            <a:off x="6449650" y="918827"/>
            <a:ext cx="2341775" cy="3907175"/>
          </a:xfrm>
          <a:prstGeom prst="rect">
            <a:avLst/>
          </a:prstGeom>
          <a:noFill/>
          <a:ln>
            <a:noFill/>
          </a:ln>
        </p:spPr>
      </p:pic>
      <p:pic>
        <p:nvPicPr>
          <p:cNvPr id="243" name="Google Shape;243;p37"/>
          <p:cNvPicPr preferRelativeResize="0"/>
          <p:nvPr/>
        </p:nvPicPr>
        <p:blipFill>
          <a:blip r:embed="rId4">
            <a:alphaModFix/>
          </a:blip>
          <a:stretch>
            <a:fillRect/>
          </a:stretch>
        </p:blipFill>
        <p:spPr>
          <a:xfrm>
            <a:off x="444500" y="279974"/>
            <a:ext cx="5602175" cy="4583552"/>
          </a:xfrm>
          <a:prstGeom prst="rect">
            <a:avLst/>
          </a:prstGeom>
          <a:noFill/>
          <a:ln w="9525" cap="flat" cmpd="sng">
            <a:solidFill>
              <a:schemeClr val="lt1"/>
            </a:solidFill>
            <a:prstDash val="solid"/>
            <a:round/>
            <a:headEnd type="none" w="sm" len="sm"/>
            <a:tailEnd type="none" w="sm" len="sm"/>
          </a:ln>
          <a:effectLst>
            <a:outerShdw blurRad="414338" algn="bl" rotWithShape="0">
              <a:srgbClr val="000000">
                <a:alpha val="50000"/>
              </a:srgbClr>
            </a:outerShdw>
          </a:effectLst>
        </p:spPr>
      </p:pic>
      <p:pic>
        <p:nvPicPr>
          <p:cNvPr id="244" name="Google Shape;244;p37"/>
          <p:cNvPicPr preferRelativeResize="0"/>
          <p:nvPr/>
        </p:nvPicPr>
        <p:blipFill>
          <a:blip r:embed="rId5">
            <a:alphaModFix/>
          </a:blip>
          <a:stretch>
            <a:fillRect/>
          </a:stretch>
        </p:blipFill>
        <p:spPr>
          <a:xfrm>
            <a:off x="6503865" y="615725"/>
            <a:ext cx="2233349" cy="30050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1840</Words>
  <Application>Microsoft Macintosh PowerPoint</Application>
  <PresentationFormat>On-screen Show (16:9)</PresentationFormat>
  <Paragraphs>295</Paragraphs>
  <Slides>21</Slides>
  <Notes>21</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21</vt:i4>
      </vt:variant>
    </vt:vector>
  </HeadingPairs>
  <TitlesOfParts>
    <vt:vector size="26" baseType="lpstr">
      <vt:lpstr>Arial</vt:lpstr>
      <vt:lpstr>Helvetica Neue</vt:lpstr>
      <vt:lpstr>Roboto</vt:lpstr>
      <vt:lpstr>Simple Light</vt:lpstr>
      <vt:lpstr>Simple Light</vt:lpstr>
      <vt:lpstr>Adam S. Goldberg OpenAI Go-to-Market Team ChatGPT Enterprise  @theRealAdamG</vt:lpstr>
      <vt:lpstr>is my career arc</vt:lpstr>
      <vt:lpstr>Business Systems</vt:lpstr>
      <vt:lpstr>Confidential</vt:lpstr>
      <vt:lpstr>We’re building an AI assistant for work  It helps you with any task, is customized for your organization, and protects your company data.  Capabilities will approach AGI over time — a system that outperforms humans at most economically valuable work</vt:lpstr>
      <vt:lpstr>PowerPoint Presentation</vt:lpstr>
      <vt:lpstr>The journey to    </vt:lpstr>
      <vt:lpstr>PowerPoint Presentation</vt:lpstr>
      <vt:lpstr>PowerPoint Presentation</vt:lpstr>
      <vt:lpstr>Confidential</vt:lpstr>
      <vt:lpstr>Confidential</vt:lpstr>
      <vt:lpstr>ChatGPT Enterprise Our Best Models</vt:lpstr>
      <vt:lpstr>Confidential</vt:lpstr>
      <vt:lpstr>Confidential</vt:lpstr>
      <vt:lpstr>Confidential</vt:lpstr>
      <vt:lpstr>Confidential</vt:lpstr>
      <vt:lpstr>Confidential</vt:lpstr>
      <vt:lpstr>Confidential</vt:lpstr>
      <vt:lpstr>Confidential</vt:lpstr>
      <vt:lpstr>Build</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Adam S. Goldberg OpenAI Go-to-Market Team ChatGPT Enterprise  @theRealAdamG</dc:title>
  <cp:lastModifiedBy>Adam Goldberg</cp:lastModifiedBy>
  <cp:revision>1</cp:revision>
  <dcterms:modified xsi:type="dcterms:W3CDTF">2023-09-04T17:59:55Z</dcterms:modified>
</cp:coreProperties>
</file>